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Override1.xml" ContentType="application/vnd.openxmlformats-officedocument.themeOverrid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Override2.xml" ContentType="application/vnd.openxmlformats-officedocument.themeOverrid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0" r:id="rId5"/>
  </p:sldMasterIdLst>
  <p:notesMasterIdLst>
    <p:notesMasterId r:id="rId46"/>
  </p:notesMasterIdLst>
  <p:sldIdLst>
    <p:sldId id="257" r:id="rId6"/>
    <p:sldId id="1075" r:id="rId7"/>
    <p:sldId id="1063" r:id="rId8"/>
    <p:sldId id="1055" r:id="rId9"/>
    <p:sldId id="1054" r:id="rId10"/>
    <p:sldId id="1056" r:id="rId11"/>
    <p:sldId id="1072" r:id="rId12"/>
    <p:sldId id="1023" r:id="rId13"/>
    <p:sldId id="1041" r:id="rId14"/>
    <p:sldId id="1060" r:id="rId15"/>
    <p:sldId id="1057" r:id="rId16"/>
    <p:sldId id="258" r:id="rId17"/>
    <p:sldId id="259" r:id="rId18"/>
    <p:sldId id="1058" r:id="rId19"/>
    <p:sldId id="261" r:id="rId20"/>
    <p:sldId id="262" r:id="rId21"/>
    <p:sldId id="1061" r:id="rId22"/>
    <p:sldId id="263" r:id="rId23"/>
    <p:sldId id="1059" r:id="rId24"/>
    <p:sldId id="1016" r:id="rId25"/>
    <p:sldId id="1025" r:id="rId26"/>
    <p:sldId id="1066" r:id="rId27"/>
    <p:sldId id="1026" r:id="rId28"/>
    <p:sldId id="1069" r:id="rId29"/>
    <p:sldId id="1027" r:id="rId30"/>
    <p:sldId id="1048" r:id="rId31"/>
    <p:sldId id="1028" r:id="rId32"/>
    <p:sldId id="1074" r:id="rId33"/>
    <p:sldId id="1073" r:id="rId34"/>
    <p:sldId id="277" r:id="rId35"/>
    <p:sldId id="1071" r:id="rId36"/>
    <p:sldId id="1070" r:id="rId37"/>
    <p:sldId id="1038" r:id="rId38"/>
    <p:sldId id="1064" r:id="rId39"/>
    <p:sldId id="1039" r:id="rId40"/>
    <p:sldId id="1047" r:id="rId41"/>
    <p:sldId id="1052" r:id="rId42"/>
    <p:sldId id="1068" r:id="rId43"/>
    <p:sldId id="1067" r:id="rId44"/>
    <p:sldId id="477"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bbie Morgan" initials="DM" lastIdx="23" clrIdx="0">
    <p:extLst>
      <p:ext uri="{19B8F6BF-5375-455C-9EA6-DF929625EA0E}">
        <p15:presenceInfo xmlns:p15="http://schemas.microsoft.com/office/powerpoint/2012/main" userId="S::Debbie.Morgan@ncetm.org.uk::868466ab-5c08-402c-b25f-4108e2b23c3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A4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CFF0B0D-E85B-4948-941F-CA00F4325731}" v="30" dt="2020-08-13T13:40:22.39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755" autoAdjust="0"/>
    <p:restoredTop sz="91633" autoAdjust="0"/>
  </p:normalViewPr>
  <p:slideViewPr>
    <p:cSldViewPr snapToGrid="0">
      <p:cViewPr varScale="1">
        <p:scale>
          <a:sx n="59" d="100"/>
          <a:sy n="59" d="100"/>
        </p:scale>
        <p:origin x="638" y="20"/>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214A05-E554-4C84-AE84-FD8025447EB0}" type="datetimeFigureOut">
              <a:rPr lang="en-GB" smtClean="0"/>
              <a:t>01/09/2020</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1DC0C3-128B-4262-9A6F-46F1C550E862}" type="slidenum">
              <a:rPr lang="en-GB" smtClean="0"/>
              <a:t>‹#›</a:t>
            </a:fld>
            <a:endParaRPr lang="en-GB" dirty="0"/>
          </a:p>
        </p:txBody>
      </p:sp>
    </p:spTree>
    <p:extLst>
      <p:ext uri="{BB962C8B-B14F-4D97-AF65-F5344CB8AC3E}">
        <p14:creationId xmlns:p14="http://schemas.microsoft.com/office/powerpoint/2010/main" val="23096250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41DC0C3-128B-4262-9A6F-46F1C550E862}" type="slidenum">
              <a:rPr lang="en-GB" smtClean="0"/>
              <a:t>3</a:t>
            </a:fld>
            <a:endParaRPr lang="en-GB" dirty="0"/>
          </a:p>
        </p:txBody>
      </p:sp>
    </p:spTree>
    <p:extLst>
      <p:ext uri="{BB962C8B-B14F-4D97-AF65-F5344CB8AC3E}">
        <p14:creationId xmlns:p14="http://schemas.microsoft.com/office/powerpoint/2010/main" val="35364021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518E727-7855-4FB3-B388-D5A04BACAFB1}" type="slidenum">
              <a:rPr lang="en-GB" smtClean="0"/>
              <a:t>15</a:t>
            </a:fld>
            <a:endParaRPr lang="en-GB"/>
          </a:p>
        </p:txBody>
      </p:sp>
    </p:spTree>
    <p:extLst>
      <p:ext uri="{BB962C8B-B14F-4D97-AF65-F5344CB8AC3E}">
        <p14:creationId xmlns:p14="http://schemas.microsoft.com/office/powerpoint/2010/main" val="2394858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518E727-7855-4FB3-B388-D5A04BACAFB1}" type="slidenum">
              <a:rPr lang="en-GB" smtClean="0"/>
              <a:t>16</a:t>
            </a:fld>
            <a:endParaRPr lang="en-GB"/>
          </a:p>
        </p:txBody>
      </p:sp>
    </p:spTree>
    <p:extLst>
      <p:ext uri="{BB962C8B-B14F-4D97-AF65-F5344CB8AC3E}">
        <p14:creationId xmlns:p14="http://schemas.microsoft.com/office/powerpoint/2010/main" val="7855881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518E727-7855-4FB3-B388-D5A04BACAFB1}" type="slidenum">
              <a:rPr lang="en-GB" smtClean="0"/>
              <a:t>18</a:t>
            </a:fld>
            <a:endParaRPr lang="en-GB"/>
          </a:p>
        </p:txBody>
      </p:sp>
    </p:spTree>
    <p:extLst>
      <p:ext uri="{BB962C8B-B14F-4D97-AF65-F5344CB8AC3E}">
        <p14:creationId xmlns:p14="http://schemas.microsoft.com/office/powerpoint/2010/main" val="17025987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518E727-7855-4FB3-B388-D5A04BACAFB1}" type="slidenum">
              <a:rPr lang="en-GB" smtClean="0"/>
              <a:t>19</a:t>
            </a:fld>
            <a:endParaRPr lang="en-GB"/>
          </a:p>
        </p:txBody>
      </p:sp>
    </p:spTree>
    <p:extLst>
      <p:ext uri="{BB962C8B-B14F-4D97-AF65-F5344CB8AC3E}">
        <p14:creationId xmlns:p14="http://schemas.microsoft.com/office/powerpoint/2010/main" val="5760504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GB" b="0" dirty="0"/>
          </a:p>
        </p:txBody>
      </p:sp>
    </p:spTree>
    <p:extLst>
      <p:ext uri="{BB962C8B-B14F-4D97-AF65-F5344CB8AC3E}">
        <p14:creationId xmlns:p14="http://schemas.microsoft.com/office/powerpoint/2010/main" val="36402494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41DC0C3-128B-4262-9A6F-46F1C550E862}" type="slidenum">
              <a:rPr lang="en-GB" smtClean="0"/>
              <a:t>21</a:t>
            </a:fld>
            <a:endParaRPr lang="en-GB" dirty="0"/>
          </a:p>
        </p:txBody>
      </p:sp>
    </p:spTree>
    <p:extLst>
      <p:ext uri="{BB962C8B-B14F-4D97-AF65-F5344CB8AC3E}">
        <p14:creationId xmlns:p14="http://schemas.microsoft.com/office/powerpoint/2010/main" val="40892392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41DC0C3-128B-4262-9A6F-46F1C550E862}" type="slidenum">
              <a:rPr lang="en-GB" smtClean="0"/>
              <a:t>22</a:t>
            </a:fld>
            <a:endParaRPr lang="en-GB" dirty="0"/>
          </a:p>
        </p:txBody>
      </p:sp>
    </p:spTree>
    <p:extLst>
      <p:ext uri="{BB962C8B-B14F-4D97-AF65-F5344CB8AC3E}">
        <p14:creationId xmlns:p14="http://schemas.microsoft.com/office/powerpoint/2010/main" val="21283608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kern="1200" dirty="0"/>
          </a:p>
        </p:txBody>
      </p:sp>
      <p:sp>
        <p:nvSpPr>
          <p:cNvPr id="4" name="Slide Number Placeholder 3"/>
          <p:cNvSpPr>
            <a:spLocks noGrp="1"/>
          </p:cNvSpPr>
          <p:nvPr>
            <p:ph type="sldNum" sz="quarter" idx="5"/>
          </p:nvPr>
        </p:nvSpPr>
        <p:spPr/>
        <p:txBody>
          <a:bodyPr/>
          <a:lstStyle/>
          <a:p>
            <a:fld id="{641DC0C3-128B-4262-9A6F-46F1C550E862}" type="slidenum">
              <a:rPr lang="en-GB" smtClean="0"/>
              <a:t>23</a:t>
            </a:fld>
            <a:endParaRPr lang="en-GB" dirty="0"/>
          </a:p>
        </p:txBody>
      </p:sp>
    </p:spTree>
    <p:extLst>
      <p:ext uri="{BB962C8B-B14F-4D97-AF65-F5344CB8AC3E}">
        <p14:creationId xmlns:p14="http://schemas.microsoft.com/office/powerpoint/2010/main" val="39968768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641DC0C3-128B-4262-9A6F-46F1C550E862}" type="slidenum">
              <a:rPr lang="en-GB" smtClean="0"/>
              <a:t>25</a:t>
            </a:fld>
            <a:endParaRPr lang="en-GB" dirty="0"/>
          </a:p>
        </p:txBody>
      </p:sp>
    </p:spTree>
    <p:extLst>
      <p:ext uri="{BB962C8B-B14F-4D97-AF65-F5344CB8AC3E}">
        <p14:creationId xmlns:p14="http://schemas.microsoft.com/office/powerpoint/2010/main" val="29051767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41DC0C3-128B-4262-9A6F-46F1C550E862}" type="slidenum">
              <a:rPr lang="en-GB" smtClean="0"/>
              <a:t>26</a:t>
            </a:fld>
            <a:endParaRPr lang="en-GB" dirty="0"/>
          </a:p>
        </p:txBody>
      </p:sp>
    </p:spTree>
    <p:extLst>
      <p:ext uri="{BB962C8B-B14F-4D97-AF65-F5344CB8AC3E}">
        <p14:creationId xmlns:p14="http://schemas.microsoft.com/office/powerpoint/2010/main" val="2638920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41DC0C3-128B-4262-9A6F-46F1C550E862}" type="slidenum">
              <a:rPr lang="en-GB" smtClean="0"/>
              <a:t>4</a:t>
            </a:fld>
            <a:endParaRPr lang="en-GB" dirty="0"/>
          </a:p>
        </p:txBody>
      </p:sp>
    </p:spTree>
    <p:extLst>
      <p:ext uri="{BB962C8B-B14F-4D97-AF65-F5344CB8AC3E}">
        <p14:creationId xmlns:p14="http://schemas.microsoft.com/office/powerpoint/2010/main" val="4998975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41DC0C3-128B-4262-9A6F-46F1C550E862}" type="slidenum">
              <a:rPr lang="en-GB" smtClean="0"/>
              <a:t>27</a:t>
            </a:fld>
            <a:endParaRPr lang="en-GB" dirty="0"/>
          </a:p>
        </p:txBody>
      </p:sp>
    </p:spTree>
    <p:extLst>
      <p:ext uri="{BB962C8B-B14F-4D97-AF65-F5344CB8AC3E}">
        <p14:creationId xmlns:p14="http://schemas.microsoft.com/office/powerpoint/2010/main" val="33699565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41DC0C3-128B-4262-9A6F-46F1C550E862}" type="slidenum">
              <a:rPr lang="en-GB" smtClean="0"/>
              <a:t>28</a:t>
            </a:fld>
            <a:endParaRPr lang="en-GB" dirty="0"/>
          </a:p>
        </p:txBody>
      </p:sp>
    </p:spTree>
    <p:extLst>
      <p:ext uri="{BB962C8B-B14F-4D97-AF65-F5344CB8AC3E}">
        <p14:creationId xmlns:p14="http://schemas.microsoft.com/office/powerpoint/2010/main" val="34803093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AF29B24-1D6D-43E2-ACB9-4F81DF5E9416}" type="slidenum">
              <a:rPr lang="en-GB" smtClean="0"/>
              <a:t>30</a:t>
            </a:fld>
            <a:endParaRPr lang="en-GB"/>
          </a:p>
        </p:txBody>
      </p:sp>
    </p:spTree>
    <p:extLst>
      <p:ext uri="{BB962C8B-B14F-4D97-AF65-F5344CB8AC3E}">
        <p14:creationId xmlns:p14="http://schemas.microsoft.com/office/powerpoint/2010/main" val="7642856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2"/>
                </a:solidFill>
              </a:rPr>
              <a:t>Willingham, D. T. (2009) 'Is it true that some people just can't do math?' </a:t>
            </a:r>
            <a:r>
              <a:rPr lang="en-US" sz="1200" i="1" dirty="0">
                <a:solidFill>
                  <a:schemeClr val="bg2"/>
                </a:solidFill>
              </a:rPr>
              <a:t>American Educator</a:t>
            </a:r>
            <a:r>
              <a:rPr lang="en-US" sz="1200" dirty="0">
                <a:solidFill>
                  <a:schemeClr val="bg2"/>
                </a:solidFill>
              </a:rPr>
              <a:t>, Winter 2009-10 pp. 14-19, 39.</a:t>
            </a:r>
            <a:endParaRPr lang="en-GB" sz="1200" dirty="0">
              <a:solidFill>
                <a:schemeClr val="bg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Askew, M. (2012) </a:t>
            </a:r>
            <a:r>
              <a:rPr lang="en-US" i="1" dirty="0"/>
              <a:t>Transforming primary mathematics.</a:t>
            </a:r>
            <a:r>
              <a:rPr lang="en-US" dirty="0"/>
              <a:t> London: Routledge.</a:t>
            </a:r>
          </a:p>
          <a:p>
            <a:endParaRPr lang="en-GB" dirty="0"/>
          </a:p>
        </p:txBody>
      </p:sp>
      <p:sp>
        <p:nvSpPr>
          <p:cNvPr id="4" name="Slide Number Placeholder 3"/>
          <p:cNvSpPr>
            <a:spLocks noGrp="1"/>
          </p:cNvSpPr>
          <p:nvPr>
            <p:ph type="sldNum" sz="quarter" idx="5"/>
          </p:nvPr>
        </p:nvSpPr>
        <p:spPr/>
        <p:txBody>
          <a:bodyPr/>
          <a:lstStyle/>
          <a:p>
            <a:fld id="{641DC0C3-128B-4262-9A6F-46F1C550E862}" type="slidenum">
              <a:rPr lang="en-GB" smtClean="0"/>
              <a:t>31</a:t>
            </a:fld>
            <a:endParaRPr lang="en-GB" dirty="0"/>
          </a:p>
        </p:txBody>
      </p:sp>
    </p:spTree>
    <p:extLst>
      <p:ext uri="{BB962C8B-B14F-4D97-AF65-F5344CB8AC3E}">
        <p14:creationId xmlns:p14="http://schemas.microsoft.com/office/powerpoint/2010/main" val="23110254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41DC0C3-128B-4262-9A6F-46F1C550E862}" type="slidenum">
              <a:rPr lang="en-GB" smtClean="0"/>
              <a:t>33</a:t>
            </a:fld>
            <a:endParaRPr lang="en-GB" dirty="0"/>
          </a:p>
        </p:txBody>
      </p:sp>
    </p:spTree>
    <p:extLst>
      <p:ext uri="{BB962C8B-B14F-4D97-AF65-F5344CB8AC3E}">
        <p14:creationId xmlns:p14="http://schemas.microsoft.com/office/powerpoint/2010/main" val="24893769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41DC0C3-128B-4262-9A6F-46F1C550E862}" type="slidenum">
              <a:rPr lang="en-GB" smtClean="0"/>
              <a:t>34</a:t>
            </a:fld>
            <a:endParaRPr lang="en-GB" dirty="0"/>
          </a:p>
        </p:txBody>
      </p:sp>
    </p:spTree>
    <p:extLst>
      <p:ext uri="{BB962C8B-B14F-4D97-AF65-F5344CB8AC3E}">
        <p14:creationId xmlns:p14="http://schemas.microsoft.com/office/powerpoint/2010/main" val="4114499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41DC0C3-128B-4262-9A6F-46F1C550E862}" type="slidenum">
              <a:rPr lang="en-GB" smtClean="0"/>
              <a:t>35</a:t>
            </a:fld>
            <a:endParaRPr lang="en-GB" dirty="0"/>
          </a:p>
        </p:txBody>
      </p:sp>
    </p:spTree>
    <p:extLst>
      <p:ext uri="{BB962C8B-B14F-4D97-AF65-F5344CB8AC3E}">
        <p14:creationId xmlns:p14="http://schemas.microsoft.com/office/powerpoint/2010/main" val="17872254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41DC0C3-128B-4262-9A6F-46F1C550E862}" type="slidenum">
              <a:rPr lang="en-GB" smtClean="0"/>
              <a:t>36</a:t>
            </a:fld>
            <a:endParaRPr lang="en-GB" dirty="0"/>
          </a:p>
        </p:txBody>
      </p:sp>
    </p:spTree>
    <p:extLst>
      <p:ext uri="{BB962C8B-B14F-4D97-AF65-F5344CB8AC3E}">
        <p14:creationId xmlns:p14="http://schemas.microsoft.com/office/powerpoint/2010/main" val="38069738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41DC0C3-128B-4262-9A6F-46F1C550E862}" type="slidenum">
              <a:rPr lang="en-GB" smtClean="0"/>
              <a:t>37</a:t>
            </a:fld>
            <a:endParaRPr lang="en-GB" dirty="0"/>
          </a:p>
        </p:txBody>
      </p:sp>
    </p:spTree>
    <p:extLst>
      <p:ext uri="{BB962C8B-B14F-4D97-AF65-F5344CB8AC3E}">
        <p14:creationId xmlns:p14="http://schemas.microsoft.com/office/powerpoint/2010/main" val="17692379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41DC0C3-128B-4262-9A6F-46F1C550E862}" type="slidenum">
              <a:rPr lang="en-GB" smtClean="0"/>
              <a:t>39</a:t>
            </a:fld>
            <a:endParaRPr lang="en-GB" dirty="0"/>
          </a:p>
        </p:txBody>
      </p:sp>
    </p:spTree>
    <p:extLst>
      <p:ext uri="{BB962C8B-B14F-4D97-AF65-F5344CB8AC3E}">
        <p14:creationId xmlns:p14="http://schemas.microsoft.com/office/powerpoint/2010/main" val="3082357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41DC0C3-128B-4262-9A6F-46F1C550E862}" type="slidenum">
              <a:rPr lang="en-GB" smtClean="0"/>
              <a:t>7</a:t>
            </a:fld>
            <a:endParaRPr lang="en-GB" dirty="0"/>
          </a:p>
        </p:txBody>
      </p:sp>
    </p:spTree>
    <p:extLst>
      <p:ext uri="{BB962C8B-B14F-4D97-AF65-F5344CB8AC3E}">
        <p14:creationId xmlns:p14="http://schemas.microsoft.com/office/powerpoint/2010/main" val="38496865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41DC0C3-128B-4262-9A6F-46F1C550E862}" type="slidenum">
              <a:rPr lang="en-GB" smtClean="0"/>
              <a:t>40</a:t>
            </a:fld>
            <a:endParaRPr lang="en-GB" dirty="0"/>
          </a:p>
        </p:txBody>
      </p:sp>
    </p:spTree>
    <p:extLst>
      <p:ext uri="{BB962C8B-B14F-4D97-AF65-F5344CB8AC3E}">
        <p14:creationId xmlns:p14="http://schemas.microsoft.com/office/powerpoint/2010/main" val="2188146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41DC0C3-128B-4262-9A6F-46F1C550E862}" type="slidenum">
              <a:rPr lang="en-GB" smtClean="0"/>
              <a:t>8</a:t>
            </a:fld>
            <a:endParaRPr lang="en-GB" dirty="0"/>
          </a:p>
        </p:txBody>
      </p:sp>
    </p:spTree>
    <p:extLst>
      <p:ext uri="{BB962C8B-B14F-4D97-AF65-F5344CB8AC3E}">
        <p14:creationId xmlns:p14="http://schemas.microsoft.com/office/powerpoint/2010/main" val="911695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41DC0C3-128B-4262-9A6F-46F1C550E862}" type="slidenum">
              <a:rPr lang="en-GB" smtClean="0"/>
              <a:t>9</a:t>
            </a:fld>
            <a:endParaRPr lang="en-GB" dirty="0"/>
          </a:p>
        </p:txBody>
      </p:sp>
    </p:spTree>
    <p:extLst>
      <p:ext uri="{BB962C8B-B14F-4D97-AF65-F5344CB8AC3E}">
        <p14:creationId xmlns:p14="http://schemas.microsoft.com/office/powerpoint/2010/main" val="33110258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518E727-7855-4FB3-B388-D5A04BACAFB1}" type="slidenum">
              <a:rPr lang="en-GB" smtClean="0"/>
              <a:t>11</a:t>
            </a:fld>
            <a:endParaRPr lang="en-GB"/>
          </a:p>
        </p:txBody>
      </p:sp>
    </p:spTree>
    <p:extLst>
      <p:ext uri="{BB962C8B-B14F-4D97-AF65-F5344CB8AC3E}">
        <p14:creationId xmlns:p14="http://schemas.microsoft.com/office/powerpoint/2010/main" val="28996472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518E727-7855-4FB3-B388-D5A04BACAFB1}" type="slidenum">
              <a:rPr lang="en-GB" smtClean="0"/>
              <a:t>12</a:t>
            </a:fld>
            <a:endParaRPr lang="en-GB"/>
          </a:p>
        </p:txBody>
      </p:sp>
    </p:spTree>
    <p:extLst>
      <p:ext uri="{BB962C8B-B14F-4D97-AF65-F5344CB8AC3E}">
        <p14:creationId xmlns:p14="http://schemas.microsoft.com/office/powerpoint/2010/main" val="36271373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518E727-7855-4FB3-B388-D5A04BACAFB1}" type="slidenum">
              <a:rPr lang="en-GB" smtClean="0"/>
              <a:t>13</a:t>
            </a:fld>
            <a:endParaRPr lang="en-GB"/>
          </a:p>
        </p:txBody>
      </p:sp>
    </p:spTree>
    <p:extLst>
      <p:ext uri="{BB962C8B-B14F-4D97-AF65-F5344CB8AC3E}">
        <p14:creationId xmlns:p14="http://schemas.microsoft.com/office/powerpoint/2010/main" val="11952482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518E727-7855-4FB3-B388-D5A04BACAFB1}" type="slidenum">
              <a:rPr lang="en-GB" smtClean="0"/>
              <a:t>14</a:t>
            </a:fld>
            <a:endParaRPr lang="en-GB"/>
          </a:p>
        </p:txBody>
      </p:sp>
    </p:spTree>
    <p:extLst>
      <p:ext uri="{BB962C8B-B14F-4D97-AF65-F5344CB8AC3E}">
        <p14:creationId xmlns:p14="http://schemas.microsoft.com/office/powerpoint/2010/main" val="13686922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hemeOverride" Target="../theme/themeOverride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Master" Target="../slideMasters/slideMaster2.xml"/><Relationship Id="rId1" Type="http://schemas.openxmlformats.org/officeDocument/2006/relationships/themeOverride" Target="../theme/themeOverride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hyperlink" Target="https://www.ncetm.org.uk/masterypd" TargetMode="Externa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D3BE1E5-2745-4857-975D-511EF3061C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84" y="-14288"/>
            <a:ext cx="12192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a:extLst>
              <a:ext uri="{FF2B5EF4-FFF2-40B4-BE49-F238E27FC236}">
                <a16:creationId xmlns:a16="http://schemas.microsoft.com/office/drawing/2014/main" id="{D68E1545-3216-40A7-B15D-2A1FCC9A2C1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553359" y="4306019"/>
            <a:ext cx="4184219" cy="21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Rectangle 4"/>
          <p:cNvSpPr>
            <a:spLocks noGrp="1" noChangeArrowheads="1"/>
          </p:cNvSpPr>
          <p:nvPr>
            <p:ph type="ctrTitle"/>
          </p:nvPr>
        </p:nvSpPr>
        <p:spPr>
          <a:xfrm>
            <a:off x="622300" y="341314"/>
            <a:ext cx="9652000" cy="758825"/>
          </a:xfrm>
        </p:spPr>
        <p:txBody>
          <a:bodyPr/>
          <a:lstStyle>
            <a:lvl1pPr>
              <a:defRPr>
                <a:solidFill>
                  <a:schemeClr val="bg1"/>
                </a:solidFill>
              </a:defRPr>
            </a:lvl1pPr>
          </a:lstStyle>
          <a:p>
            <a:pPr lvl="0"/>
            <a:r>
              <a:rPr lang="en-GB" noProof="0" dirty="0"/>
              <a:t>Click to edit Master title style</a:t>
            </a:r>
          </a:p>
        </p:txBody>
      </p:sp>
      <p:sp>
        <p:nvSpPr>
          <p:cNvPr id="44037" name="Rectangle 5"/>
          <p:cNvSpPr>
            <a:spLocks noGrp="1" noChangeArrowheads="1"/>
          </p:cNvSpPr>
          <p:nvPr>
            <p:ph type="subTitle" idx="1"/>
          </p:nvPr>
        </p:nvSpPr>
        <p:spPr>
          <a:xfrm>
            <a:off x="622300" y="1255713"/>
            <a:ext cx="9652000" cy="1600200"/>
          </a:xfrm>
        </p:spPr>
        <p:txBody>
          <a:bodyPr/>
          <a:lstStyle>
            <a:lvl1pPr marL="0" indent="0">
              <a:defRPr sz="3500">
                <a:solidFill>
                  <a:schemeClr val="bg1"/>
                </a:solidFill>
              </a:defRPr>
            </a:lvl1pPr>
          </a:lstStyle>
          <a:p>
            <a:pPr lvl="0"/>
            <a:r>
              <a:rPr lang="en-GB" noProof="0" dirty="0"/>
              <a:t>Click to edit Master subtitle style</a:t>
            </a:r>
          </a:p>
        </p:txBody>
      </p:sp>
      <p:sp>
        <p:nvSpPr>
          <p:cNvPr id="6" name="Date Placeholder 6">
            <a:extLst>
              <a:ext uri="{FF2B5EF4-FFF2-40B4-BE49-F238E27FC236}">
                <a16:creationId xmlns:a16="http://schemas.microsoft.com/office/drawing/2014/main" id="{EFAB30C6-CBDE-4890-BA0D-C93690637E27}"/>
              </a:ext>
            </a:extLst>
          </p:cNvPr>
          <p:cNvSpPr>
            <a:spLocks noGrp="1" noChangeArrowheads="1"/>
          </p:cNvSpPr>
          <p:nvPr>
            <p:ph type="dt" sz="half" idx="10"/>
          </p:nvPr>
        </p:nvSpPr>
        <p:spPr/>
        <p:txBody>
          <a:bodyPr/>
          <a:lstStyle>
            <a:lvl1pPr>
              <a:defRPr>
                <a:solidFill>
                  <a:schemeClr val="accent2"/>
                </a:solidFill>
              </a:defRPr>
            </a:lvl1pPr>
          </a:lstStyle>
          <a:p>
            <a:pPr>
              <a:defRPr/>
            </a:pPr>
            <a:endParaRPr lang="en-GB" dirty="0"/>
          </a:p>
        </p:txBody>
      </p:sp>
    </p:spTree>
    <p:extLst>
      <p:ext uri="{BB962C8B-B14F-4D97-AF65-F5344CB8AC3E}">
        <p14:creationId xmlns:p14="http://schemas.microsoft.com/office/powerpoint/2010/main" val="3587315650"/>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23C8188A-7817-C842-8650-D46E044E5FA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p:blipFill>
        <p:spPr bwMode="auto">
          <a:xfrm>
            <a:off x="-7055" y="0"/>
            <a:ext cx="12228688" cy="687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Rectangle 4"/>
          <p:cNvSpPr>
            <a:spLocks noGrp="1" noChangeArrowheads="1"/>
          </p:cNvSpPr>
          <p:nvPr>
            <p:ph type="ctrTitle"/>
          </p:nvPr>
        </p:nvSpPr>
        <p:spPr>
          <a:xfrm>
            <a:off x="622301" y="476681"/>
            <a:ext cx="5545707" cy="576055"/>
          </a:xfrm>
        </p:spPr>
        <p:txBody>
          <a:bodyPr anchor="t"/>
          <a:lstStyle>
            <a:lvl1pPr>
              <a:defRPr>
                <a:solidFill>
                  <a:schemeClr val="bg1"/>
                </a:solidFill>
              </a:defRPr>
            </a:lvl1pPr>
          </a:lstStyle>
          <a:p>
            <a:pPr lvl="0"/>
            <a:r>
              <a:rPr lang="en-GB" noProof="0" dirty="0"/>
              <a:t>Click to edit Master title style</a:t>
            </a:r>
          </a:p>
        </p:txBody>
      </p:sp>
      <p:sp>
        <p:nvSpPr>
          <p:cNvPr id="44037" name="Rectangle 5"/>
          <p:cNvSpPr>
            <a:spLocks noGrp="1" noChangeArrowheads="1"/>
          </p:cNvSpPr>
          <p:nvPr>
            <p:ph type="subTitle" idx="1"/>
          </p:nvPr>
        </p:nvSpPr>
        <p:spPr>
          <a:xfrm>
            <a:off x="609607" y="1196750"/>
            <a:ext cx="5557348" cy="1152130"/>
          </a:xfrm>
        </p:spPr>
        <p:txBody>
          <a:bodyPr/>
          <a:lstStyle>
            <a:lvl1pPr marL="0" indent="0">
              <a:defRPr sz="2625">
                <a:solidFill>
                  <a:schemeClr val="bg1"/>
                </a:solidFill>
              </a:defRPr>
            </a:lvl1pPr>
          </a:lstStyle>
          <a:p>
            <a:pPr lvl="0"/>
            <a:r>
              <a:rPr lang="en-GB" noProof="0" dirty="0"/>
              <a:t>Click to edit Master subtitle style</a:t>
            </a:r>
          </a:p>
        </p:txBody>
      </p:sp>
      <p:sp>
        <p:nvSpPr>
          <p:cNvPr id="7" name="Date Placeholder 6">
            <a:extLst>
              <a:ext uri="{FF2B5EF4-FFF2-40B4-BE49-F238E27FC236}">
                <a16:creationId xmlns:a16="http://schemas.microsoft.com/office/drawing/2014/main" id="{FF959467-41A6-455E-929A-E40D1059C340}"/>
              </a:ext>
            </a:extLst>
          </p:cNvPr>
          <p:cNvSpPr>
            <a:spLocks noGrp="1" noChangeArrowheads="1"/>
          </p:cNvSpPr>
          <p:nvPr>
            <p:ph type="dt" sz="half" idx="10"/>
          </p:nvPr>
        </p:nvSpPr>
        <p:spPr/>
        <p:txBody>
          <a:bodyPr/>
          <a:lstStyle>
            <a:lvl1pPr>
              <a:defRPr>
                <a:solidFill>
                  <a:schemeClr val="accent2"/>
                </a:solidFill>
              </a:defRPr>
            </a:lvl1pPr>
          </a:lstStyle>
          <a:p>
            <a:pPr>
              <a:defRPr/>
            </a:pPr>
            <a:endParaRPr lang="en-GB" dirty="0"/>
          </a:p>
        </p:txBody>
      </p:sp>
      <p:sp>
        <p:nvSpPr>
          <p:cNvPr id="8" name="Footer Placeholder 7">
            <a:extLst>
              <a:ext uri="{FF2B5EF4-FFF2-40B4-BE49-F238E27FC236}">
                <a16:creationId xmlns:a16="http://schemas.microsoft.com/office/drawing/2014/main" id="{80EA04C3-E93E-45FB-8B42-78A38976AF52}"/>
              </a:ext>
            </a:extLst>
          </p:cNvPr>
          <p:cNvSpPr>
            <a:spLocks noGrp="1" noChangeArrowheads="1"/>
          </p:cNvSpPr>
          <p:nvPr>
            <p:ph type="ftr" sz="quarter" idx="11"/>
          </p:nvPr>
        </p:nvSpPr>
        <p:spPr>
          <a:xfrm>
            <a:off x="3503090" y="6248400"/>
            <a:ext cx="8544983" cy="457200"/>
          </a:xfrm>
        </p:spPr>
        <p:txBody>
          <a:bodyPr/>
          <a:lstStyle>
            <a:lvl1pPr>
              <a:defRPr>
                <a:solidFill>
                  <a:schemeClr val="accent2"/>
                </a:solidFill>
              </a:defRPr>
            </a:lvl1pPr>
          </a:lstStyle>
          <a:p>
            <a:pPr>
              <a:defRPr/>
            </a:pPr>
            <a:endParaRPr lang="en-GB" dirty="0"/>
          </a:p>
        </p:txBody>
      </p:sp>
    </p:spTree>
    <p:extLst>
      <p:ext uri="{BB962C8B-B14F-4D97-AF65-F5344CB8AC3E}">
        <p14:creationId xmlns:p14="http://schemas.microsoft.com/office/powerpoint/2010/main" val="29191897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4AA819D-F055-804E-9C6C-AA1E14C4DC1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p:cNvSpPr>
            <a:spLocks noGrp="1"/>
          </p:cNvSpPr>
          <p:nvPr>
            <p:ph type="title"/>
          </p:nvPr>
        </p:nvSpPr>
        <p:spPr>
          <a:xfrm>
            <a:off x="601035" y="430660"/>
            <a:ext cx="10972800" cy="982117"/>
          </a:xfrm>
        </p:spPr>
        <p:txBody>
          <a:bodyPr anchor="t"/>
          <a:lstStyle>
            <a:lvl1pPr>
              <a:defRPr>
                <a:solidFill>
                  <a:srgbClr val="585858"/>
                </a:solidFill>
              </a:defRPr>
            </a:lvl1pPr>
          </a:lstStyle>
          <a:p>
            <a:r>
              <a:rPr lang="en-US" dirty="0"/>
              <a:t>Click to edit Master title style</a:t>
            </a:r>
            <a:endParaRPr lang="en-GB" dirty="0"/>
          </a:p>
        </p:txBody>
      </p:sp>
      <p:sp>
        <p:nvSpPr>
          <p:cNvPr id="3" name="Content Placeholder 2"/>
          <p:cNvSpPr>
            <a:spLocks noGrp="1"/>
          </p:cNvSpPr>
          <p:nvPr>
            <p:ph idx="1"/>
          </p:nvPr>
        </p:nvSpPr>
        <p:spPr>
          <a:xfrm>
            <a:off x="609600" y="1556792"/>
            <a:ext cx="10972800" cy="3888432"/>
          </a:xfrm>
        </p:spPr>
        <p:txBody>
          <a:bodyPr/>
          <a:lstStyle>
            <a:lvl1pPr>
              <a:defRPr>
                <a:solidFill>
                  <a:srgbClr val="585858"/>
                </a:solidFill>
              </a:defRPr>
            </a:lvl1pPr>
            <a:lvl2pPr marL="557199" indent="-214308">
              <a:buClr>
                <a:srgbClr val="347574"/>
              </a:buClr>
              <a:buFont typeface="Arial" panose="020B0604020202020204" pitchFamily="34" charset="0"/>
              <a:buChar char="•"/>
              <a:defRPr>
                <a:solidFill>
                  <a:srgbClr val="585858"/>
                </a:solidFill>
              </a:defRPr>
            </a:lvl2pPr>
            <a:lvl3pPr marL="857228" indent="-171446">
              <a:buClr>
                <a:srgbClr val="347574"/>
              </a:buClr>
              <a:buFont typeface="Arial" panose="020B0604020202020204" pitchFamily="34" charset="0"/>
              <a:buChar char="•"/>
              <a:defRPr>
                <a:solidFill>
                  <a:srgbClr val="585858"/>
                </a:solidFill>
              </a:defRPr>
            </a:lvl3pPr>
            <a:lvl4pPr marL="1200120" indent="-171446">
              <a:buClr>
                <a:srgbClr val="347574"/>
              </a:buClr>
              <a:buFont typeface="Arial" panose="020B0604020202020204" pitchFamily="34" charset="0"/>
              <a:buChar char="•"/>
              <a:defRPr>
                <a:solidFill>
                  <a:srgbClr val="585858"/>
                </a:solidFill>
              </a:defRPr>
            </a:lvl4pPr>
            <a:lvl5pPr marL="1543012" indent="-171446">
              <a:buClr>
                <a:srgbClr val="347574"/>
              </a:buClr>
              <a:buFont typeface="Arial" panose="020B0604020202020204" pitchFamily="34" charset="0"/>
              <a:buChar char="•"/>
              <a:defRPr>
                <a:solidFill>
                  <a:srgbClr val="58585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Rectangle 6">
            <a:extLst>
              <a:ext uri="{FF2B5EF4-FFF2-40B4-BE49-F238E27FC236}">
                <a16:creationId xmlns:a16="http://schemas.microsoft.com/office/drawing/2014/main" id="{1F4B3B01-5D20-46B9-B2C9-7FD7F2BEA99B}"/>
              </a:ext>
            </a:extLst>
          </p:cNvPr>
          <p:cNvSpPr>
            <a:spLocks noGrp="1" noChangeArrowheads="1"/>
          </p:cNvSpPr>
          <p:nvPr>
            <p:ph type="dt" sz="half" idx="10"/>
          </p:nvPr>
        </p:nvSpPr>
        <p:spPr/>
        <p:txBody>
          <a:bodyPr/>
          <a:lstStyle>
            <a:lvl1pPr>
              <a:defRPr/>
            </a:lvl1pPr>
          </a:lstStyle>
          <a:p>
            <a:pPr>
              <a:defRPr/>
            </a:pPr>
            <a:endParaRPr lang="en-GB" dirty="0"/>
          </a:p>
        </p:txBody>
      </p:sp>
      <p:sp>
        <p:nvSpPr>
          <p:cNvPr id="7" name="Rectangle 7">
            <a:extLst>
              <a:ext uri="{FF2B5EF4-FFF2-40B4-BE49-F238E27FC236}">
                <a16:creationId xmlns:a16="http://schemas.microsoft.com/office/drawing/2014/main" id="{81515C61-0F49-4F5A-803B-A05DF82E1CB6}"/>
              </a:ext>
            </a:extLst>
          </p:cNvPr>
          <p:cNvSpPr>
            <a:spLocks noGrp="1" noChangeArrowheads="1"/>
          </p:cNvSpPr>
          <p:nvPr>
            <p:ph type="ftr" sz="quarter" idx="11"/>
          </p:nvPr>
        </p:nvSpPr>
        <p:spPr/>
        <p:txBody>
          <a:bodyPr/>
          <a:lstStyle>
            <a:lvl1pPr>
              <a:defRPr/>
            </a:lvl1pPr>
          </a:lstStyle>
          <a:p>
            <a:pPr>
              <a:defRPr/>
            </a:pPr>
            <a:endParaRPr lang="en-GB" dirty="0"/>
          </a:p>
        </p:txBody>
      </p:sp>
      <p:sp>
        <p:nvSpPr>
          <p:cNvPr id="8" name="Rectangle 8">
            <a:extLst>
              <a:ext uri="{FF2B5EF4-FFF2-40B4-BE49-F238E27FC236}">
                <a16:creationId xmlns:a16="http://schemas.microsoft.com/office/drawing/2014/main" id="{F229D3AA-4483-4C24-8D12-A457557489A3}"/>
              </a:ext>
            </a:extLst>
          </p:cNvPr>
          <p:cNvSpPr>
            <a:spLocks noGrp="1" noChangeArrowheads="1"/>
          </p:cNvSpPr>
          <p:nvPr>
            <p:ph type="sldNum" sz="quarter" idx="12"/>
          </p:nvPr>
        </p:nvSpPr>
        <p:spPr/>
        <p:txBody>
          <a:bodyPr/>
          <a:lstStyle>
            <a:lvl1pPr>
              <a:defRPr/>
            </a:lvl1pPr>
          </a:lstStyle>
          <a:p>
            <a:fld id="{4DB3256F-83C8-4422-BB4B-79DB90083B87}" type="slidenum">
              <a:rPr lang="en-GB" altLang="en-US"/>
              <a:pPr/>
              <a:t>‹#›</a:t>
            </a:fld>
            <a:endParaRPr lang="en-GB" altLang="en-US" dirty="0"/>
          </a:p>
        </p:txBody>
      </p:sp>
    </p:spTree>
    <p:extLst>
      <p:ext uri="{BB962C8B-B14F-4D97-AF65-F5344CB8AC3E}">
        <p14:creationId xmlns:p14="http://schemas.microsoft.com/office/powerpoint/2010/main" val="31462258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CF33DEF-0F8D-6844-8ACF-7755A56CA6B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Content Placeholder 2"/>
          <p:cNvSpPr>
            <a:spLocks noGrp="1"/>
          </p:cNvSpPr>
          <p:nvPr>
            <p:ph sz="half" idx="1"/>
          </p:nvPr>
        </p:nvSpPr>
        <p:spPr>
          <a:xfrm>
            <a:off x="609603" y="1556792"/>
            <a:ext cx="5390388" cy="3888433"/>
          </a:xfrm>
        </p:spPr>
        <p:txBody>
          <a:bodyPr/>
          <a:lstStyle>
            <a:lvl1pPr>
              <a:defRPr lang="en-US" dirty="0">
                <a:solidFill>
                  <a:srgbClr val="347574"/>
                </a:solidFill>
              </a:defRPr>
            </a:lvl1pPr>
            <a:lvl2pPr marL="557199" indent="-214308">
              <a:buClr>
                <a:srgbClr val="347574"/>
              </a:buClr>
              <a:buFont typeface="Arial" panose="020B0604020202020204" pitchFamily="34" charset="0"/>
              <a:buChar char="•"/>
              <a:defRPr lang="en-US" dirty="0">
                <a:solidFill>
                  <a:srgbClr val="347574"/>
                </a:solidFill>
              </a:defRPr>
            </a:lvl2pPr>
            <a:lvl3pPr marL="857228" indent="-171446">
              <a:buClr>
                <a:srgbClr val="347574"/>
              </a:buClr>
              <a:buFont typeface="Arial" panose="020B0604020202020204" pitchFamily="34" charset="0"/>
              <a:buChar char="•"/>
              <a:defRPr lang="en-US" dirty="0">
                <a:solidFill>
                  <a:srgbClr val="347574"/>
                </a:solidFill>
              </a:defRPr>
            </a:lvl3pPr>
            <a:lvl4pPr marL="1200120" indent="-171446">
              <a:buClr>
                <a:srgbClr val="347574"/>
              </a:buClr>
              <a:buFont typeface="Arial" panose="020B0604020202020204" pitchFamily="34" charset="0"/>
              <a:buChar char="•"/>
              <a:defRPr lang="en-US" dirty="0">
                <a:solidFill>
                  <a:srgbClr val="347574"/>
                </a:solidFill>
              </a:defRPr>
            </a:lvl4pPr>
            <a:lvl5pPr marL="1543012" indent="-171446">
              <a:buClr>
                <a:srgbClr val="347574"/>
              </a:buClr>
              <a:buFont typeface="Arial" panose="020B0604020202020204" pitchFamily="34" charset="0"/>
              <a:buChar char="•"/>
              <a:defRPr lang="en-GB" dirty="0">
                <a:solidFill>
                  <a:srgbClr val="347574"/>
                </a:solidFill>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2012" y="1556792"/>
            <a:ext cx="5390389" cy="3888433"/>
          </a:xfrm>
        </p:spPr>
        <p:txBody>
          <a:bodyPr/>
          <a:lstStyle>
            <a:lvl1pPr>
              <a:defRPr lang="en-US" dirty="0">
                <a:solidFill>
                  <a:srgbClr val="347574"/>
                </a:solidFill>
              </a:defRPr>
            </a:lvl1pPr>
            <a:lvl2pPr marL="557199" indent="-214308">
              <a:buClr>
                <a:srgbClr val="347574"/>
              </a:buClr>
              <a:buFont typeface="Arial" panose="020B0604020202020204" pitchFamily="34" charset="0"/>
              <a:buChar char="•"/>
              <a:defRPr lang="en-US" dirty="0"/>
            </a:lvl2pPr>
            <a:lvl3pPr marL="857228" indent="-171446">
              <a:buClr>
                <a:srgbClr val="347574"/>
              </a:buClr>
              <a:buFont typeface="Arial" panose="020B0604020202020204" pitchFamily="34" charset="0"/>
              <a:buChar char="•"/>
              <a:defRPr lang="en-US" dirty="0"/>
            </a:lvl3pPr>
            <a:lvl4pPr marL="1200120" indent="-171446">
              <a:buClr>
                <a:srgbClr val="347574"/>
              </a:buClr>
              <a:buFont typeface="Arial" panose="020B0604020202020204" pitchFamily="34" charset="0"/>
              <a:buChar char="•"/>
              <a:defRPr lang="en-US" dirty="0"/>
            </a:lvl4pPr>
            <a:lvl5pPr marL="1543012" indent="-171446">
              <a:buClr>
                <a:srgbClr val="347574"/>
              </a:buClr>
              <a:buFont typeface="Arial" panose="020B0604020202020204" pitchFamily="34" charset="0"/>
              <a:buChar char="•"/>
              <a:defRPr lang="en-GB" dirty="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a:extLst>
              <a:ext uri="{FF2B5EF4-FFF2-40B4-BE49-F238E27FC236}">
                <a16:creationId xmlns:a16="http://schemas.microsoft.com/office/drawing/2014/main" id="{FD709824-0D61-4F8A-8ED4-0590D481ECBD}"/>
              </a:ext>
            </a:extLst>
          </p:cNvPr>
          <p:cNvSpPr>
            <a:spLocks noGrp="1" noChangeArrowheads="1"/>
          </p:cNvSpPr>
          <p:nvPr>
            <p:ph type="dt" sz="half" idx="10"/>
          </p:nvPr>
        </p:nvSpPr>
        <p:spPr/>
        <p:txBody>
          <a:bodyPr/>
          <a:lstStyle>
            <a:lvl1pPr>
              <a:defRPr/>
            </a:lvl1pPr>
          </a:lstStyle>
          <a:p>
            <a:pPr>
              <a:defRPr/>
            </a:pPr>
            <a:endParaRPr lang="en-GB" dirty="0"/>
          </a:p>
        </p:txBody>
      </p:sp>
      <p:sp>
        <p:nvSpPr>
          <p:cNvPr id="8" name="Footer Placeholder 7">
            <a:extLst>
              <a:ext uri="{FF2B5EF4-FFF2-40B4-BE49-F238E27FC236}">
                <a16:creationId xmlns:a16="http://schemas.microsoft.com/office/drawing/2014/main" id="{7312D66A-6DD2-45B6-8DB6-1538C1B43C97}"/>
              </a:ext>
            </a:extLst>
          </p:cNvPr>
          <p:cNvSpPr>
            <a:spLocks noGrp="1" noChangeArrowheads="1"/>
          </p:cNvSpPr>
          <p:nvPr>
            <p:ph type="ftr" sz="quarter" idx="11"/>
          </p:nvPr>
        </p:nvSpPr>
        <p:spPr/>
        <p:txBody>
          <a:bodyPr/>
          <a:lstStyle>
            <a:lvl1pPr>
              <a:defRPr/>
            </a:lvl1pPr>
          </a:lstStyle>
          <a:p>
            <a:pPr>
              <a:defRPr/>
            </a:pPr>
            <a:endParaRPr lang="en-GB" dirty="0"/>
          </a:p>
        </p:txBody>
      </p:sp>
      <p:sp>
        <p:nvSpPr>
          <p:cNvPr id="9" name="Slide Number Placeholder 8">
            <a:extLst>
              <a:ext uri="{FF2B5EF4-FFF2-40B4-BE49-F238E27FC236}">
                <a16:creationId xmlns:a16="http://schemas.microsoft.com/office/drawing/2014/main" id="{43F2A2D1-25EF-42F5-96D4-30359E443777}"/>
              </a:ext>
            </a:extLst>
          </p:cNvPr>
          <p:cNvSpPr>
            <a:spLocks noGrp="1" noChangeArrowheads="1"/>
          </p:cNvSpPr>
          <p:nvPr>
            <p:ph type="sldNum" sz="quarter" idx="12"/>
          </p:nvPr>
        </p:nvSpPr>
        <p:spPr/>
        <p:txBody>
          <a:bodyPr/>
          <a:lstStyle>
            <a:lvl1pPr>
              <a:defRPr/>
            </a:lvl1pPr>
          </a:lstStyle>
          <a:p>
            <a:fld id="{5028FB64-8E98-4372-891D-01B9A57CE849}" type="slidenum">
              <a:rPr lang="en-GB" altLang="en-US"/>
              <a:pPr/>
              <a:t>‹#›</a:t>
            </a:fld>
            <a:endParaRPr lang="en-GB" altLang="en-US" dirty="0"/>
          </a:p>
        </p:txBody>
      </p:sp>
      <p:sp>
        <p:nvSpPr>
          <p:cNvPr id="11" name="Title 1">
            <a:extLst>
              <a:ext uri="{FF2B5EF4-FFF2-40B4-BE49-F238E27FC236}">
                <a16:creationId xmlns:a16="http://schemas.microsoft.com/office/drawing/2014/main" id="{D22044D9-9B2D-4C31-8E1E-48C5DD1E1DEA}"/>
              </a:ext>
            </a:extLst>
          </p:cNvPr>
          <p:cNvSpPr>
            <a:spLocks noGrp="1"/>
          </p:cNvSpPr>
          <p:nvPr>
            <p:ph type="title"/>
          </p:nvPr>
        </p:nvSpPr>
        <p:spPr>
          <a:xfrm>
            <a:off x="601035" y="430660"/>
            <a:ext cx="10972800" cy="982117"/>
          </a:xfrm>
        </p:spPr>
        <p:txBody>
          <a:bodyPr anchor="t"/>
          <a:lstStyle>
            <a:lvl1pPr>
              <a:defRPr>
                <a:solidFill>
                  <a:srgbClr val="347574"/>
                </a:solidFill>
              </a:defRPr>
            </a:lvl1pPr>
          </a:lstStyle>
          <a:p>
            <a:r>
              <a:rPr lang="en-US" dirty="0"/>
              <a:t>Click to edit Master title style</a:t>
            </a:r>
            <a:endParaRPr lang="en-GB" dirty="0"/>
          </a:p>
        </p:txBody>
      </p:sp>
    </p:spTree>
    <p:extLst>
      <p:ext uri="{BB962C8B-B14F-4D97-AF65-F5344CB8AC3E}">
        <p14:creationId xmlns:p14="http://schemas.microsoft.com/office/powerpoint/2010/main" val="28153333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D83BD28-4A2F-2C4B-BE45-2545AB3DE1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7" name="Content Placeholder 2">
            <a:extLst>
              <a:ext uri="{FF2B5EF4-FFF2-40B4-BE49-F238E27FC236}">
                <a16:creationId xmlns:a16="http://schemas.microsoft.com/office/drawing/2014/main" id="{73E31430-B412-41EA-BA55-D58E71499B25}"/>
              </a:ext>
            </a:extLst>
          </p:cNvPr>
          <p:cNvSpPr>
            <a:spLocks noGrp="1"/>
          </p:cNvSpPr>
          <p:nvPr>
            <p:ph sz="half" idx="1"/>
          </p:nvPr>
        </p:nvSpPr>
        <p:spPr>
          <a:xfrm>
            <a:off x="609603" y="1556792"/>
            <a:ext cx="5390388" cy="3888433"/>
          </a:xfrm>
        </p:spPr>
        <p:txBody>
          <a:bodyPr/>
          <a:lstStyle>
            <a:lvl1pPr>
              <a:defRPr sz="2100">
                <a:solidFill>
                  <a:srgbClr val="585858"/>
                </a:solidFill>
              </a:defRPr>
            </a:lvl1pPr>
            <a:lvl2pPr marL="557199" indent="-214308">
              <a:buClr>
                <a:srgbClr val="347574"/>
              </a:buClr>
              <a:buFont typeface="Arial" panose="020B0604020202020204" pitchFamily="34" charset="0"/>
              <a:buChar char="•"/>
              <a:defRPr sz="1800">
                <a:solidFill>
                  <a:srgbClr val="347574"/>
                </a:solidFill>
              </a:defRPr>
            </a:lvl2pPr>
            <a:lvl3pPr marL="857228" indent="-171446">
              <a:buClr>
                <a:srgbClr val="347574"/>
              </a:buClr>
              <a:buFont typeface="Arial" panose="020B0604020202020204" pitchFamily="34" charset="0"/>
              <a:buChar char="•"/>
              <a:defRPr sz="1500">
                <a:solidFill>
                  <a:srgbClr val="347574"/>
                </a:solidFill>
              </a:defRPr>
            </a:lvl3pPr>
            <a:lvl4pPr marL="1200120" indent="-171446">
              <a:buClr>
                <a:srgbClr val="347574"/>
              </a:buClr>
              <a:buFont typeface="Arial" panose="020B0604020202020204" pitchFamily="34" charset="0"/>
              <a:buChar char="•"/>
              <a:defRPr sz="1350">
                <a:solidFill>
                  <a:srgbClr val="347574"/>
                </a:solidFill>
              </a:defRPr>
            </a:lvl4pPr>
            <a:lvl5pPr marL="1543012" indent="-171446">
              <a:buClr>
                <a:srgbClr val="347574"/>
              </a:buClr>
              <a:buFont typeface="Arial" panose="020B0604020202020204" pitchFamily="34" charset="0"/>
              <a:buChar char="•"/>
              <a:defRPr sz="1350">
                <a:solidFill>
                  <a:srgbClr val="347574"/>
                </a:solidFill>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Content Placeholder 3">
            <a:extLst>
              <a:ext uri="{FF2B5EF4-FFF2-40B4-BE49-F238E27FC236}">
                <a16:creationId xmlns:a16="http://schemas.microsoft.com/office/drawing/2014/main" id="{3090DB9E-A500-4BA4-8B74-89F3EF7ADD45}"/>
              </a:ext>
            </a:extLst>
          </p:cNvPr>
          <p:cNvSpPr>
            <a:spLocks noGrp="1"/>
          </p:cNvSpPr>
          <p:nvPr>
            <p:ph sz="half" idx="2"/>
          </p:nvPr>
        </p:nvSpPr>
        <p:spPr>
          <a:xfrm>
            <a:off x="6192012" y="1556792"/>
            <a:ext cx="5390389" cy="3888433"/>
          </a:xfrm>
        </p:spPr>
        <p:txBody>
          <a:bodyPr/>
          <a:lstStyle>
            <a:lvl1pPr>
              <a:defRPr sz="2100">
                <a:solidFill>
                  <a:srgbClr val="585858"/>
                </a:solidFill>
              </a:defRPr>
            </a:lvl1pPr>
            <a:lvl2pPr marL="557199" indent="-214308">
              <a:buClr>
                <a:srgbClr val="347574"/>
              </a:buClr>
              <a:buFont typeface="Arial" panose="020B0604020202020204" pitchFamily="34" charset="0"/>
              <a:buChar char="•"/>
              <a:defRPr sz="1800">
                <a:solidFill>
                  <a:srgbClr val="585858"/>
                </a:solidFill>
              </a:defRPr>
            </a:lvl2pPr>
            <a:lvl3pPr marL="857228" indent="-171446">
              <a:buClr>
                <a:srgbClr val="347574"/>
              </a:buClr>
              <a:buFont typeface="Arial" panose="020B0604020202020204" pitchFamily="34" charset="0"/>
              <a:buChar char="•"/>
              <a:defRPr sz="1500">
                <a:solidFill>
                  <a:srgbClr val="585858"/>
                </a:solidFill>
              </a:defRPr>
            </a:lvl3pPr>
            <a:lvl4pPr marL="1200120" indent="-171446">
              <a:buClr>
                <a:srgbClr val="347574"/>
              </a:buClr>
              <a:buFont typeface="Arial" panose="020B0604020202020204" pitchFamily="34" charset="0"/>
              <a:buChar char="•"/>
              <a:defRPr sz="1350">
                <a:solidFill>
                  <a:srgbClr val="585858"/>
                </a:solidFill>
              </a:defRPr>
            </a:lvl4pPr>
            <a:lvl5pPr marL="1543012" indent="-171446">
              <a:buClr>
                <a:srgbClr val="347574"/>
              </a:buClr>
              <a:buFont typeface="Arial" panose="020B0604020202020204" pitchFamily="34" charset="0"/>
              <a:buChar char="•"/>
              <a:defRPr sz="1350">
                <a:solidFill>
                  <a:srgbClr val="585858"/>
                </a:solidFill>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Date Placeholder 8">
            <a:extLst>
              <a:ext uri="{FF2B5EF4-FFF2-40B4-BE49-F238E27FC236}">
                <a16:creationId xmlns:a16="http://schemas.microsoft.com/office/drawing/2014/main" id="{CF435181-C807-4F0D-B9A5-7C9C469DF1BA}"/>
              </a:ext>
            </a:extLst>
          </p:cNvPr>
          <p:cNvSpPr>
            <a:spLocks noGrp="1" noChangeArrowheads="1"/>
          </p:cNvSpPr>
          <p:nvPr>
            <p:ph type="dt" sz="half" idx="10"/>
          </p:nvPr>
        </p:nvSpPr>
        <p:spPr/>
        <p:txBody>
          <a:bodyPr/>
          <a:lstStyle>
            <a:lvl1pPr>
              <a:defRPr/>
            </a:lvl1pPr>
          </a:lstStyle>
          <a:p>
            <a:pPr>
              <a:defRPr/>
            </a:pPr>
            <a:endParaRPr lang="en-GB" dirty="0"/>
          </a:p>
        </p:txBody>
      </p:sp>
      <p:sp>
        <p:nvSpPr>
          <p:cNvPr id="10" name="Footer Placeholder 9">
            <a:extLst>
              <a:ext uri="{FF2B5EF4-FFF2-40B4-BE49-F238E27FC236}">
                <a16:creationId xmlns:a16="http://schemas.microsoft.com/office/drawing/2014/main" id="{14C98FF4-E4A7-4DB9-B82D-0C11BE18EDDA}"/>
              </a:ext>
            </a:extLst>
          </p:cNvPr>
          <p:cNvSpPr>
            <a:spLocks noGrp="1" noChangeArrowheads="1"/>
          </p:cNvSpPr>
          <p:nvPr>
            <p:ph type="ftr" sz="quarter" idx="11"/>
          </p:nvPr>
        </p:nvSpPr>
        <p:spPr/>
        <p:txBody>
          <a:bodyPr/>
          <a:lstStyle>
            <a:lvl1pPr>
              <a:defRPr/>
            </a:lvl1pPr>
          </a:lstStyle>
          <a:p>
            <a:pPr>
              <a:defRPr/>
            </a:pPr>
            <a:endParaRPr lang="en-GB" dirty="0"/>
          </a:p>
        </p:txBody>
      </p:sp>
      <p:sp>
        <p:nvSpPr>
          <p:cNvPr id="11" name="Slide Number Placeholder 10">
            <a:extLst>
              <a:ext uri="{FF2B5EF4-FFF2-40B4-BE49-F238E27FC236}">
                <a16:creationId xmlns:a16="http://schemas.microsoft.com/office/drawing/2014/main" id="{3AD83AB7-F679-4E3E-B374-A32C747C6C65}"/>
              </a:ext>
            </a:extLst>
          </p:cNvPr>
          <p:cNvSpPr>
            <a:spLocks noGrp="1" noChangeArrowheads="1"/>
          </p:cNvSpPr>
          <p:nvPr>
            <p:ph type="sldNum" sz="quarter" idx="12"/>
          </p:nvPr>
        </p:nvSpPr>
        <p:spPr/>
        <p:txBody>
          <a:bodyPr/>
          <a:lstStyle>
            <a:lvl1pPr>
              <a:defRPr/>
            </a:lvl1pPr>
          </a:lstStyle>
          <a:p>
            <a:fld id="{9EC5C1D8-5F3C-45E3-A862-3FEB8F838978}" type="slidenum">
              <a:rPr lang="en-GB" altLang="en-US"/>
              <a:pPr/>
              <a:t>‹#›</a:t>
            </a:fld>
            <a:endParaRPr lang="en-GB" altLang="en-US" dirty="0"/>
          </a:p>
        </p:txBody>
      </p:sp>
      <p:sp>
        <p:nvSpPr>
          <p:cNvPr id="20" name="Title 1">
            <a:extLst>
              <a:ext uri="{FF2B5EF4-FFF2-40B4-BE49-F238E27FC236}">
                <a16:creationId xmlns:a16="http://schemas.microsoft.com/office/drawing/2014/main" id="{26B17004-3771-46EE-9F97-BB5E8F3EF573}"/>
              </a:ext>
            </a:extLst>
          </p:cNvPr>
          <p:cNvSpPr>
            <a:spLocks noGrp="1"/>
          </p:cNvSpPr>
          <p:nvPr>
            <p:ph type="title"/>
          </p:nvPr>
        </p:nvSpPr>
        <p:spPr>
          <a:xfrm>
            <a:off x="601035" y="430660"/>
            <a:ext cx="10972800" cy="982117"/>
          </a:xfrm>
        </p:spPr>
        <p:txBody>
          <a:bodyPr anchor="t"/>
          <a:lstStyle>
            <a:lvl1pPr>
              <a:defRPr>
                <a:solidFill>
                  <a:srgbClr val="585858"/>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3641799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729FEB22-335A-41BD-B17B-784C9EEF9ACD}"/>
              </a:ext>
            </a:extLst>
          </p:cNvPr>
          <p:cNvSpPr>
            <a:spLocks noGrp="1" noChangeArrowheads="1"/>
          </p:cNvSpPr>
          <p:nvPr>
            <p:ph type="dt" sz="half" idx="10"/>
          </p:nvPr>
        </p:nvSpPr>
        <p:spPr/>
        <p:txBody>
          <a:bodyPr/>
          <a:lstStyle>
            <a:lvl1pPr>
              <a:defRPr/>
            </a:lvl1pPr>
          </a:lstStyle>
          <a:p>
            <a:pPr>
              <a:defRPr/>
            </a:pPr>
            <a:endParaRPr lang="en-GB" dirty="0"/>
          </a:p>
        </p:txBody>
      </p:sp>
      <p:sp>
        <p:nvSpPr>
          <p:cNvPr id="6" name="Rectangle 7">
            <a:extLst>
              <a:ext uri="{FF2B5EF4-FFF2-40B4-BE49-F238E27FC236}">
                <a16:creationId xmlns:a16="http://schemas.microsoft.com/office/drawing/2014/main" id="{0785812D-06FB-4137-82DA-4C8636188B3A}"/>
              </a:ext>
            </a:extLst>
          </p:cNvPr>
          <p:cNvSpPr>
            <a:spLocks noGrp="1" noChangeArrowheads="1"/>
          </p:cNvSpPr>
          <p:nvPr>
            <p:ph type="ftr" sz="quarter" idx="11"/>
          </p:nvPr>
        </p:nvSpPr>
        <p:spPr/>
        <p:txBody>
          <a:bodyPr/>
          <a:lstStyle>
            <a:lvl1pPr>
              <a:defRPr/>
            </a:lvl1pPr>
          </a:lstStyle>
          <a:p>
            <a:pPr>
              <a:defRPr/>
            </a:pPr>
            <a:endParaRPr lang="en-GB" dirty="0"/>
          </a:p>
        </p:txBody>
      </p:sp>
      <p:sp>
        <p:nvSpPr>
          <p:cNvPr id="7" name="Rectangle 8">
            <a:extLst>
              <a:ext uri="{FF2B5EF4-FFF2-40B4-BE49-F238E27FC236}">
                <a16:creationId xmlns:a16="http://schemas.microsoft.com/office/drawing/2014/main" id="{335DD14D-38EC-424C-AF0C-03BA91A64CBD}"/>
              </a:ext>
            </a:extLst>
          </p:cNvPr>
          <p:cNvSpPr>
            <a:spLocks noGrp="1" noChangeArrowheads="1"/>
          </p:cNvSpPr>
          <p:nvPr>
            <p:ph type="sldNum" sz="quarter" idx="12"/>
          </p:nvPr>
        </p:nvSpPr>
        <p:spPr/>
        <p:txBody>
          <a:bodyPr/>
          <a:lstStyle>
            <a:lvl1pPr>
              <a:defRPr/>
            </a:lvl1pPr>
          </a:lstStyle>
          <a:p>
            <a:fld id="{225A271E-C960-4C09-B05F-FB20100B09A9}" type="slidenum">
              <a:rPr lang="en-GB" altLang="en-US"/>
              <a:pPr/>
              <a:t>‹#›</a:t>
            </a:fld>
            <a:endParaRPr lang="en-GB" altLang="en-US" dirty="0"/>
          </a:p>
        </p:txBody>
      </p:sp>
      <p:pic>
        <p:nvPicPr>
          <p:cNvPr id="8" name="Picture 7">
            <a:extLst>
              <a:ext uri="{FF2B5EF4-FFF2-40B4-BE49-F238E27FC236}">
                <a16:creationId xmlns:a16="http://schemas.microsoft.com/office/drawing/2014/main" id="{3683FFC1-ED41-9547-ACAF-1C1E8395E59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EDD91F02-38ED-4B06-B867-E4F68C54EE80}"/>
              </a:ext>
            </a:extLst>
          </p:cNvPr>
          <p:cNvSpPr>
            <a:spLocks noGrp="1"/>
          </p:cNvSpPr>
          <p:nvPr>
            <p:ph type="title"/>
          </p:nvPr>
        </p:nvSpPr>
        <p:spPr>
          <a:xfrm>
            <a:off x="601035" y="430660"/>
            <a:ext cx="10972800" cy="982117"/>
          </a:xfrm>
        </p:spPr>
        <p:txBody>
          <a:bodyPr anchor="t"/>
          <a:lstStyle>
            <a:lvl1pPr>
              <a:defRPr>
                <a:solidFill>
                  <a:srgbClr val="585858"/>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113859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0542A02-285C-C643-BFAA-E2E5632CD51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p:cNvSpPr>
            <a:spLocks noGrp="1"/>
          </p:cNvSpPr>
          <p:nvPr>
            <p:ph type="title"/>
          </p:nvPr>
        </p:nvSpPr>
        <p:spPr>
          <a:xfrm>
            <a:off x="609600" y="4149080"/>
            <a:ext cx="10972800" cy="426170"/>
          </a:xfrm>
        </p:spPr>
        <p:txBody>
          <a:bodyPr/>
          <a:lstStyle>
            <a:lvl1pPr algn="l">
              <a:defRPr sz="1500" b="1">
                <a:solidFill>
                  <a:srgbClr val="585858"/>
                </a:solidFill>
              </a:defRPr>
            </a:lvl1pPr>
          </a:lstStyle>
          <a:p>
            <a:r>
              <a:rPr lang="en-US" dirty="0"/>
              <a:t>Click to edit Master title style</a:t>
            </a:r>
            <a:endParaRPr lang="en-GB" dirty="0"/>
          </a:p>
        </p:txBody>
      </p:sp>
      <p:sp>
        <p:nvSpPr>
          <p:cNvPr id="3" name="Picture Placeholder 2"/>
          <p:cNvSpPr>
            <a:spLocks noGrp="1"/>
          </p:cNvSpPr>
          <p:nvPr>
            <p:ph type="pic" idx="1"/>
          </p:nvPr>
        </p:nvSpPr>
        <p:spPr>
          <a:xfrm>
            <a:off x="609600" y="444962"/>
            <a:ext cx="10972800" cy="3560111"/>
          </a:xfrm>
        </p:spPr>
        <p:txBody>
          <a:bodyPr/>
          <a:lstStyle>
            <a:lvl1pPr marL="0" indent="0">
              <a:buNone/>
              <a:defRPr sz="2400">
                <a:solidFill>
                  <a:srgbClr val="585858"/>
                </a:solidFill>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endParaRPr lang="en-GB" noProof="0" dirty="0"/>
          </a:p>
        </p:txBody>
      </p:sp>
      <p:sp>
        <p:nvSpPr>
          <p:cNvPr id="4" name="Text Placeholder 3"/>
          <p:cNvSpPr>
            <a:spLocks noGrp="1"/>
          </p:cNvSpPr>
          <p:nvPr>
            <p:ph type="body" sz="half" idx="2"/>
          </p:nvPr>
        </p:nvSpPr>
        <p:spPr>
          <a:xfrm>
            <a:off x="609600" y="4725144"/>
            <a:ext cx="10972800" cy="720080"/>
          </a:xfrm>
        </p:spPr>
        <p:txBody>
          <a:bodyPr/>
          <a:lstStyle>
            <a:lvl1pPr marL="0" indent="0">
              <a:buNone/>
              <a:defRPr sz="1050">
                <a:solidFill>
                  <a:srgbClr val="585858"/>
                </a:solidFill>
              </a:defRPr>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dirty="0"/>
              <a:t>Click to edit Master text styles</a:t>
            </a:r>
          </a:p>
        </p:txBody>
      </p:sp>
      <p:sp>
        <p:nvSpPr>
          <p:cNvPr id="7" name="Date Placeholder 6">
            <a:extLst>
              <a:ext uri="{FF2B5EF4-FFF2-40B4-BE49-F238E27FC236}">
                <a16:creationId xmlns:a16="http://schemas.microsoft.com/office/drawing/2014/main" id="{5DAF0D3A-200E-48B8-9EF9-7859E1660C49}"/>
              </a:ext>
            </a:extLst>
          </p:cNvPr>
          <p:cNvSpPr>
            <a:spLocks noGrp="1" noChangeArrowheads="1"/>
          </p:cNvSpPr>
          <p:nvPr>
            <p:ph type="dt" sz="half" idx="10"/>
          </p:nvPr>
        </p:nvSpPr>
        <p:spPr/>
        <p:txBody>
          <a:bodyPr/>
          <a:lstStyle>
            <a:lvl1pPr>
              <a:defRPr/>
            </a:lvl1pPr>
          </a:lstStyle>
          <a:p>
            <a:pPr>
              <a:defRPr/>
            </a:pPr>
            <a:endParaRPr lang="en-GB" dirty="0"/>
          </a:p>
        </p:txBody>
      </p:sp>
      <p:sp>
        <p:nvSpPr>
          <p:cNvPr id="8" name="Footer Placeholder 7">
            <a:extLst>
              <a:ext uri="{FF2B5EF4-FFF2-40B4-BE49-F238E27FC236}">
                <a16:creationId xmlns:a16="http://schemas.microsoft.com/office/drawing/2014/main" id="{0CCEB8E3-53AE-439B-9428-72B81BD3B83C}"/>
              </a:ext>
            </a:extLst>
          </p:cNvPr>
          <p:cNvSpPr>
            <a:spLocks noGrp="1" noChangeArrowheads="1"/>
          </p:cNvSpPr>
          <p:nvPr>
            <p:ph type="ftr" sz="quarter" idx="11"/>
          </p:nvPr>
        </p:nvSpPr>
        <p:spPr/>
        <p:txBody>
          <a:bodyPr/>
          <a:lstStyle>
            <a:lvl1pPr>
              <a:defRPr/>
            </a:lvl1pPr>
          </a:lstStyle>
          <a:p>
            <a:pPr>
              <a:defRPr/>
            </a:pPr>
            <a:endParaRPr lang="en-GB" dirty="0"/>
          </a:p>
        </p:txBody>
      </p:sp>
      <p:sp>
        <p:nvSpPr>
          <p:cNvPr id="9" name="Slide Number Placeholder 8">
            <a:extLst>
              <a:ext uri="{FF2B5EF4-FFF2-40B4-BE49-F238E27FC236}">
                <a16:creationId xmlns:a16="http://schemas.microsoft.com/office/drawing/2014/main" id="{328C543D-1B00-4E11-9615-CDD988110A23}"/>
              </a:ext>
            </a:extLst>
          </p:cNvPr>
          <p:cNvSpPr>
            <a:spLocks noGrp="1" noChangeArrowheads="1"/>
          </p:cNvSpPr>
          <p:nvPr>
            <p:ph type="sldNum" sz="quarter" idx="12"/>
          </p:nvPr>
        </p:nvSpPr>
        <p:spPr/>
        <p:txBody>
          <a:bodyPr/>
          <a:lstStyle>
            <a:lvl1pPr>
              <a:defRPr/>
            </a:lvl1pPr>
          </a:lstStyle>
          <a:p>
            <a:fld id="{EC86FDD3-8659-4DF6-9C22-A70505F52DFB}" type="slidenum">
              <a:rPr lang="en-GB" altLang="en-US"/>
              <a:pPr/>
              <a:t>‹#›</a:t>
            </a:fld>
            <a:endParaRPr lang="en-GB" altLang="en-US" dirty="0"/>
          </a:p>
        </p:txBody>
      </p:sp>
    </p:spTree>
    <p:extLst>
      <p:ext uri="{BB962C8B-B14F-4D97-AF65-F5344CB8AC3E}">
        <p14:creationId xmlns:p14="http://schemas.microsoft.com/office/powerpoint/2010/main" val="39785367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Image bank">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0177A9D-1362-4B64-BB76-7E5E3FF9A06F}"/>
              </a:ext>
            </a:extLst>
          </p:cNvPr>
          <p:cNvSpPr txBox="1">
            <a:spLocks/>
          </p:cNvSpPr>
          <p:nvPr userDrawn="1"/>
        </p:nvSpPr>
        <p:spPr bwMode="auto">
          <a:xfrm>
            <a:off x="1" y="360000"/>
            <a:ext cx="12192000" cy="594000"/>
          </a:xfrm>
          <a:prstGeom prst="rect">
            <a:avLst/>
          </a:prstGeom>
          <a:solidFill>
            <a:srgbClr val="347574"/>
          </a:solidFill>
          <a:ln>
            <a:noFill/>
          </a:ln>
        </p:spPr>
        <p:txBody>
          <a:bodyPr vert="horz" wrap="square" lIns="180000" tIns="45720" rIns="180000" bIns="45720" numCol="1" anchor="ctr" anchorCtr="0" compatLnSpc="1">
            <a:prstTxWarp prst="textNoShape">
              <a:avLst/>
            </a:prstTxWarp>
          </a:bodyPr>
          <a:lstStyle>
            <a:defPPr>
              <a:defRPr lang="en-GB"/>
            </a:defPPr>
            <a:lvl1pPr marL="0" indent="0" algn="ctr" eaLnBrk="0" hangingPunct="0">
              <a:buClr>
                <a:schemeClr val="tx2"/>
              </a:buClr>
              <a:defRPr sz="2400">
                <a:solidFill>
                  <a:srgbClr val="585858"/>
                </a:solidFill>
                <a:latin typeface="+mj-lt"/>
                <a:ea typeface="Myriad Pro" charset="0"/>
                <a:cs typeface="Myriad Pro" charset="0"/>
              </a:defRPr>
            </a:lvl1pPr>
            <a:lvl2pPr marL="557199" indent="-214308" eaLnBrk="0" hangingPunct="0">
              <a:defRPr sz="2100">
                <a:solidFill>
                  <a:srgbClr val="585858"/>
                </a:solidFill>
                <a:latin typeface="+mn-lt"/>
              </a:defRPr>
            </a:lvl2pPr>
            <a:lvl3pPr marL="857228" indent="-171446" eaLnBrk="0" hangingPunct="0">
              <a:buChar char="–"/>
              <a:defRPr sz="1800">
                <a:solidFill>
                  <a:srgbClr val="585858"/>
                </a:solidFill>
                <a:latin typeface="+mn-lt"/>
              </a:defRPr>
            </a:lvl3pPr>
            <a:lvl4pPr marL="1200120" indent="-171446" eaLnBrk="0" hangingPunct="0">
              <a:buClr>
                <a:schemeClr val="accent2"/>
              </a:buClr>
              <a:defRPr sz="1425">
                <a:latin typeface="+mn-lt"/>
              </a:defRPr>
            </a:lvl4pPr>
            <a:lvl5pPr marL="1543012" indent="-171446" eaLnBrk="0" hangingPunct="0">
              <a:buClr>
                <a:schemeClr val="tx2"/>
              </a:buClr>
              <a:defRPr sz="1425">
                <a:latin typeface="+mn-lt"/>
              </a:defRPr>
            </a:lvl5pPr>
            <a:lvl6pPr marL="1885903" indent="-171446" fontAlgn="base">
              <a:spcBef>
                <a:spcPct val="20000"/>
              </a:spcBef>
              <a:spcAft>
                <a:spcPct val="0"/>
              </a:spcAft>
              <a:buClr>
                <a:schemeClr val="tx2"/>
              </a:buClr>
              <a:buFont typeface="Arial" charset="0"/>
              <a:buChar char="●"/>
              <a:defRPr sz="1425">
                <a:latin typeface="+mn-lt"/>
              </a:defRPr>
            </a:lvl6pPr>
            <a:lvl7pPr marL="2228795" indent="-171446" fontAlgn="base">
              <a:spcBef>
                <a:spcPct val="20000"/>
              </a:spcBef>
              <a:spcAft>
                <a:spcPct val="0"/>
              </a:spcAft>
              <a:buClr>
                <a:schemeClr val="tx2"/>
              </a:buClr>
              <a:buFont typeface="Arial" charset="0"/>
              <a:buChar char="●"/>
              <a:defRPr sz="1425">
                <a:latin typeface="+mn-lt"/>
              </a:defRPr>
            </a:lvl7pPr>
            <a:lvl8pPr marL="2571686" indent="-171446" fontAlgn="base">
              <a:spcBef>
                <a:spcPct val="20000"/>
              </a:spcBef>
              <a:spcAft>
                <a:spcPct val="0"/>
              </a:spcAft>
              <a:buClr>
                <a:schemeClr val="tx2"/>
              </a:buClr>
              <a:buFont typeface="Arial" charset="0"/>
              <a:buChar char="●"/>
              <a:defRPr sz="1425">
                <a:latin typeface="+mn-lt"/>
              </a:defRPr>
            </a:lvl8pPr>
            <a:lvl9pPr marL="2914577" indent="-171446" fontAlgn="base">
              <a:spcBef>
                <a:spcPct val="20000"/>
              </a:spcBef>
              <a:spcAft>
                <a:spcPct val="0"/>
              </a:spcAft>
              <a:buClr>
                <a:schemeClr val="tx2"/>
              </a:buClr>
              <a:buFont typeface="Arial" charset="0"/>
              <a:buChar char="●"/>
              <a:defRPr sz="1425">
                <a:latin typeface="+mn-lt"/>
              </a:defRPr>
            </a:lvl9pPr>
          </a:lstStyle>
          <a:p>
            <a:pPr>
              <a:buNone/>
            </a:pPr>
            <a:endParaRPr lang="en-GB" dirty="0"/>
          </a:p>
        </p:txBody>
      </p:sp>
      <p:sp>
        <p:nvSpPr>
          <p:cNvPr id="6" name="Title 1">
            <a:extLst>
              <a:ext uri="{FF2B5EF4-FFF2-40B4-BE49-F238E27FC236}">
                <a16:creationId xmlns:a16="http://schemas.microsoft.com/office/drawing/2014/main" id="{4CB3B952-8705-4EAE-94B9-4C0C32F57985}"/>
              </a:ext>
            </a:extLst>
          </p:cNvPr>
          <p:cNvSpPr>
            <a:spLocks noGrp="1"/>
          </p:cNvSpPr>
          <p:nvPr>
            <p:ph type="title"/>
          </p:nvPr>
        </p:nvSpPr>
        <p:spPr>
          <a:xfrm>
            <a:off x="594008" y="464400"/>
            <a:ext cx="11262632" cy="426170"/>
          </a:xfrm>
        </p:spPr>
        <p:txBody>
          <a:bodyPr/>
          <a:lstStyle>
            <a:lvl1pPr algn="l">
              <a:defRPr sz="2000" b="0">
                <a:solidFill>
                  <a:schemeClr val="bg1"/>
                </a:solidFill>
                <a:latin typeface="+mn-lt"/>
              </a:defRPr>
            </a:lvl1pPr>
          </a:lstStyle>
          <a:p>
            <a:r>
              <a:rPr lang="en-US" dirty="0"/>
              <a:t>Click to edit Master title style</a:t>
            </a:r>
            <a:endParaRPr lang="en-GB" dirty="0"/>
          </a:p>
        </p:txBody>
      </p:sp>
      <p:pic>
        <p:nvPicPr>
          <p:cNvPr id="3" name="Picture 2" descr="A picture containing object, lamp, light  Description automatically generated">
            <a:extLst>
              <a:ext uri="{FF2B5EF4-FFF2-40B4-BE49-F238E27FC236}">
                <a16:creationId xmlns:a16="http://schemas.microsoft.com/office/drawing/2014/main" id="{226FBF21-7918-4116-9D2A-4FFEF62A7A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84400" y="5842800"/>
            <a:ext cx="649771" cy="594000"/>
          </a:xfrm>
          <a:prstGeom prst="rect">
            <a:avLst/>
          </a:prstGeom>
        </p:spPr>
      </p:pic>
      <p:sp>
        <p:nvSpPr>
          <p:cNvPr id="7" name="TextBox 6">
            <a:extLst>
              <a:ext uri="{FF2B5EF4-FFF2-40B4-BE49-F238E27FC236}">
                <a16:creationId xmlns:a16="http://schemas.microsoft.com/office/drawing/2014/main" id="{03E643C2-77DC-49BD-8737-F5C5488BCCF7}"/>
              </a:ext>
            </a:extLst>
          </p:cNvPr>
          <p:cNvSpPr txBox="1"/>
          <p:nvPr userDrawn="1"/>
        </p:nvSpPr>
        <p:spPr>
          <a:xfrm>
            <a:off x="522000" y="6237312"/>
            <a:ext cx="1109504" cy="246221"/>
          </a:xfrm>
          <a:prstGeom prst="rect">
            <a:avLst/>
          </a:prstGeom>
          <a:noFill/>
        </p:spPr>
        <p:txBody>
          <a:bodyPr wrap="square" rtlCol="0">
            <a:spAutoFit/>
          </a:bodyPr>
          <a:lstStyle/>
          <a:p>
            <a:pPr>
              <a:buNone/>
            </a:pPr>
            <a:r>
              <a:rPr lang="en-GB" sz="1000" b="1" dirty="0">
                <a:solidFill>
                  <a:srgbClr val="585858"/>
                </a:solidFill>
              </a:rPr>
              <a:t>ncetm.org.uk</a:t>
            </a:r>
          </a:p>
        </p:txBody>
      </p:sp>
    </p:spTree>
    <p:extLst>
      <p:ext uri="{BB962C8B-B14F-4D97-AF65-F5344CB8AC3E}">
        <p14:creationId xmlns:p14="http://schemas.microsoft.com/office/powerpoint/2010/main" val="14513597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Blank Canvas">
    <p:spTree>
      <p:nvGrpSpPr>
        <p:cNvPr id="1" name=""/>
        <p:cNvGrpSpPr/>
        <p:nvPr/>
      </p:nvGrpSpPr>
      <p:grpSpPr>
        <a:xfrm>
          <a:off x="0" y="0"/>
          <a:ext cx="0" cy="0"/>
          <a:chOff x="0" y="0"/>
          <a:chExt cx="0" cy="0"/>
        </a:xfrm>
      </p:grpSpPr>
      <p:sp>
        <p:nvSpPr>
          <p:cNvPr id="8" name="Rectangle 7"/>
          <p:cNvSpPr/>
          <p:nvPr userDrawn="1"/>
        </p:nvSpPr>
        <p:spPr>
          <a:xfrm>
            <a:off x="8016214" y="6500874"/>
            <a:ext cx="3748764" cy="323165"/>
          </a:xfrm>
          <a:prstGeom prst="rect">
            <a:avLst/>
          </a:prstGeom>
        </p:spPr>
        <p:txBody>
          <a:bodyPr wrap="square">
            <a:spAutoFit/>
          </a:bodyPr>
          <a:lstStyle/>
          <a:p>
            <a:pPr algn="r">
              <a:buFontTx/>
              <a:buNone/>
            </a:pPr>
            <a:r>
              <a:rPr lang="en-US" sz="1500" dirty="0">
                <a:solidFill>
                  <a:srgbClr val="00628C"/>
                </a:solidFill>
                <a:effectLst/>
                <a:latin typeface="Myriad Pro" charset="0"/>
              </a:rPr>
              <a:t>© Crown Copyright 2019 </a:t>
            </a:r>
          </a:p>
        </p:txBody>
      </p:sp>
      <p:sp>
        <p:nvSpPr>
          <p:cNvPr id="11" name="Rectangle 10"/>
          <p:cNvSpPr/>
          <p:nvPr userDrawn="1"/>
        </p:nvSpPr>
        <p:spPr>
          <a:xfrm>
            <a:off x="523034" y="6487841"/>
            <a:ext cx="3748764" cy="323165"/>
          </a:xfrm>
          <a:prstGeom prst="rect">
            <a:avLst/>
          </a:prstGeom>
        </p:spPr>
        <p:txBody>
          <a:bodyPr wrap="square">
            <a:spAutoFit/>
          </a:bodyPr>
          <a:lstStyle/>
          <a:p>
            <a:pPr algn="l">
              <a:buFontTx/>
              <a:buNone/>
            </a:pPr>
            <a:r>
              <a:rPr lang="en-US" sz="1500" dirty="0">
                <a:solidFill>
                  <a:srgbClr val="00628C"/>
                </a:solidFill>
                <a:effectLst/>
                <a:latin typeface="Myriad Pro" charset="0"/>
                <a:hlinkClick r:id="rId2"/>
              </a:rPr>
              <a:t>www.ncetm.org.uk/masterypd</a:t>
            </a:r>
            <a:r>
              <a:rPr lang="en-US" sz="1500" dirty="0">
                <a:solidFill>
                  <a:srgbClr val="00628C"/>
                </a:solidFill>
                <a:effectLst/>
                <a:latin typeface="Myriad Pro" charset="0"/>
              </a:rPr>
              <a:t> </a:t>
            </a:r>
          </a:p>
        </p:txBody>
      </p:sp>
      <p:sp>
        <p:nvSpPr>
          <p:cNvPr id="5" name="Text Placeholder 8"/>
          <p:cNvSpPr>
            <a:spLocks noGrp="1"/>
          </p:cNvSpPr>
          <p:nvPr>
            <p:ph type="body" sz="quarter" idx="11" hasCustomPrompt="1"/>
          </p:nvPr>
        </p:nvSpPr>
        <p:spPr>
          <a:xfrm>
            <a:off x="1" y="0"/>
            <a:ext cx="12192000" cy="630000"/>
          </a:xfrm>
          <a:solidFill>
            <a:srgbClr val="82CBDD"/>
          </a:solidFill>
        </p:spPr>
        <p:txBody>
          <a:bodyPr lIns="180000" rIns="180000" anchor="ctr" anchorCtr="0"/>
          <a:lstStyle>
            <a:lvl1pPr algn="r">
              <a:defRPr sz="2800">
                <a:latin typeface="Myriad Pro" charset="0"/>
                <a:ea typeface="Myriad Pro" charset="0"/>
                <a:cs typeface="Myriad Pro" charset="0"/>
              </a:defRPr>
            </a:lvl1pPr>
          </a:lstStyle>
          <a:p>
            <a:pPr lvl="0"/>
            <a:r>
              <a:rPr lang="en-US" dirty="0"/>
              <a:t>Short Segment Title – Steps</a:t>
            </a:r>
          </a:p>
        </p:txBody>
      </p:sp>
      <p:sp>
        <p:nvSpPr>
          <p:cNvPr id="6" name="Rectangle 5"/>
          <p:cNvSpPr/>
          <p:nvPr userDrawn="1"/>
        </p:nvSpPr>
        <p:spPr>
          <a:xfrm>
            <a:off x="4221617" y="6487840"/>
            <a:ext cx="3748764" cy="323165"/>
          </a:xfrm>
          <a:prstGeom prst="rect">
            <a:avLst/>
          </a:prstGeom>
        </p:spPr>
        <p:txBody>
          <a:bodyPr wrap="square">
            <a:spAutoFit/>
          </a:bodyPr>
          <a:lstStyle/>
          <a:p>
            <a:pPr algn="ctr">
              <a:buFontTx/>
              <a:buNone/>
            </a:pPr>
            <a:r>
              <a:rPr lang="en-US" sz="1500" dirty="0">
                <a:solidFill>
                  <a:schemeClr val="bg1">
                    <a:lumMod val="50000"/>
                  </a:schemeClr>
                </a:solidFill>
                <a:effectLst/>
                <a:latin typeface="Myriad Pro" charset="0"/>
              </a:rPr>
              <a:t>2019 pilot</a:t>
            </a:r>
          </a:p>
        </p:txBody>
      </p:sp>
    </p:spTree>
    <p:extLst>
      <p:ext uri="{BB962C8B-B14F-4D97-AF65-F5344CB8AC3E}">
        <p14:creationId xmlns:p14="http://schemas.microsoft.com/office/powerpoint/2010/main" val="1105224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Blank Canvas">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0177A9D-1362-4B64-BB76-7E5E3FF9A06F}"/>
              </a:ext>
            </a:extLst>
          </p:cNvPr>
          <p:cNvSpPr txBox="1">
            <a:spLocks/>
          </p:cNvSpPr>
          <p:nvPr userDrawn="1"/>
        </p:nvSpPr>
        <p:spPr bwMode="auto">
          <a:xfrm>
            <a:off x="1" y="-9312"/>
            <a:ext cx="12192000" cy="6300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0000" tIns="45720" rIns="180000" bIns="45720" numCol="1" anchor="ctr" anchorCtr="0" compatLnSpc="1">
            <a:prstTxWarp prst="textNoShape">
              <a:avLst/>
            </a:prstTxWarp>
          </a:bodyPr>
          <a:lstStyle>
            <a:defPPr>
              <a:defRPr lang="en-GB"/>
            </a:defPPr>
            <a:lvl1pPr marL="0" indent="0" algn="ctr" eaLnBrk="0" hangingPunct="0">
              <a:buClr>
                <a:schemeClr val="tx2"/>
              </a:buClr>
              <a:defRPr sz="2400">
                <a:solidFill>
                  <a:srgbClr val="585858"/>
                </a:solidFill>
                <a:latin typeface="+mj-lt"/>
                <a:ea typeface="Myriad Pro" charset="0"/>
                <a:cs typeface="Myriad Pro" charset="0"/>
              </a:defRPr>
            </a:lvl1pPr>
            <a:lvl2pPr marL="557199" indent="-214308" eaLnBrk="0" hangingPunct="0">
              <a:defRPr sz="2100">
                <a:solidFill>
                  <a:srgbClr val="585858"/>
                </a:solidFill>
                <a:latin typeface="+mn-lt"/>
              </a:defRPr>
            </a:lvl2pPr>
            <a:lvl3pPr marL="857228" indent="-171446" eaLnBrk="0" hangingPunct="0">
              <a:buChar char="–"/>
              <a:defRPr sz="1800">
                <a:solidFill>
                  <a:srgbClr val="585858"/>
                </a:solidFill>
                <a:latin typeface="+mn-lt"/>
              </a:defRPr>
            </a:lvl3pPr>
            <a:lvl4pPr marL="1200120" indent="-171446" eaLnBrk="0" hangingPunct="0">
              <a:buClr>
                <a:schemeClr val="accent2"/>
              </a:buClr>
              <a:defRPr sz="1425">
                <a:latin typeface="+mn-lt"/>
              </a:defRPr>
            </a:lvl4pPr>
            <a:lvl5pPr marL="1543012" indent="-171446" eaLnBrk="0" hangingPunct="0">
              <a:buClr>
                <a:schemeClr val="tx2"/>
              </a:buClr>
              <a:defRPr sz="1425">
                <a:latin typeface="+mn-lt"/>
              </a:defRPr>
            </a:lvl5pPr>
            <a:lvl6pPr marL="1885903" indent="-171446" fontAlgn="base">
              <a:spcBef>
                <a:spcPct val="20000"/>
              </a:spcBef>
              <a:spcAft>
                <a:spcPct val="0"/>
              </a:spcAft>
              <a:buClr>
                <a:schemeClr val="tx2"/>
              </a:buClr>
              <a:buFont typeface="Arial" charset="0"/>
              <a:buChar char="●"/>
              <a:defRPr sz="1425">
                <a:latin typeface="+mn-lt"/>
              </a:defRPr>
            </a:lvl6pPr>
            <a:lvl7pPr marL="2228795" indent="-171446" fontAlgn="base">
              <a:spcBef>
                <a:spcPct val="20000"/>
              </a:spcBef>
              <a:spcAft>
                <a:spcPct val="0"/>
              </a:spcAft>
              <a:buClr>
                <a:schemeClr val="tx2"/>
              </a:buClr>
              <a:buFont typeface="Arial" charset="0"/>
              <a:buChar char="●"/>
              <a:defRPr sz="1425">
                <a:latin typeface="+mn-lt"/>
              </a:defRPr>
            </a:lvl7pPr>
            <a:lvl8pPr marL="2571686" indent="-171446" fontAlgn="base">
              <a:spcBef>
                <a:spcPct val="20000"/>
              </a:spcBef>
              <a:spcAft>
                <a:spcPct val="0"/>
              </a:spcAft>
              <a:buClr>
                <a:schemeClr val="tx2"/>
              </a:buClr>
              <a:buFont typeface="Arial" charset="0"/>
              <a:buChar char="●"/>
              <a:defRPr sz="1425">
                <a:latin typeface="+mn-lt"/>
              </a:defRPr>
            </a:lvl8pPr>
            <a:lvl9pPr marL="2914577" indent="-171446" fontAlgn="base">
              <a:spcBef>
                <a:spcPct val="20000"/>
              </a:spcBef>
              <a:spcAft>
                <a:spcPct val="0"/>
              </a:spcAft>
              <a:buClr>
                <a:schemeClr val="tx2"/>
              </a:buClr>
              <a:buFont typeface="Arial" charset="0"/>
              <a:buChar char="●"/>
              <a:defRPr sz="1425">
                <a:latin typeface="+mn-lt"/>
              </a:defRPr>
            </a:lvl9pPr>
          </a:lstStyle>
          <a:p>
            <a:pPr>
              <a:buNone/>
            </a:pPr>
            <a:endParaRPr lang="en-GB" dirty="0"/>
          </a:p>
        </p:txBody>
      </p:sp>
      <p:sp>
        <p:nvSpPr>
          <p:cNvPr id="6" name="Title 1">
            <a:extLst>
              <a:ext uri="{FF2B5EF4-FFF2-40B4-BE49-F238E27FC236}">
                <a16:creationId xmlns:a16="http://schemas.microsoft.com/office/drawing/2014/main" id="{4CB3B952-8705-4EAE-94B9-4C0C32F57985}"/>
              </a:ext>
            </a:extLst>
          </p:cNvPr>
          <p:cNvSpPr>
            <a:spLocks noGrp="1"/>
          </p:cNvSpPr>
          <p:nvPr>
            <p:ph type="title"/>
          </p:nvPr>
        </p:nvSpPr>
        <p:spPr>
          <a:xfrm>
            <a:off x="407368" y="92603"/>
            <a:ext cx="11377264" cy="426170"/>
          </a:xfrm>
        </p:spPr>
        <p:txBody>
          <a:bodyPr/>
          <a:lstStyle>
            <a:lvl1pPr algn="ctr">
              <a:defRPr sz="2000" b="0">
                <a:solidFill>
                  <a:srgbClr val="585858"/>
                </a:solidFill>
                <a:latin typeface="+mn-lt"/>
              </a:defRPr>
            </a:lvl1pPr>
          </a:lstStyle>
          <a:p>
            <a:r>
              <a:rPr lang="en-US" dirty="0"/>
              <a:t>Click to edit Master title style</a:t>
            </a:r>
            <a:endParaRPr lang="en-GB" dirty="0"/>
          </a:p>
        </p:txBody>
      </p:sp>
    </p:spTree>
    <p:extLst>
      <p:ext uri="{BB962C8B-B14F-4D97-AF65-F5344CB8AC3E}">
        <p14:creationId xmlns:p14="http://schemas.microsoft.com/office/powerpoint/2010/main" val="2985816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End slide">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E87F3B16-21C0-4F4C-A604-A71D44B1F51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0" y="8771"/>
            <a:ext cx="12228689" cy="687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ate Placeholder 6">
            <a:extLst>
              <a:ext uri="{FF2B5EF4-FFF2-40B4-BE49-F238E27FC236}">
                <a16:creationId xmlns:a16="http://schemas.microsoft.com/office/drawing/2014/main" id="{FF959467-41A6-455E-929A-E40D1059C340}"/>
              </a:ext>
            </a:extLst>
          </p:cNvPr>
          <p:cNvSpPr>
            <a:spLocks noGrp="1" noChangeArrowheads="1"/>
          </p:cNvSpPr>
          <p:nvPr>
            <p:ph type="dt" sz="half" idx="10"/>
          </p:nvPr>
        </p:nvSpPr>
        <p:spPr/>
        <p:txBody>
          <a:bodyPr/>
          <a:lstStyle>
            <a:lvl1pPr>
              <a:defRPr>
                <a:solidFill>
                  <a:schemeClr val="accent2"/>
                </a:solidFill>
              </a:defRPr>
            </a:lvl1pPr>
          </a:lstStyle>
          <a:p>
            <a:pPr>
              <a:defRPr/>
            </a:pPr>
            <a:endParaRPr lang="en-GB" dirty="0"/>
          </a:p>
        </p:txBody>
      </p:sp>
      <p:sp>
        <p:nvSpPr>
          <p:cNvPr id="8" name="Footer Placeholder 7">
            <a:extLst>
              <a:ext uri="{FF2B5EF4-FFF2-40B4-BE49-F238E27FC236}">
                <a16:creationId xmlns:a16="http://schemas.microsoft.com/office/drawing/2014/main" id="{80EA04C3-E93E-45FB-8B42-78A38976AF52}"/>
              </a:ext>
            </a:extLst>
          </p:cNvPr>
          <p:cNvSpPr>
            <a:spLocks noGrp="1" noChangeArrowheads="1"/>
          </p:cNvSpPr>
          <p:nvPr>
            <p:ph type="ftr" sz="quarter" idx="11"/>
          </p:nvPr>
        </p:nvSpPr>
        <p:spPr>
          <a:xfrm>
            <a:off x="3503090" y="6248400"/>
            <a:ext cx="8544983" cy="457200"/>
          </a:xfrm>
        </p:spPr>
        <p:txBody>
          <a:bodyPr/>
          <a:lstStyle>
            <a:lvl1pPr>
              <a:defRPr>
                <a:solidFill>
                  <a:schemeClr val="accent2"/>
                </a:solidFill>
              </a:defRPr>
            </a:lvl1pPr>
          </a:lstStyle>
          <a:p>
            <a:pPr>
              <a:defRPr/>
            </a:pPr>
            <a:endParaRPr lang="en-GB" dirty="0"/>
          </a:p>
        </p:txBody>
      </p:sp>
      <p:sp>
        <p:nvSpPr>
          <p:cNvPr id="12" name="TextBox 11">
            <a:extLst>
              <a:ext uri="{FF2B5EF4-FFF2-40B4-BE49-F238E27FC236}">
                <a16:creationId xmlns:a16="http://schemas.microsoft.com/office/drawing/2014/main" id="{61B5174B-DF74-462C-8BBD-BCEA0088BA35}"/>
              </a:ext>
            </a:extLst>
          </p:cNvPr>
          <p:cNvSpPr txBox="1"/>
          <p:nvPr userDrawn="1"/>
        </p:nvSpPr>
        <p:spPr>
          <a:xfrm>
            <a:off x="609592" y="2076899"/>
            <a:ext cx="6220976" cy="400110"/>
          </a:xfrm>
          <a:prstGeom prst="rect">
            <a:avLst/>
          </a:prstGeom>
          <a:noFill/>
        </p:spPr>
        <p:txBody>
          <a:bodyPr wrap="square" rtlCol="0">
            <a:spAutoFit/>
          </a:bodyPr>
          <a:lstStyle/>
          <a:p>
            <a:pPr>
              <a:buNone/>
            </a:pPr>
            <a:r>
              <a:rPr lang="en-GB" sz="2000" b="1" noProof="0" dirty="0">
                <a:solidFill>
                  <a:schemeClr val="bg1"/>
                </a:solidFill>
                <a:latin typeface="Arial" panose="020B0604020202020204" pitchFamily="34" charset="0"/>
                <a:cs typeface="Arial" panose="020B0604020202020204" pitchFamily="34" charset="0"/>
              </a:rPr>
              <a:t>ncetm.org.uk</a:t>
            </a:r>
            <a:endParaRPr lang="en-GB" sz="2000" b="1" dirty="0">
              <a:solidFill>
                <a:schemeClr val="bg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3885556C-F2BD-4760-85FB-6597078D93A5}"/>
              </a:ext>
            </a:extLst>
          </p:cNvPr>
          <p:cNvSpPr txBox="1"/>
          <p:nvPr userDrawn="1"/>
        </p:nvSpPr>
        <p:spPr>
          <a:xfrm>
            <a:off x="609592" y="5928092"/>
            <a:ext cx="3882509" cy="261610"/>
          </a:xfrm>
          <a:prstGeom prst="rect">
            <a:avLst/>
          </a:prstGeom>
          <a:noFill/>
        </p:spPr>
        <p:txBody>
          <a:bodyPr wrap="square" rtlCol="0">
            <a:spAutoFit/>
          </a:bodyPr>
          <a:lstStyle/>
          <a:p>
            <a:r>
              <a:rPr lang="en-GB" sz="1100" b="1" dirty="0">
                <a:solidFill>
                  <a:srgbClr val="FBF5D4"/>
                </a:solidFill>
                <a:latin typeface="Arial" panose="020B0604020202020204" pitchFamily="34" charset="0"/>
                <a:cs typeface="Arial" panose="020B0604020202020204" pitchFamily="34" charset="0"/>
              </a:rPr>
              <a:t>August 2020</a:t>
            </a:r>
          </a:p>
        </p:txBody>
      </p:sp>
      <p:sp>
        <p:nvSpPr>
          <p:cNvPr id="11" name="TextBox 10">
            <a:extLst>
              <a:ext uri="{FF2B5EF4-FFF2-40B4-BE49-F238E27FC236}">
                <a16:creationId xmlns:a16="http://schemas.microsoft.com/office/drawing/2014/main" id="{3D6A68C6-FE53-45EF-B9FF-9ED7BD263423}"/>
              </a:ext>
            </a:extLst>
          </p:cNvPr>
          <p:cNvSpPr txBox="1"/>
          <p:nvPr userDrawn="1"/>
        </p:nvSpPr>
        <p:spPr>
          <a:xfrm>
            <a:off x="609593" y="473825"/>
            <a:ext cx="5557355" cy="430887"/>
          </a:xfrm>
          <a:prstGeom prst="rect">
            <a:avLst/>
          </a:prstGeom>
          <a:noFill/>
        </p:spPr>
        <p:txBody>
          <a:bodyPr wrap="square" rtlCol="0">
            <a:spAutoFit/>
          </a:bodyPr>
          <a:lstStyle/>
          <a:p>
            <a:pPr>
              <a:buNone/>
            </a:pPr>
            <a:r>
              <a:rPr lang="en-GB" sz="1100" b="1" dirty="0">
                <a:solidFill>
                  <a:srgbClr val="FBF5D4"/>
                </a:solidFill>
                <a:latin typeface="Arial" panose="020B0604020202020204" pitchFamily="34" charset="0"/>
                <a:cs typeface="Arial" panose="020B0604020202020204" pitchFamily="34" charset="0"/>
              </a:rPr>
              <a:t>DfE Primary National Curriculum Guidance 2020                                   </a:t>
            </a:r>
          </a:p>
          <a:p>
            <a:pPr>
              <a:buNone/>
            </a:pPr>
            <a:r>
              <a:rPr lang="en-GB" sz="1100" b="0" dirty="0">
                <a:solidFill>
                  <a:srgbClr val="FBF5D4"/>
                </a:solidFill>
                <a:latin typeface="Arial" panose="020B0604020202020204" pitchFamily="34" charset="0"/>
                <a:cs typeface="Arial" panose="020B0604020202020204" pitchFamily="34" charset="0"/>
              </a:rPr>
              <a:t>Training Materials for the Ready-to-Progress Criteria</a:t>
            </a:r>
          </a:p>
        </p:txBody>
      </p:sp>
      <p:cxnSp>
        <p:nvCxnSpPr>
          <p:cNvPr id="13" name="Straight Connector 12">
            <a:extLst>
              <a:ext uri="{FF2B5EF4-FFF2-40B4-BE49-F238E27FC236}">
                <a16:creationId xmlns:a16="http://schemas.microsoft.com/office/drawing/2014/main" id="{A1D84B4A-C7A8-4C81-8723-7E7EF3B3129A}"/>
              </a:ext>
            </a:extLst>
          </p:cNvPr>
          <p:cNvCxnSpPr>
            <a:cxnSpLocks/>
          </p:cNvCxnSpPr>
          <p:nvPr userDrawn="1"/>
        </p:nvCxnSpPr>
        <p:spPr bwMode="auto">
          <a:xfrm rot="5400000">
            <a:off x="1285150" y="436965"/>
            <a:ext cx="0" cy="1170432"/>
          </a:xfrm>
          <a:prstGeom prst="line">
            <a:avLst/>
          </a:prstGeom>
          <a:ln w="25400">
            <a:solidFill>
              <a:srgbClr val="FBF5D4"/>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7594634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8">
            <a:extLst>
              <a:ext uri="{FF2B5EF4-FFF2-40B4-BE49-F238E27FC236}">
                <a16:creationId xmlns:a16="http://schemas.microsoft.com/office/drawing/2014/main" id="{78B884EB-4685-450E-922E-CA6342D1C8E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768408" y="201561"/>
            <a:ext cx="1867218" cy="958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609601" y="1827213"/>
            <a:ext cx="10968567"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itle 9">
            <a:extLst>
              <a:ext uri="{FF2B5EF4-FFF2-40B4-BE49-F238E27FC236}">
                <a16:creationId xmlns:a16="http://schemas.microsoft.com/office/drawing/2014/main" id="{DA87E1A0-1BED-4169-9FEC-80C591B7C429}"/>
              </a:ext>
            </a:extLst>
          </p:cNvPr>
          <p:cNvSpPr>
            <a:spLocks noGrp="1"/>
          </p:cNvSpPr>
          <p:nvPr>
            <p:ph type="title"/>
          </p:nvPr>
        </p:nvSpPr>
        <p:spPr>
          <a:xfrm>
            <a:off x="609600" y="915987"/>
            <a:ext cx="10968565" cy="528638"/>
          </a:xfrm>
        </p:spPr>
        <p:txBody>
          <a:bodyPr/>
          <a:lstStyle/>
          <a:p>
            <a:r>
              <a:rPr lang="en-US"/>
              <a:t>Click to edit Master title style</a:t>
            </a:r>
            <a:endParaRPr lang="en-GB"/>
          </a:p>
        </p:txBody>
      </p:sp>
      <p:sp>
        <p:nvSpPr>
          <p:cNvPr id="4" name="Rectangle 6">
            <a:extLst>
              <a:ext uri="{FF2B5EF4-FFF2-40B4-BE49-F238E27FC236}">
                <a16:creationId xmlns:a16="http://schemas.microsoft.com/office/drawing/2014/main" id="{32A7C652-0F5E-421E-8927-4DC66438BE81}"/>
              </a:ext>
            </a:extLst>
          </p:cNvPr>
          <p:cNvSpPr>
            <a:spLocks noGrp="1" noChangeArrowheads="1"/>
          </p:cNvSpPr>
          <p:nvPr>
            <p:ph type="dt" sz="half" idx="10"/>
          </p:nvPr>
        </p:nvSpPr>
        <p:spPr>
          <a:ln/>
        </p:spPr>
        <p:txBody>
          <a:bodyPr/>
          <a:lstStyle>
            <a:lvl1pPr>
              <a:defRPr/>
            </a:lvl1pPr>
          </a:lstStyle>
          <a:p>
            <a:pPr>
              <a:defRPr/>
            </a:pPr>
            <a:endParaRPr lang="en-GB" dirty="0"/>
          </a:p>
        </p:txBody>
      </p:sp>
      <p:sp>
        <p:nvSpPr>
          <p:cNvPr id="5" name="Rectangle 7">
            <a:extLst>
              <a:ext uri="{FF2B5EF4-FFF2-40B4-BE49-F238E27FC236}">
                <a16:creationId xmlns:a16="http://schemas.microsoft.com/office/drawing/2014/main" id="{66AD9309-AAC7-4D25-AA99-6948C87133A4}"/>
              </a:ext>
            </a:extLst>
          </p:cNvPr>
          <p:cNvSpPr>
            <a:spLocks noGrp="1" noChangeArrowheads="1"/>
          </p:cNvSpPr>
          <p:nvPr>
            <p:ph type="ftr" sz="quarter" idx="11"/>
          </p:nvPr>
        </p:nvSpPr>
        <p:spPr>
          <a:ln/>
        </p:spPr>
        <p:txBody>
          <a:bodyPr/>
          <a:lstStyle>
            <a:lvl1pPr>
              <a:defRPr/>
            </a:lvl1pPr>
          </a:lstStyle>
          <a:p>
            <a:pPr>
              <a:defRPr/>
            </a:pPr>
            <a:endParaRPr lang="en-GB" dirty="0"/>
          </a:p>
        </p:txBody>
      </p:sp>
      <p:sp>
        <p:nvSpPr>
          <p:cNvPr id="6" name="Rectangle 8">
            <a:extLst>
              <a:ext uri="{FF2B5EF4-FFF2-40B4-BE49-F238E27FC236}">
                <a16:creationId xmlns:a16="http://schemas.microsoft.com/office/drawing/2014/main" id="{25F95844-3D1C-4000-98AE-723720EBA284}"/>
              </a:ext>
            </a:extLst>
          </p:cNvPr>
          <p:cNvSpPr>
            <a:spLocks noGrp="1" noChangeArrowheads="1"/>
          </p:cNvSpPr>
          <p:nvPr>
            <p:ph type="sldNum" sz="quarter" idx="12"/>
          </p:nvPr>
        </p:nvSpPr>
        <p:spPr>
          <a:ln/>
        </p:spPr>
        <p:txBody>
          <a:bodyPr/>
          <a:lstStyle>
            <a:lvl1pPr>
              <a:defRPr/>
            </a:lvl1pPr>
          </a:lstStyle>
          <a:p>
            <a:pPr>
              <a:defRPr/>
            </a:pPr>
            <a:fld id="{6807EF34-7700-4485-B5E9-76D79DF1A2F5}" type="slidenum">
              <a:rPr lang="en-GB" altLang="en-US"/>
              <a:pPr>
                <a:defRPr/>
              </a:pPr>
              <a:t>‹#›</a:t>
            </a:fld>
            <a:endParaRPr lang="en-GB" altLang="en-US" dirty="0"/>
          </a:p>
        </p:txBody>
      </p:sp>
    </p:spTree>
    <p:extLst>
      <p:ext uri="{BB962C8B-B14F-4D97-AF65-F5344CB8AC3E}">
        <p14:creationId xmlns:p14="http://schemas.microsoft.com/office/powerpoint/2010/main" val="2472705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0303416-A607-45F7-9155-0FB84ACF301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768408" y="201561"/>
            <a:ext cx="1867218" cy="958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6">
            <a:extLst>
              <a:ext uri="{FF2B5EF4-FFF2-40B4-BE49-F238E27FC236}">
                <a16:creationId xmlns:a16="http://schemas.microsoft.com/office/drawing/2014/main" id="{C19AE59B-998B-4334-8888-5BACDCD98A04}"/>
              </a:ext>
            </a:extLst>
          </p:cNvPr>
          <p:cNvSpPr>
            <a:spLocks noGrp="1"/>
          </p:cNvSpPr>
          <p:nvPr>
            <p:ph type="title"/>
          </p:nvPr>
        </p:nvSpPr>
        <p:spPr>
          <a:xfrm>
            <a:off x="609600" y="908720"/>
            <a:ext cx="10972800" cy="535905"/>
          </a:xfrm>
        </p:spPr>
        <p:txBody>
          <a:bodyPr/>
          <a:lstStyle/>
          <a:p>
            <a:r>
              <a:rPr lang="en-US" dirty="0"/>
              <a:t>Click to edit Master title style</a:t>
            </a:r>
            <a:endParaRPr lang="en-GB" dirty="0"/>
          </a:p>
        </p:txBody>
      </p:sp>
      <p:sp>
        <p:nvSpPr>
          <p:cNvPr id="3" name="Text Placeholder 2"/>
          <p:cNvSpPr>
            <a:spLocks noGrp="1"/>
          </p:cNvSpPr>
          <p:nvPr>
            <p:ph type="body" idx="1"/>
          </p:nvPr>
        </p:nvSpPr>
        <p:spPr>
          <a:xfrm>
            <a:off x="609601" y="1844824"/>
            <a:ext cx="10972799" cy="4104456"/>
          </a:xfrm>
        </p:spPr>
        <p:txBody>
          <a:bodyPr anchor="t"/>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6">
            <a:extLst>
              <a:ext uri="{FF2B5EF4-FFF2-40B4-BE49-F238E27FC236}">
                <a16:creationId xmlns:a16="http://schemas.microsoft.com/office/drawing/2014/main" id="{5A6EFB07-56BE-4440-9BF9-03083489C5FB}"/>
              </a:ext>
            </a:extLst>
          </p:cNvPr>
          <p:cNvSpPr>
            <a:spLocks noGrp="1" noChangeArrowheads="1"/>
          </p:cNvSpPr>
          <p:nvPr>
            <p:ph type="dt" sz="half" idx="10"/>
          </p:nvPr>
        </p:nvSpPr>
        <p:spPr>
          <a:ln/>
        </p:spPr>
        <p:txBody>
          <a:bodyPr/>
          <a:lstStyle>
            <a:lvl1pPr>
              <a:defRPr/>
            </a:lvl1pPr>
          </a:lstStyle>
          <a:p>
            <a:pPr>
              <a:defRPr/>
            </a:pPr>
            <a:endParaRPr lang="en-GB" dirty="0"/>
          </a:p>
        </p:txBody>
      </p:sp>
      <p:sp>
        <p:nvSpPr>
          <p:cNvPr id="5" name="Rectangle 7">
            <a:extLst>
              <a:ext uri="{FF2B5EF4-FFF2-40B4-BE49-F238E27FC236}">
                <a16:creationId xmlns:a16="http://schemas.microsoft.com/office/drawing/2014/main" id="{6B1E6CFB-3E69-445D-A002-CC35F7441EBC}"/>
              </a:ext>
            </a:extLst>
          </p:cNvPr>
          <p:cNvSpPr>
            <a:spLocks noGrp="1" noChangeArrowheads="1"/>
          </p:cNvSpPr>
          <p:nvPr>
            <p:ph type="ftr" sz="quarter" idx="11"/>
          </p:nvPr>
        </p:nvSpPr>
        <p:spPr>
          <a:ln/>
        </p:spPr>
        <p:txBody>
          <a:bodyPr/>
          <a:lstStyle>
            <a:lvl1pPr>
              <a:defRPr/>
            </a:lvl1pPr>
          </a:lstStyle>
          <a:p>
            <a:pPr>
              <a:defRPr/>
            </a:pPr>
            <a:endParaRPr lang="en-GB" dirty="0"/>
          </a:p>
        </p:txBody>
      </p:sp>
      <p:sp>
        <p:nvSpPr>
          <p:cNvPr id="6" name="Rectangle 8">
            <a:extLst>
              <a:ext uri="{FF2B5EF4-FFF2-40B4-BE49-F238E27FC236}">
                <a16:creationId xmlns:a16="http://schemas.microsoft.com/office/drawing/2014/main" id="{FF4113BB-055E-477B-BCED-E1D61874A941}"/>
              </a:ext>
            </a:extLst>
          </p:cNvPr>
          <p:cNvSpPr>
            <a:spLocks noGrp="1" noChangeArrowheads="1"/>
          </p:cNvSpPr>
          <p:nvPr>
            <p:ph type="sldNum" sz="quarter" idx="12"/>
          </p:nvPr>
        </p:nvSpPr>
        <p:spPr>
          <a:ln/>
        </p:spPr>
        <p:txBody>
          <a:bodyPr/>
          <a:lstStyle>
            <a:lvl1pPr>
              <a:defRPr/>
            </a:lvl1pPr>
          </a:lstStyle>
          <a:p>
            <a:pPr>
              <a:defRPr/>
            </a:pPr>
            <a:fld id="{CDC9229A-3137-4274-9D93-ABCF68FD2012}" type="slidenum">
              <a:rPr lang="en-GB" altLang="en-US"/>
              <a:pPr>
                <a:defRPr/>
              </a:pPr>
              <a:t>‹#›</a:t>
            </a:fld>
            <a:endParaRPr lang="en-GB" altLang="en-US" dirty="0"/>
          </a:p>
        </p:txBody>
      </p:sp>
    </p:spTree>
    <p:extLst>
      <p:ext uri="{BB962C8B-B14F-4D97-AF65-F5344CB8AC3E}">
        <p14:creationId xmlns:p14="http://schemas.microsoft.com/office/powerpoint/2010/main" val="11220460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6229A12-5CF4-44B2-8ADA-F8E8B3812D4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768408" y="201561"/>
            <a:ext cx="1867218" cy="958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0" y="836712"/>
            <a:ext cx="10972800" cy="607913"/>
          </a:xfrm>
        </p:spPr>
        <p:txBody>
          <a:bodyPr/>
          <a:lstStyle/>
          <a:p>
            <a:r>
              <a:rPr lang="en-US"/>
              <a:t>Click to edit Master title style</a:t>
            </a:r>
            <a:endParaRPr lang="en-GB"/>
          </a:p>
        </p:txBody>
      </p:sp>
      <p:sp>
        <p:nvSpPr>
          <p:cNvPr id="3" name="Content Placeholder 2"/>
          <p:cNvSpPr>
            <a:spLocks noGrp="1"/>
          </p:cNvSpPr>
          <p:nvPr>
            <p:ph sz="half" idx="1"/>
          </p:nvPr>
        </p:nvSpPr>
        <p:spPr>
          <a:xfrm>
            <a:off x="609602" y="1827213"/>
            <a:ext cx="5390389" cy="4114800"/>
          </a:xfrm>
        </p:spPr>
        <p:txBody>
          <a:bodyPr/>
          <a:lstStyle>
            <a:lvl1pPr>
              <a:defRPr sz="2000"/>
            </a:lvl1pPr>
            <a:lvl2pPr>
              <a:defRPr sz="2000"/>
            </a:lvl2pPr>
            <a:lvl3pPr>
              <a:defRPr sz="1600"/>
            </a:lvl3pPr>
            <a:lvl4pPr>
              <a:defRPr sz="14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87778" y="1827213"/>
            <a:ext cx="5390389" cy="4114800"/>
          </a:xfrm>
        </p:spPr>
        <p:txBody>
          <a:bodyPr/>
          <a:lstStyle>
            <a:lvl1pPr>
              <a:defRPr sz="2000"/>
            </a:lvl1pPr>
            <a:lvl2pPr>
              <a:defRPr sz="2000"/>
            </a:lvl2pPr>
            <a:lvl3pPr>
              <a:defRPr sz="1600"/>
            </a:lvl3pPr>
            <a:lvl4pPr>
              <a:defRPr sz="14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Rectangle 6">
            <a:extLst>
              <a:ext uri="{FF2B5EF4-FFF2-40B4-BE49-F238E27FC236}">
                <a16:creationId xmlns:a16="http://schemas.microsoft.com/office/drawing/2014/main" id="{5B9C98FE-BC97-47B8-BA72-96FC2D0D8842}"/>
              </a:ext>
            </a:extLst>
          </p:cNvPr>
          <p:cNvSpPr>
            <a:spLocks noGrp="1" noChangeArrowheads="1"/>
          </p:cNvSpPr>
          <p:nvPr>
            <p:ph type="dt" sz="half" idx="10"/>
          </p:nvPr>
        </p:nvSpPr>
        <p:spPr>
          <a:ln/>
        </p:spPr>
        <p:txBody>
          <a:bodyPr/>
          <a:lstStyle>
            <a:lvl1pPr>
              <a:defRPr/>
            </a:lvl1pPr>
          </a:lstStyle>
          <a:p>
            <a:pPr>
              <a:defRPr/>
            </a:pPr>
            <a:endParaRPr lang="en-GB" dirty="0"/>
          </a:p>
        </p:txBody>
      </p:sp>
      <p:sp>
        <p:nvSpPr>
          <p:cNvPr id="6" name="Rectangle 7">
            <a:extLst>
              <a:ext uri="{FF2B5EF4-FFF2-40B4-BE49-F238E27FC236}">
                <a16:creationId xmlns:a16="http://schemas.microsoft.com/office/drawing/2014/main" id="{766D46BD-DA1A-4EDF-87A5-8A5D225047E7}"/>
              </a:ext>
            </a:extLst>
          </p:cNvPr>
          <p:cNvSpPr>
            <a:spLocks noGrp="1" noChangeArrowheads="1"/>
          </p:cNvSpPr>
          <p:nvPr>
            <p:ph type="ftr" sz="quarter" idx="11"/>
          </p:nvPr>
        </p:nvSpPr>
        <p:spPr>
          <a:ln/>
        </p:spPr>
        <p:txBody>
          <a:bodyPr/>
          <a:lstStyle>
            <a:lvl1pPr>
              <a:defRPr/>
            </a:lvl1pPr>
          </a:lstStyle>
          <a:p>
            <a:pPr>
              <a:defRPr/>
            </a:pPr>
            <a:endParaRPr lang="en-GB" dirty="0"/>
          </a:p>
        </p:txBody>
      </p:sp>
      <p:sp>
        <p:nvSpPr>
          <p:cNvPr id="7" name="Rectangle 8">
            <a:extLst>
              <a:ext uri="{FF2B5EF4-FFF2-40B4-BE49-F238E27FC236}">
                <a16:creationId xmlns:a16="http://schemas.microsoft.com/office/drawing/2014/main" id="{731D8F59-136D-4764-96F4-F88910757688}"/>
              </a:ext>
            </a:extLst>
          </p:cNvPr>
          <p:cNvSpPr>
            <a:spLocks noGrp="1" noChangeArrowheads="1"/>
          </p:cNvSpPr>
          <p:nvPr>
            <p:ph type="sldNum" sz="quarter" idx="12"/>
          </p:nvPr>
        </p:nvSpPr>
        <p:spPr>
          <a:ln/>
        </p:spPr>
        <p:txBody>
          <a:bodyPr/>
          <a:lstStyle>
            <a:lvl1pPr>
              <a:defRPr/>
            </a:lvl1pPr>
          </a:lstStyle>
          <a:p>
            <a:pPr>
              <a:defRPr/>
            </a:pPr>
            <a:fld id="{DE849092-7741-4545-8207-60E9F086A6FA}" type="slidenum">
              <a:rPr lang="en-GB" altLang="en-US"/>
              <a:pPr>
                <a:defRPr/>
              </a:pPr>
              <a:t>‹#›</a:t>
            </a:fld>
            <a:endParaRPr lang="en-GB" altLang="en-US" dirty="0"/>
          </a:p>
        </p:txBody>
      </p:sp>
    </p:spTree>
    <p:extLst>
      <p:ext uri="{BB962C8B-B14F-4D97-AF65-F5344CB8AC3E}">
        <p14:creationId xmlns:p14="http://schemas.microsoft.com/office/powerpoint/2010/main" val="21419888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8">
            <a:extLst>
              <a:ext uri="{FF2B5EF4-FFF2-40B4-BE49-F238E27FC236}">
                <a16:creationId xmlns:a16="http://schemas.microsoft.com/office/drawing/2014/main" id="{187D6990-10BA-4C57-A3A7-0988F524C38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768408" y="201561"/>
            <a:ext cx="1867218" cy="958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0" y="301625"/>
            <a:ext cx="10972800" cy="1143000"/>
          </a:xfrm>
        </p:spPr>
        <p:txBody>
          <a:bodyPr/>
          <a:lstStyle/>
          <a:p>
            <a:r>
              <a:rPr lang="en-US"/>
              <a:t>Click to edit Master title style</a:t>
            </a:r>
            <a:endParaRPr lang="en-GB"/>
          </a:p>
        </p:txBody>
      </p:sp>
      <p:sp>
        <p:nvSpPr>
          <p:cNvPr id="3" name="Rectangle 6">
            <a:extLst>
              <a:ext uri="{FF2B5EF4-FFF2-40B4-BE49-F238E27FC236}">
                <a16:creationId xmlns:a16="http://schemas.microsoft.com/office/drawing/2014/main" id="{3ECD51F2-A4CD-4C8F-8B38-4BE7D05498E1}"/>
              </a:ext>
            </a:extLst>
          </p:cNvPr>
          <p:cNvSpPr>
            <a:spLocks noGrp="1" noChangeArrowheads="1"/>
          </p:cNvSpPr>
          <p:nvPr>
            <p:ph type="dt" sz="half" idx="10"/>
          </p:nvPr>
        </p:nvSpPr>
        <p:spPr>
          <a:ln/>
        </p:spPr>
        <p:txBody>
          <a:bodyPr/>
          <a:lstStyle>
            <a:lvl1pPr>
              <a:defRPr/>
            </a:lvl1pPr>
          </a:lstStyle>
          <a:p>
            <a:pPr>
              <a:defRPr/>
            </a:pPr>
            <a:endParaRPr lang="en-GB" dirty="0"/>
          </a:p>
        </p:txBody>
      </p:sp>
      <p:sp>
        <p:nvSpPr>
          <p:cNvPr id="4" name="Rectangle 7">
            <a:extLst>
              <a:ext uri="{FF2B5EF4-FFF2-40B4-BE49-F238E27FC236}">
                <a16:creationId xmlns:a16="http://schemas.microsoft.com/office/drawing/2014/main" id="{5A1DFB55-3611-4D6B-9910-58FAA1E721F7}"/>
              </a:ext>
            </a:extLst>
          </p:cNvPr>
          <p:cNvSpPr>
            <a:spLocks noGrp="1" noChangeArrowheads="1"/>
          </p:cNvSpPr>
          <p:nvPr>
            <p:ph type="ftr" sz="quarter" idx="11"/>
          </p:nvPr>
        </p:nvSpPr>
        <p:spPr>
          <a:ln/>
        </p:spPr>
        <p:txBody>
          <a:bodyPr/>
          <a:lstStyle>
            <a:lvl1pPr>
              <a:defRPr/>
            </a:lvl1pPr>
          </a:lstStyle>
          <a:p>
            <a:pPr>
              <a:defRPr/>
            </a:pPr>
            <a:endParaRPr lang="en-GB" dirty="0"/>
          </a:p>
        </p:txBody>
      </p:sp>
      <p:sp>
        <p:nvSpPr>
          <p:cNvPr id="5" name="Rectangle 8">
            <a:extLst>
              <a:ext uri="{FF2B5EF4-FFF2-40B4-BE49-F238E27FC236}">
                <a16:creationId xmlns:a16="http://schemas.microsoft.com/office/drawing/2014/main" id="{CA01AD62-20EC-4928-AD8B-9EF4D5401B05}"/>
              </a:ext>
            </a:extLst>
          </p:cNvPr>
          <p:cNvSpPr>
            <a:spLocks noGrp="1" noChangeArrowheads="1"/>
          </p:cNvSpPr>
          <p:nvPr>
            <p:ph type="sldNum" sz="quarter" idx="12"/>
          </p:nvPr>
        </p:nvSpPr>
        <p:spPr>
          <a:ln/>
        </p:spPr>
        <p:txBody>
          <a:bodyPr/>
          <a:lstStyle>
            <a:lvl1pPr>
              <a:defRPr/>
            </a:lvl1pPr>
          </a:lstStyle>
          <a:p>
            <a:pPr>
              <a:defRPr/>
            </a:pPr>
            <a:fld id="{6847DCF0-4009-4510-911B-005F4769A93F}" type="slidenum">
              <a:rPr lang="en-GB" altLang="en-US"/>
              <a:pPr>
                <a:defRPr/>
              </a:pPr>
              <a:t>‹#›</a:t>
            </a:fld>
            <a:endParaRPr lang="en-GB" altLang="en-US" dirty="0"/>
          </a:p>
        </p:txBody>
      </p:sp>
    </p:spTree>
    <p:extLst>
      <p:ext uri="{BB962C8B-B14F-4D97-AF65-F5344CB8AC3E}">
        <p14:creationId xmlns:p14="http://schemas.microsoft.com/office/powerpoint/2010/main" val="3665586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B59935C0-9269-4D97-8C12-BDF2D38F96B9}"/>
              </a:ext>
            </a:extLst>
          </p:cNvPr>
          <p:cNvSpPr>
            <a:spLocks noGrp="1" noChangeArrowheads="1"/>
          </p:cNvSpPr>
          <p:nvPr>
            <p:ph type="dt" sz="half" idx="10"/>
          </p:nvPr>
        </p:nvSpPr>
        <p:spPr>
          <a:ln/>
        </p:spPr>
        <p:txBody>
          <a:bodyPr/>
          <a:lstStyle>
            <a:lvl1pPr>
              <a:defRPr/>
            </a:lvl1pPr>
          </a:lstStyle>
          <a:p>
            <a:pPr>
              <a:defRPr/>
            </a:pPr>
            <a:endParaRPr lang="en-GB" dirty="0"/>
          </a:p>
        </p:txBody>
      </p:sp>
      <p:sp>
        <p:nvSpPr>
          <p:cNvPr id="3" name="Rectangle 7">
            <a:extLst>
              <a:ext uri="{FF2B5EF4-FFF2-40B4-BE49-F238E27FC236}">
                <a16:creationId xmlns:a16="http://schemas.microsoft.com/office/drawing/2014/main" id="{32F4D89C-122B-43E3-932A-9E4056E75927}"/>
              </a:ext>
            </a:extLst>
          </p:cNvPr>
          <p:cNvSpPr>
            <a:spLocks noGrp="1" noChangeArrowheads="1"/>
          </p:cNvSpPr>
          <p:nvPr>
            <p:ph type="ftr" sz="quarter" idx="11"/>
          </p:nvPr>
        </p:nvSpPr>
        <p:spPr>
          <a:ln/>
        </p:spPr>
        <p:txBody>
          <a:bodyPr/>
          <a:lstStyle>
            <a:lvl1pPr>
              <a:defRPr/>
            </a:lvl1pPr>
          </a:lstStyle>
          <a:p>
            <a:pPr>
              <a:defRPr/>
            </a:pPr>
            <a:endParaRPr lang="en-GB" dirty="0"/>
          </a:p>
        </p:txBody>
      </p:sp>
      <p:sp>
        <p:nvSpPr>
          <p:cNvPr id="4" name="Rectangle 8">
            <a:extLst>
              <a:ext uri="{FF2B5EF4-FFF2-40B4-BE49-F238E27FC236}">
                <a16:creationId xmlns:a16="http://schemas.microsoft.com/office/drawing/2014/main" id="{FEC8C6F7-F5B5-4DC3-9C78-CFAD4D617160}"/>
              </a:ext>
            </a:extLst>
          </p:cNvPr>
          <p:cNvSpPr>
            <a:spLocks noGrp="1" noChangeArrowheads="1"/>
          </p:cNvSpPr>
          <p:nvPr>
            <p:ph type="sldNum" sz="quarter" idx="12"/>
          </p:nvPr>
        </p:nvSpPr>
        <p:spPr>
          <a:ln/>
        </p:spPr>
        <p:txBody>
          <a:bodyPr/>
          <a:lstStyle>
            <a:lvl1pPr>
              <a:defRPr/>
            </a:lvl1pPr>
          </a:lstStyle>
          <a:p>
            <a:pPr>
              <a:defRPr/>
            </a:pPr>
            <a:fld id="{13CB8B3C-9D83-45EC-A1E3-1F6D595C9224}" type="slidenum">
              <a:rPr lang="en-GB" altLang="en-US"/>
              <a:pPr>
                <a:defRPr/>
              </a:pPr>
              <a:t>‹#›</a:t>
            </a:fld>
            <a:endParaRPr lang="en-GB" altLang="en-US" dirty="0"/>
          </a:p>
        </p:txBody>
      </p:sp>
      <p:pic>
        <p:nvPicPr>
          <p:cNvPr id="6" name="Picture 8">
            <a:extLst>
              <a:ext uri="{FF2B5EF4-FFF2-40B4-BE49-F238E27FC236}">
                <a16:creationId xmlns:a16="http://schemas.microsoft.com/office/drawing/2014/main" id="{CAA5917E-56F8-47E5-B54B-25639E7CB09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768408" y="201561"/>
            <a:ext cx="1867218" cy="958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70445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1268760"/>
            <a:ext cx="4011084" cy="648072"/>
          </a:xfrm>
        </p:spPr>
        <p:txBody>
          <a:bodyPr anchor="t"/>
          <a:lstStyle>
            <a:lvl1pPr algn="l">
              <a:defRPr sz="2000" b="1"/>
            </a:lvl1pPr>
          </a:lstStyle>
          <a:p>
            <a:r>
              <a:rPr lang="en-US" dirty="0"/>
              <a:t>Click to edit Master title style</a:t>
            </a:r>
            <a:endParaRPr lang="en-GB" dirty="0"/>
          </a:p>
        </p:txBody>
      </p:sp>
      <p:sp>
        <p:nvSpPr>
          <p:cNvPr id="3" name="Content Placeholder 2"/>
          <p:cNvSpPr>
            <a:spLocks noGrp="1"/>
          </p:cNvSpPr>
          <p:nvPr>
            <p:ph idx="1"/>
          </p:nvPr>
        </p:nvSpPr>
        <p:spPr>
          <a:xfrm>
            <a:off x="4766733" y="1268760"/>
            <a:ext cx="6815667" cy="485740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half" idx="2"/>
          </p:nvPr>
        </p:nvSpPr>
        <p:spPr>
          <a:xfrm>
            <a:off x="609601" y="2039070"/>
            <a:ext cx="4011084" cy="408709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a:extLst>
              <a:ext uri="{FF2B5EF4-FFF2-40B4-BE49-F238E27FC236}">
                <a16:creationId xmlns:a16="http://schemas.microsoft.com/office/drawing/2014/main" id="{8FDCBD66-44BB-46F5-BB2C-2DED1FE25423}"/>
              </a:ext>
            </a:extLst>
          </p:cNvPr>
          <p:cNvSpPr>
            <a:spLocks noGrp="1" noChangeArrowheads="1"/>
          </p:cNvSpPr>
          <p:nvPr>
            <p:ph type="dt" sz="half" idx="10"/>
          </p:nvPr>
        </p:nvSpPr>
        <p:spPr>
          <a:ln/>
        </p:spPr>
        <p:txBody>
          <a:bodyPr/>
          <a:lstStyle>
            <a:lvl1pPr>
              <a:defRPr/>
            </a:lvl1pPr>
          </a:lstStyle>
          <a:p>
            <a:pPr>
              <a:defRPr/>
            </a:pPr>
            <a:endParaRPr lang="en-GB" dirty="0"/>
          </a:p>
        </p:txBody>
      </p:sp>
      <p:sp>
        <p:nvSpPr>
          <p:cNvPr id="6" name="Rectangle 7">
            <a:extLst>
              <a:ext uri="{FF2B5EF4-FFF2-40B4-BE49-F238E27FC236}">
                <a16:creationId xmlns:a16="http://schemas.microsoft.com/office/drawing/2014/main" id="{E1971CAA-BA05-4F54-ABE0-9AA0E159B0D7}"/>
              </a:ext>
            </a:extLst>
          </p:cNvPr>
          <p:cNvSpPr>
            <a:spLocks noGrp="1" noChangeArrowheads="1"/>
          </p:cNvSpPr>
          <p:nvPr>
            <p:ph type="ftr" sz="quarter" idx="11"/>
          </p:nvPr>
        </p:nvSpPr>
        <p:spPr>
          <a:ln/>
        </p:spPr>
        <p:txBody>
          <a:bodyPr/>
          <a:lstStyle>
            <a:lvl1pPr>
              <a:defRPr/>
            </a:lvl1pPr>
          </a:lstStyle>
          <a:p>
            <a:pPr>
              <a:defRPr/>
            </a:pPr>
            <a:endParaRPr lang="en-GB" dirty="0"/>
          </a:p>
        </p:txBody>
      </p:sp>
      <p:sp>
        <p:nvSpPr>
          <p:cNvPr id="7" name="Rectangle 8">
            <a:extLst>
              <a:ext uri="{FF2B5EF4-FFF2-40B4-BE49-F238E27FC236}">
                <a16:creationId xmlns:a16="http://schemas.microsoft.com/office/drawing/2014/main" id="{37DD1C58-4CEA-460B-9B87-18AEE38368FF}"/>
              </a:ext>
            </a:extLst>
          </p:cNvPr>
          <p:cNvSpPr>
            <a:spLocks noGrp="1" noChangeArrowheads="1"/>
          </p:cNvSpPr>
          <p:nvPr>
            <p:ph type="sldNum" sz="quarter" idx="12"/>
          </p:nvPr>
        </p:nvSpPr>
        <p:spPr>
          <a:ln/>
        </p:spPr>
        <p:txBody>
          <a:bodyPr/>
          <a:lstStyle>
            <a:lvl1pPr>
              <a:defRPr/>
            </a:lvl1pPr>
          </a:lstStyle>
          <a:p>
            <a:pPr>
              <a:defRPr/>
            </a:pPr>
            <a:fld id="{70C164AE-0B08-4751-89DC-130DA3C1294D}" type="slidenum">
              <a:rPr lang="en-GB" altLang="en-US"/>
              <a:pPr>
                <a:defRPr/>
              </a:pPr>
              <a:t>‹#›</a:t>
            </a:fld>
            <a:endParaRPr lang="en-GB" altLang="en-US" dirty="0"/>
          </a:p>
        </p:txBody>
      </p:sp>
      <p:pic>
        <p:nvPicPr>
          <p:cNvPr id="9" name="Picture 8">
            <a:extLst>
              <a:ext uri="{FF2B5EF4-FFF2-40B4-BE49-F238E27FC236}">
                <a16:creationId xmlns:a16="http://schemas.microsoft.com/office/drawing/2014/main" id="{954F752E-C2AA-4E54-80A4-13244B2175E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768408" y="201561"/>
            <a:ext cx="1867218" cy="958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49987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a:extLst>
              <a:ext uri="{FF2B5EF4-FFF2-40B4-BE49-F238E27FC236}">
                <a16:creationId xmlns:a16="http://schemas.microsoft.com/office/drawing/2014/main" id="{FD234CFE-451C-48CF-B79C-BD33958A56BE}"/>
              </a:ext>
            </a:extLst>
          </p:cNvPr>
          <p:cNvSpPr>
            <a:spLocks noGrp="1" noChangeArrowheads="1"/>
          </p:cNvSpPr>
          <p:nvPr>
            <p:ph type="dt" sz="half" idx="10"/>
          </p:nvPr>
        </p:nvSpPr>
        <p:spPr>
          <a:ln/>
        </p:spPr>
        <p:txBody>
          <a:bodyPr/>
          <a:lstStyle>
            <a:lvl1pPr>
              <a:defRPr/>
            </a:lvl1pPr>
          </a:lstStyle>
          <a:p>
            <a:pPr>
              <a:defRPr/>
            </a:pPr>
            <a:endParaRPr lang="en-GB" dirty="0"/>
          </a:p>
        </p:txBody>
      </p:sp>
      <p:sp>
        <p:nvSpPr>
          <p:cNvPr id="6" name="Rectangle 7">
            <a:extLst>
              <a:ext uri="{FF2B5EF4-FFF2-40B4-BE49-F238E27FC236}">
                <a16:creationId xmlns:a16="http://schemas.microsoft.com/office/drawing/2014/main" id="{B9652177-4A3C-4FBF-BAC5-BF08ECAACB4D}"/>
              </a:ext>
            </a:extLst>
          </p:cNvPr>
          <p:cNvSpPr>
            <a:spLocks noGrp="1" noChangeArrowheads="1"/>
          </p:cNvSpPr>
          <p:nvPr>
            <p:ph type="ftr" sz="quarter" idx="11"/>
          </p:nvPr>
        </p:nvSpPr>
        <p:spPr>
          <a:ln/>
        </p:spPr>
        <p:txBody>
          <a:bodyPr/>
          <a:lstStyle>
            <a:lvl1pPr>
              <a:defRPr/>
            </a:lvl1pPr>
          </a:lstStyle>
          <a:p>
            <a:pPr>
              <a:defRPr/>
            </a:pPr>
            <a:endParaRPr lang="en-GB" dirty="0"/>
          </a:p>
        </p:txBody>
      </p:sp>
      <p:sp>
        <p:nvSpPr>
          <p:cNvPr id="7" name="Rectangle 8">
            <a:extLst>
              <a:ext uri="{FF2B5EF4-FFF2-40B4-BE49-F238E27FC236}">
                <a16:creationId xmlns:a16="http://schemas.microsoft.com/office/drawing/2014/main" id="{6835A411-629A-40A9-AA34-D99DEB1D6C67}"/>
              </a:ext>
            </a:extLst>
          </p:cNvPr>
          <p:cNvSpPr>
            <a:spLocks noGrp="1" noChangeArrowheads="1"/>
          </p:cNvSpPr>
          <p:nvPr>
            <p:ph type="sldNum" sz="quarter" idx="12"/>
          </p:nvPr>
        </p:nvSpPr>
        <p:spPr>
          <a:ln/>
        </p:spPr>
        <p:txBody>
          <a:bodyPr/>
          <a:lstStyle>
            <a:lvl1pPr>
              <a:defRPr/>
            </a:lvl1pPr>
          </a:lstStyle>
          <a:p>
            <a:pPr>
              <a:defRPr/>
            </a:pPr>
            <a:fld id="{1078B513-7274-4366-AB13-00D94C29F60C}" type="slidenum">
              <a:rPr lang="en-GB" altLang="en-US"/>
              <a:pPr>
                <a:defRPr/>
              </a:pPr>
              <a:t>‹#›</a:t>
            </a:fld>
            <a:endParaRPr lang="en-GB" altLang="en-US" dirty="0"/>
          </a:p>
        </p:txBody>
      </p:sp>
      <p:pic>
        <p:nvPicPr>
          <p:cNvPr id="9" name="Picture 8">
            <a:extLst>
              <a:ext uri="{FF2B5EF4-FFF2-40B4-BE49-F238E27FC236}">
                <a16:creationId xmlns:a16="http://schemas.microsoft.com/office/drawing/2014/main" id="{894E3C56-E0DA-4147-9635-089DFF71034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768408" y="201561"/>
            <a:ext cx="1867218" cy="958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69129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437" y="301625"/>
            <a:ext cx="10972963" cy="1143000"/>
          </a:xfrm>
        </p:spPr>
        <p:txBody>
          <a:bodyPr/>
          <a:lstStyle/>
          <a:p>
            <a:r>
              <a:rPr lang="en-US" dirty="0"/>
              <a:t>Click to edit Master title style</a:t>
            </a:r>
            <a:endParaRPr lang="en-GB" dirty="0"/>
          </a:p>
        </p:txBody>
      </p:sp>
      <p:sp>
        <p:nvSpPr>
          <p:cNvPr id="3" name="Vertical Text Placeholder 2"/>
          <p:cNvSpPr>
            <a:spLocks noGrp="1"/>
          </p:cNvSpPr>
          <p:nvPr>
            <p:ph type="body" orient="vert" idx="1"/>
          </p:nvPr>
        </p:nvSpPr>
        <p:spPr>
          <a:xfrm>
            <a:off x="609601" y="1827213"/>
            <a:ext cx="10968567" cy="4114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6">
            <a:extLst>
              <a:ext uri="{FF2B5EF4-FFF2-40B4-BE49-F238E27FC236}">
                <a16:creationId xmlns:a16="http://schemas.microsoft.com/office/drawing/2014/main" id="{8B8279A9-DECC-468D-BE71-6BBE90221F16}"/>
              </a:ext>
            </a:extLst>
          </p:cNvPr>
          <p:cNvSpPr>
            <a:spLocks noGrp="1" noChangeArrowheads="1"/>
          </p:cNvSpPr>
          <p:nvPr>
            <p:ph type="dt" sz="half" idx="10"/>
          </p:nvPr>
        </p:nvSpPr>
        <p:spPr>
          <a:ln/>
        </p:spPr>
        <p:txBody>
          <a:bodyPr/>
          <a:lstStyle>
            <a:lvl1pPr>
              <a:defRPr/>
            </a:lvl1pPr>
          </a:lstStyle>
          <a:p>
            <a:pPr>
              <a:defRPr/>
            </a:pPr>
            <a:endParaRPr lang="en-GB" dirty="0"/>
          </a:p>
        </p:txBody>
      </p:sp>
      <p:sp>
        <p:nvSpPr>
          <p:cNvPr id="5" name="Rectangle 7">
            <a:extLst>
              <a:ext uri="{FF2B5EF4-FFF2-40B4-BE49-F238E27FC236}">
                <a16:creationId xmlns:a16="http://schemas.microsoft.com/office/drawing/2014/main" id="{5F8063D9-E96D-4C4A-A684-759E4DB362B2}"/>
              </a:ext>
            </a:extLst>
          </p:cNvPr>
          <p:cNvSpPr>
            <a:spLocks noGrp="1" noChangeArrowheads="1"/>
          </p:cNvSpPr>
          <p:nvPr>
            <p:ph type="ftr" sz="quarter" idx="11"/>
          </p:nvPr>
        </p:nvSpPr>
        <p:spPr>
          <a:ln/>
        </p:spPr>
        <p:txBody>
          <a:bodyPr/>
          <a:lstStyle>
            <a:lvl1pPr>
              <a:defRPr/>
            </a:lvl1pPr>
          </a:lstStyle>
          <a:p>
            <a:pPr>
              <a:defRPr/>
            </a:pPr>
            <a:endParaRPr lang="en-GB" dirty="0"/>
          </a:p>
        </p:txBody>
      </p:sp>
      <p:sp>
        <p:nvSpPr>
          <p:cNvPr id="6" name="Rectangle 8">
            <a:extLst>
              <a:ext uri="{FF2B5EF4-FFF2-40B4-BE49-F238E27FC236}">
                <a16:creationId xmlns:a16="http://schemas.microsoft.com/office/drawing/2014/main" id="{70203947-55D6-47EA-8060-AE9FC30F0BDC}"/>
              </a:ext>
            </a:extLst>
          </p:cNvPr>
          <p:cNvSpPr>
            <a:spLocks noGrp="1" noChangeArrowheads="1"/>
          </p:cNvSpPr>
          <p:nvPr>
            <p:ph type="sldNum" sz="quarter" idx="12"/>
          </p:nvPr>
        </p:nvSpPr>
        <p:spPr>
          <a:ln/>
        </p:spPr>
        <p:txBody>
          <a:bodyPr/>
          <a:lstStyle>
            <a:lvl1pPr>
              <a:defRPr/>
            </a:lvl1pPr>
          </a:lstStyle>
          <a:p>
            <a:pPr>
              <a:defRPr/>
            </a:pPr>
            <a:fld id="{E0CBC374-778D-4931-A40C-9E15304F89F9}" type="slidenum">
              <a:rPr lang="en-GB" altLang="en-US"/>
              <a:pPr>
                <a:defRPr/>
              </a:pPr>
              <a:t>‹#›</a:t>
            </a:fld>
            <a:endParaRPr lang="en-GB" altLang="en-US" dirty="0"/>
          </a:p>
        </p:txBody>
      </p:sp>
    </p:spTree>
    <p:extLst>
      <p:ext uri="{BB962C8B-B14F-4D97-AF65-F5344CB8AC3E}">
        <p14:creationId xmlns:p14="http://schemas.microsoft.com/office/powerpoint/2010/main" val="31576282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theme" Target="../theme/theme2.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4">
            <a:extLst>
              <a:ext uri="{FF2B5EF4-FFF2-40B4-BE49-F238E27FC236}">
                <a16:creationId xmlns:a16="http://schemas.microsoft.com/office/drawing/2014/main" id="{6B1E6282-2550-4152-B45C-E2FC6CE067D7}"/>
              </a:ext>
            </a:extLst>
          </p:cNvPr>
          <p:cNvSpPr>
            <a:spLocks noGrp="1" noChangeArrowheads="1"/>
          </p:cNvSpPr>
          <p:nvPr>
            <p:ph type="title"/>
          </p:nvPr>
        </p:nvSpPr>
        <p:spPr bwMode="auto">
          <a:xfrm>
            <a:off x="1016000" y="301625"/>
            <a:ext cx="10566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GB" altLang="en-US"/>
              <a:t>Click to edit Master title style</a:t>
            </a:r>
          </a:p>
        </p:txBody>
      </p:sp>
      <p:sp>
        <p:nvSpPr>
          <p:cNvPr id="2051" name="Rectangle 5">
            <a:extLst>
              <a:ext uri="{FF2B5EF4-FFF2-40B4-BE49-F238E27FC236}">
                <a16:creationId xmlns:a16="http://schemas.microsoft.com/office/drawing/2014/main" id="{52F9BF63-0129-428B-BDC3-E60A4F2D3455}"/>
              </a:ext>
            </a:extLst>
          </p:cNvPr>
          <p:cNvSpPr>
            <a:spLocks noGrp="1" noChangeArrowheads="1"/>
          </p:cNvSpPr>
          <p:nvPr>
            <p:ph type="body" idx="1"/>
          </p:nvPr>
        </p:nvSpPr>
        <p:spPr bwMode="auto">
          <a:xfrm>
            <a:off x="1016001" y="1827213"/>
            <a:ext cx="10562167"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p:txBody>
      </p:sp>
      <p:sp>
        <p:nvSpPr>
          <p:cNvPr id="43014" name="Rectangle 6">
            <a:extLst>
              <a:ext uri="{FF2B5EF4-FFF2-40B4-BE49-F238E27FC236}">
                <a16:creationId xmlns:a16="http://schemas.microsoft.com/office/drawing/2014/main" id="{93C826A3-F0CE-411F-AD84-0E3622B3B948}"/>
              </a:ext>
            </a:extLst>
          </p:cNvPr>
          <p:cNvSpPr>
            <a:spLocks noGrp="1" noChangeArrowheads="1"/>
          </p:cNvSpPr>
          <p:nvPr>
            <p:ph type="dt" sz="half" idx="2"/>
          </p:nvPr>
        </p:nvSpPr>
        <p:spPr bwMode="auto">
          <a:xfrm>
            <a:off x="609600" y="6248400"/>
            <a:ext cx="2844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spcBef>
                <a:spcPct val="0"/>
              </a:spcBef>
              <a:buClrTx/>
              <a:buFontTx/>
              <a:buNone/>
              <a:defRPr sz="1200">
                <a:latin typeface="Arial" charset="0"/>
              </a:defRPr>
            </a:lvl1pPr>
          </a:lstStyle>
          <a:p>
            <a:pPr>
              <a:defRPr/>
            </a:pPr>
            <a:endParaRPr lang="en-GB" dirty="0"/>
          </a:p>
        </p:txBody>
      </p:sp>
      <p:sp>
        <p:nvSpPr>
          <p:cNvPr id="43015" name="Rectangle 7">
            <a:extLst>
              <a:ext uri="{FF2B5EF4-FFF2-40B4-BE49-F238E27FC236}">
                <a16:creationId xmlns:a16="http://schemas.microsoft.com/office/drawing/2014/main" id="{48056DF2-B010-43D6-AA3B-67D9491B03C4}"/>
              </a:ext>
            </a:extLst>
          </p:cNvPr>
          <p:cNvSpPr>
            <a:spLocks noGrp="1" noChangeArrowheads="1"/>
          </p:cNvSpPr>
          <p:nvPr>
            <p:ph type="ftr" sz="quarter" idx="3"/>
          </p:nvPr>
        </p:nvSpPr>
        <p:spPr bwMode="auto">
          <a:xfrm>
            <a:off x="4165600" y="6248400"/>
            <a:ext cx="3860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spcBef>
                <a:spcPct val="0"/>
              </a:spcBef>
              <a:buClrTx/>
              <a:buFontTx/>
              <a:buNone/>
              <a:defRPr sz="1200">
                <a:latin typeface="Arial" charset="0"/>
              </a:defRPr>
            </a:lvl1pPr>
          </a:lstStyle>
          <a:p>
            <a:pPr>
              <a:defRPr/>
            </a:pPr>
            <a:endParaRPr lang="en-GB" dirty="0"/>
          </a:p>
        </p:txBody>
      </p:sp>
      <p:sp>
        <p:nvSpPr>
          <p:cNvPr id="43016" name="Rectangle 8">
            <a:extLst>
              <a:ext uri="{FF2B5EF4-FFF2-40B4-BE49-F238E27FC236}">
                <a16:creationId xmlns:a16="http://schemas.microsoft.com/office/drawing/2014/main" id="{C74E58CC-2F08-4695-9372-DA97F131ECAB}"/>
              </a:ext>
            </a:extLst>
          </p:cNvPr>
          <p:cNvSpPr>
            <a:spLocks noGrp="1" noChangeArrowheads="1"/>
          </p:cNvSpPr>
          <p:nvPr>
            <p:ph type="sldNum" sz="quarter" idx="4"/>
          </p:nvPr>
        </p:nvSpPr>
        <p:spPr bwMode="auto">
          <a:xfrm>
            <a:off x="8737600" y="6248400"/>
            <a:ext cx="2844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spcBef>
                <a:spcPct val="0"/>
              </a:spcBef>
              <a:buClrTx/>
              <a:buFontTx/>
              <a:buNone/>
              <a:defRPr sz="1200"/>
            </a:lvl1pPr>
          </a:lstStyle>
          <a:p>
            <a:pPr>
              <a:defRPr/>
            </a:pPr>
            <a:fld id="{F4FF6AA8-BF96-4683-8FBD-C3A51988EBAC}" type="slidenum">
              <a:rPr lang="en-GB" altLang="en-US"/>
              <a:pPr>
                <a:defRPr/>
              </a:pPr>
              <a:t>‹#›</a:t>
            </a:fld>
            <a:endParaRPr lang="en-GB" altLang="en-US" dirty="0"/>
          </a:p>
        </p:txBody>
      </p:sp>
    </p:spTree>
    <p:extLst>
      <p:ext uri="{BB962C8B-B14F-4D97-AF65-F5344CB8AC3E}">
        <p14:creationId xmlns:p14="http://schemas.microsoft.com/office/powerpoint/2010/main" val="24599568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l" rtl="0" eaLnBrk="0" fontAlgn="base" hangingPunct="0">
        <a:spcBef>
          <a:spcPct val="0"/>
        </a:spcBef>
        <a:spcAft>
          <a:spcPct val="0"/>
        </a:spcAft>
        <a:defRPr sz="3600" b="1">
          <a:solidFill>
            <a:srgbClr val="00628C"/>
          </a:solidFill>
          <a:latin typeface="+mj-lt"/>
          <a:ea typeface="+mj-ea"/>
          <a:cs typeface="+mj-cs"/>
        </a:defRPr>
      </a:lvl1pPr>
      <a:lvl2pPr algn="l" rtl="0" eaLnBrk="0" fontAlgn="base" hangingPunct="0">
        <a:spcBef>
          <a:spcPct val="0"/>
        </a:spcBef>
        <a:spcAft>
          <a:spcPct val="0"/>
        </a:spcAft>
        <a:defRPr sz="3600" b="1">
          <a:solidFill>
            <a:srgbClr val="00628C"/>
          </a:solidFill>
          <a:latin typeface="Arial" charset="0"/>
        </a:defRPr>
      </a:lvl2pPr>
      <a:lvl3pPr algn="l" rtl="0" eaLnBrk="0" fontAlgn="base" hangingPunct="0">
        <a:spcBef>
          <a:spcPct val="0"/>
        </a:spcBef>
        <a:spcAft>
          <a:spcPct val="0"/>
        </a:spcAft>
        <a:defRPr sz="3600" b="1">
          <a:solidFill>
            <a:srgbClr val="00628C"/>
          </a:solidFill>
          <a:latin typeface="Arial" charset="0"/>
        </a:defRPr>
      </a:lvl3pPr>
      <a:lvl4pPr algn="l" rtl="0" eaLnBrk="0" fontAlgn="base" hangingPunct="0">
        <a:spcBef>
          <a:spcPct val="0"/>
        </a:spcBef>
        <a:spcAft>
          <a:spcPct val="0"/>
        </a:spcAft>
        <a:defRPr sz="3600" b="1">
          <a:solidFill>
            <a:srgbClr val="00628C"/>
          </a:solidFill>
          <a:latin typeface="Arial" charset="0"/>
        </a:defRPr>
      </a:lvl4pPr>
      <a:lvl5pPr algn="l" rtl="0" eaLnBrk="0" fontAlgn="base" hangingPunct="0">
        <a:spcBef>
          <a:spcPct val="0"/>
        </a:spcBef>
        <a:spcAft>
          <a:spcPct val="0"/>
        </a:spcAft>
        <a:defRPr sz="3600" b="1">
          <a:solidFill>
            <a:srgbClr val="00628C"/>
          </a:solidFill>
          <a:latin typeface="Arial" charset="0"/>
        </a:defRPr>
      </a:lvl5pPr>
      <a:lvl6pPr marL="457200" algn="l" rtl="0" fontAlgn="base">
        <a:spcBef>
          <a:spcPct val="0"/>
        </a:spcBef>
        <a:spcAft>
          <a:spcPct val="0"/>
        </a:spcAft>
        <a:defRPr sz="3600" b="1">
          <a:solidFill>
            <a:srgbClr val="00628C"/>
          </a:solidFill>
          <a:latin typeface="Arial" charset="0"/>
        </a:defRPr>
      </a:lvl6pPr>
      <a:lvl7pPr marL="914400" algn="l" rtl="0" fontAlgn="base">
        <a:spcBef>
          <a:spcPct val="0"/>
        </a:spcBef>
        <a:spcAft>
          <a:spcPct val="0"/>
        </a:spcAft>
        <a:defRPr sz="3600" b="1">
          <a:solidFill>
            <a:srgbClr val="00628C"/>
          </a:solidFill>
          <a:latin typeface="Arial" charset="0"/>
        </a:defRPr>
      </a:lvl7pPr>
      <a:lvl8pPr marL="1371600" algn="l" rtl="0" fontAlgn="base">
        <a:spcBef>
          <a:spcPct val="0"/>
        </a:spcBef>
        <a:spcAft>
          <a:spcPct val="0"/>
        </a:spcAft>
        <a:defRPr sz="3600" b="1">
          <a:solidFill>
            <a:srgbClr val="00628C"/>
          </a:solidFill>
          <a:latin typeface="Arial" charset="0"/>
        </a:defRPr>
      </a:lvl8pPr>
      <a:lvl9pPr marL="1828800" algn="l" rtl="0" fontAlgn="base">
        <a:spcBef>
          <a:spcPct val="0"/>
        </a:spcBef>
        <a:spcAft>
          <a:spcPct val="0"/>
        </a:spcAft>
        <a:defRPr sz="3600" b="1">
          <a:solidFill>
            <a:srgbClr val="00628C"/>
          </a:solidFill>
          <a:latin typeface="Arial" charset="0"/>
        </a:defRPr>
      </a:lvl9pPr>
    </p:titleStyle>
    <p:bodyStyle>
      <a:lvl1pPr marL="342900" indent="-342900" algn="l" rtl="0" eaLnBrk="0" fontAlgn="base" hangingPunct="0">
        <a:spcBef>
          <a:spcPct val="20000"/>
        </a:spcBef>
        <a:spcAft>
          <a:spcPct val="0"/>
        </a:spcAft>
        <a:buClr>
          <a:schemeClr val="tx2"/>
        </a:buClr>
        <a:buFont typeface="Arial" panose="020B0604020202020204" pitchFamily="34" charset="0"/>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mn-lt"/>
        </a:defRPr>
      </a:lvl2pPr>
      <a:lvl3pPr marL="1143000" indent="-228600" algn="l" rtl="0" eaLnBrk="0" fontAlgn="base" hangingPunct="0">
        <a:spcBef>
          <a:spcPct val="20000"/>
        </a:spcBef>
        <a:spcAft>
          <a:spcPct val="0"/>
        </a:spcAft>
        <a:buClr>
          <a:srgbClr val="00628C"/>
        </a:buClr>
        <a:buFont typeface="Arial" panose="020B0604020202020204" pitchFamily="34" charset="0"/>
        <a:buChar char="–"/>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Arial" panose="020B0604020202020204" pitchFamily="34" charset="0"/>
        <a:buChar char="●"/>
        <a:defRPr sz="1900">
          <a:solidFill>
            <a:schemeClr val="tx1"/>
          </a:solidFill>
          <a:latin typeface="+mn-lt"/>
        </a:defRPr>
      </a:lvl4pPr>
      <a:lvl5pPr marL="2057400" indent="-228600" algn="l" rtl="0" eaLnBrk="0" fontAlgn="base" hangingPunct="0">
        <a:spcBef>
          <a:spcPct val="20000"/>
        </a:spcBef>
        <a:spcAft>
          <a:spcPct val="0"/>
        </a:spcAft>
        <a:buClr>
          <a:schemeClr val="tx2"/>
        </a:buClr>
        <a:buFont typeface="Arial" panose="020B0604020202020204" pitchFamily="34" charset="0"/>
        <a:buChar char="●"/>
        <a:defRPr sz="1900">
          <a:solidFill>
            <a:schemeClr val="tx1"/>
          </a:solidFill>
          <a:latin typeface="+mn-lt"/>
        </a:defRPr>
      </a:lvl5pPr>
      <a:lvl6pPr marL="2514600" indent="-228600" algn="l" rtl="0" fontAlgn="base">
        <a:spcBef>
          <a:spcPct val="20000"/>
        </a:spcBef>
        <a:spcAft>
          <a:spcPct val="0"/>
        </a:spcAft>
        <a:buClr>
          <a:schemeClr val="tx2"/>
        </a:buClr>
        <a:buFont typeface="Arial" charset="0"/>
        <a:buChar char="●"/>
        <a:defRPr sz="1900">
          <a:solidFill>
            <a:schemeClr val="tx1"/>
          </a:solidFill>
          <a:latin typeface="+mn-lt"/>
        </a:defRPr>
      </a:lvl6pPr>
      <a:lvl7pPr marL="2971800" indent="-228600" algn="l" rtl="0" fontAlgn="base">
        <a:spcBef>
          <a:spcPct val="20000"/>
        </a:spcBef>
        <a:spcAft>
          <a:spcPct val="0"/>
        </a:spcAft>
        <a:buClr>
          <a:schemeClr val="tx2"/>
        </a:buClr>
        <a:buFont typeface="Arial" charset="0"/>
        <a:buChar char="●"/>
        <a:defRPr sz="1900">
          <a:solidFill>
            <a:schemeClr val="tx1"/>
          </a:solidFill>
          <a:latin typeface="+mn-lt"/>
        </a:defRPr>
      </a:lvl7pPr>
      <a:lvl8pPr marL="3429000" indent="-228600" algn="l" rtl="0" fontAlgn="base">
        <a:spcBef>
          <a:spcPct val="20000"/>
        </a:spcBef>
        <a:spcAft>
          <a:spcPct val="0"/>
        </a:spcAft>
        <a:buClr>
          <a:schemeClr val="tx2"/>
        </a:buClr>
        <a:buFont typeface="Arial" charset="0"/>
        <a:buChar char="●"/>
        <a:defRPr sz="1900">
          <a:solidFill>
            <a:schemeClr val="tx1"/>
          </a:solidFill>
          <a:latin typeface="+mn-lt"/>
        </a:defRPr>
      </a:lvl8pPr>
      <a:lvl9pPr marL="3886200" indent="-228600" algn="l" rtl="0" fontAlgn="base">
        <a:spcBef>
          <a:spcPct val="20000"/>
        </a:spcBef>
        <a:spcAft>
          <a:spcPct val="0"/>
        </a:spcAft>
        <a:buClr>
          <a:schemeClr val="tx2"/>
        </a:buClr>
        <a:buFont typeface="Arial" charset="0"/>
        <a:buChar char="●"/>
        <a:defRPr sz="19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4">
            <a:extLst>
              <a:ext uri="{FF2B5EF4-FFF2-40B4-BE49-F238E27FC236}">
                <a16:creationId xmlns:a16="http://schemas.microsoft.com/office/drawing/2014/main" id="{8813D3F6-AFE0-4E9D-851A-B5716B58BE8D}"/>
              </a:ext>
            </a:extLst>
          </p:cNvPr>
          <p:cNvSpPr>
            <a:spLocks noGrp="1" noChangeArrowheads="1"/>
          </p:cNvSpPr>
          <p:nvPr>
            <p:ph type="title"/>
          </p:nvPr>
        </p:nvSpPr>
        <p:spPr bwMode="auto">
          <a:xfrm>
            <a:off x="609437" y="301625"/>
            <a:ext cx="109729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dirty="0"/>
              <a:t>Click to edit Master title style</a:t>
            </a:r>
          </a:p>
        </p:txBody>
      </p:sp>
      <p:sp>
        <p:nvSpPr>
          <p:cNvPr id="1027" name="Rectangle 5">
            <a:extLst>
              <a:ext uri="{FF2B5EF4-FFF2-40B4-BE49-F238E27FC236}">
                <a16:creationId xmlns:a16="http://schemas.microsoft.com/office/drawing/2014/main" id="{F919EB2E-C910-4BD3-AA6E-D874436CD585}"/>
              </a:ext>
            </a:extLst>
          </p:cNvPr>
          <p:cNvSpPr>
            <a:spLocks noGrp="1" noChangeArrowheads="1"/>
          </p:cNvSpPr>
          <p:nvPr>
            <p:ph type="body" idx="1"/>
          </p:nvPr>
        </p:nvSpPr>
        <p:spPr bwMode="auto">
          <a:xfrm>
            <a:off x="609606" y="1556794"/>
            <a:ext cx="10968567" cy="4385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dirty="0"/>
              <a:t>Click to edit Master text styles</a:t>
            </a:r>
          </a:p>
          <a:p>
            <a:pPr lvl="1"/>
            <a:r>
              <a:rPr lang="en-GB" altLang="en-US" dirty="0"/>
              <a:t>Second level</a:t>
            </a:r>
          </a:p>
          <a:p>
            <a:pPr lvl="2"/>
            <a:r>
              <a:rPr lang="en-GB" altLang="en-US" dirty="0"/>
              <a:t>Third level</a:t>
            </a:r>
          </a:p>
        </p:txBody>
      </p:sp>
      <p:sp>
        <p:nvSpPr>
          <p:cNvPr id="43014" name="Rectangle 6">
            <a:extLst>
              <a:ext uri="{FF2B5EF4-FFF2-40B4-BE49-F238E27FC236}">
                <a16:creationId xmlns:a16="http://schemas.microsoft.com/office/drawing/2014/main" id="{BBF75FAD-1C64-49A9-AABE-8F0A65128F17}"/>
              </a:ext>
            </a:extLst>
          </p:cNvPr>
          <p:cNvSpPr>
            <a:spLocks noGrp="1" noChangeArrowheads="1"/>
          </p:cNvSpPr>
          <p:nvPr>
            <p:ph type="dt" sz="half" idx="2"/>
          </p:nvPr>
        </p:nvSpPr>
        <p:spPr bwMode="auto">
          <a:xfrm>
            <a:off x="609600" y="6248400"/>
            <a:ext cx="2844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spcBef>
                <a:spcPct val="0"/>
              </a:spcBef>
              <a:buClrTx/>
              <a:buFontTx/>
              <a:buNone/>
              <a:defRPr sz="900">
                <a:latin typeface="Arial" charset="0"/>
              </a:defRPr>
            </a:lvl1pPr>
          </a:lstStyle>
          <a:p>
            <a:pPr>
              <a:defRPr/>
            </a:pPr>
            <a:endParaRPr lang="en-GB" dirty="0"/>
          </a:p>
        </p:txBody>
      </p:sp>
      <p:sp>
        <p:nvSpPr>
          <p:cNvPr id="43015" name="Rectangle 7">
            <a:extLst>
              <a:ext uri="{FF2B5EF4-FFF2-40B4-BE49-F238E27FC236}">
                <a16:creationId xmlns:a16="http://schemas.microsoft.com/office/drawing/2014/main" id="{86566B38-4A46-43A1-8FF2-24E49E84A109}"/>
              </a:ext>
            </a:extLst>
          </p:cNvPr>
          <p:cNvSpPr>
            <a:spLocks noGrp="1" noChangeArrowheads="1"/>
          </p:cNvSpPr>
          <p:nvPr>
            <p:ph type="ftr" sz="quarter" idx="3"/>
          </p:nvPr>
        </p:nvSpPr>
        <p:spPr bwMode="auto">
          <a:xfrm>
            <a:off x="4165600" y="6248400"/>
            <a:ext cx="3860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spcBef>
                <a:spcPct val="0"/>
              </a:spcBef>
              <a:buClrTx/>
              <a:buFontTx/>
              <a:buNone/>
              <a:defRPr sz="900">
                <a:latin typeface="Arial" charset="0"/>
              </a:defRPr>
            </a:lvl1pPr>
          </a:lstStyle>
          <a:p>
            <a:pPr>
              <a:defRPr/>
            </a:pPr>
            <a:endParaRPr lang="en-GB" dirty="0"/>
          </a:p>
        </p:txBody>
      </p:sp>
      <p:sp>
        <p:nvSpPr>
          <p:cNvPr id="43016" name="Rectangle 8">
            <a:extLst>
              <a:ext uri="{FF2B5EF4-FFF2-40B4-BE49-F238E27FC236}">
                <a16:creationId xmlns:a16="http://schemas.microsoft.com/office/drawing/2014/main" id="{956C52DF-8098-4560-A757-D09AC7C69060}"/>
              </a:ext>
            </a:extLst>
          </p:cNvPr>
          <p:cNvSpPr>
            <a:spLocks noGrp="1" noChangeArrowheads="1"/>
          </p:cNvSpPr>
          <p:nvPr>
            <p:ph type="sldNum" sz="quarter" idx="4"/>
          </p:nvPr>
        </p:nvSpPr>
        <p:spPr bwMode="auto">
          <a:xfrm>
            <a:off x="8737600" y="6248400"/>
            <a:ext cx="2844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spcBef>
                <a:spcPct val="0"/>
              </a:spcBef>
              <a:buClrTx/>
              <a:buFontTx/>
              <a:buNone/>
              <a:defRPr sz="900"/>
            </a:lvl1pPr>
          </a:lstStyle>
          <a:p>
            <a:fld id="{AE284E3E-0734-4C1C-8A10-2A7D3F5CEAFB}" type="slidenum">
              <a:rPr lang="en-GB" altLang="en-US"/>
              <a:pPr/>
              <a:t>‹#›</a:t>
            </a:fld>
            <a:endParaRPr lang="en-GB" altLang="en-US" dirty="0"/>
          </a:p>
        </p:txBody>
      </p:sp>
    </p:spTree>
    <p:extLst>
      <p:ext uri="{BB962C8B-B14F-4D97-AF65-F5344CB8AC3E}">
        <p14:creationId xmlns:p14="http://schemas.microsoft.com/office/powerpoint/2010/main" val="2946838656"/>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rtl="0" eaLnBrk="0" fontAlgn="base" hangingPunct="0">
        <a:spcBef>
          <a:spcPct val="0"/>
        </a:spcBef>
        <a:spcAft>
          <a:spcPct val="0"/>
        </a:spcAft>
        <a:defRPr sz="2700" b="1">
          <a:solidFill>
            <a:srgbClr val="585858"/>
          </a:solidFill>
          <a:latin typeface="+mj-lt"/>
          <a:ea typeface="+mj-ea"/>
          <a:cs typeface="+mj-cs"/>
        </a:defRPr>
      </a:lvl1pPr>
      <a:lvl2pPr algn="l" rtl="0" eaLnBrk="0" fontAlgn="base" hangingPunct="0">
        <a:spcBef>
          <a:spcPct val="0"/>
        </a:spcBef>
        <a:spcAft>
          <a:spcPct val="0"/>
        </a:spcAft>
        <a:defRPr sz="2700" b="1">
          <a:solidFill>
            <a:srgbClr val="00628C"/>
          </a:solidFill>
          <a:latin typeface="Arial" charset="0"/>
        </a:defRPr>
      </a:lvl2pPr>
      <a:lvl3pPr algn="l" rtl="0" eaLnBrk="0" fontAlgn="base" hangingPunct="0">
        <a:spcBef>
          <a:spcPct val="0"/>
        </a:spcBef>
        <a:spcAft>
          <a:spcPct val="0"/>
        </a:spcAft>
        <a:defRPr sz="2700" b="1">
          <a:solidFill>
            <a:srgbClr val="00628C"/>
          </a:solidFill>
          <a:latin typeface="Arial" charset="0"/>
        </a:defRPr>
      </a:lvl3pPr>
      <a:lvl4pPr algn="l" rtl="0" eaLnBrk="0" fontAlgn="base" hangingPunct="0">
        <a:spcBef>
          <a:spcPct val="0"/>
        </a:spcBef>
        <a:spcAft>
          <a:spcPct val="0"/>
        </a:spcAft>
        <a:defRPr sz="2700" b="1">
          <a:solidFill>
            <a:srgbClr val="00628C"/>
          </a:solidFill>
          <a:latin typeface="Arial" charset="0"/>
        </a:defRPr>
      </a:lvl4pPr>
      <a:lvl5pPr algn="l" rtl="0" eaLnBrk="0" fontAlgn="base" hangingPunct="0">
        <a:spcBef>
          <a:spcPct val="0"/>
        </a:spcBef>
        <a:spcAft>
          <a:spcPct val="0"/>
        </a:spcAft>
        <a:defRPr sz="2700" b="1">
          <a:solidFill>
            <a:srgbClr val="00628C"/>
          </a:solidFill>
          <a:latin typeface="Arial" charset="0"/>
        </a:defRPr>
      </a:lvl5pPr>
      <a:lvl6pPr marL="342892" algn="l" rtl="0" fontAlgn="base">
        <a:spcBef>
          <a:spcPct val="0"/>
        </a:spcBef>
        <a:spcAft>
          <a:spcPct val="0"/>
        </a:spcAft>
        <a:defRPr sz="2700" b="1">
          <a:solidFill>
            <a:srgbClr val="00628C"/>
          </a:solidFill>
          <a:latin typeface="Arial" charset="0"/>
        </a:defRPr>
      </a:lvl6pPr>
      <a:lvl7pPr marL="685783" algn="l" rtl="0" fontAlgn="base">
        <a:spcBef>
          <a:spcPct val="0"/>
        </a:spcBef>
        <a:spcAft>
          <a:spcPct val="0"/>
        </a:spcAft>
        <a:defRPr sz="2700" b="1">
          <a:solidFill>
            <a:srgbClr val="00628C"/>
          </a:solidFill>
          <a:latin typeface="Arial" charset="0"/>
        </a:defRPr>
      </a:lvl7pPr>
      <a:lvl8pPr marL="1028675" algn="l" rtl="0" fontAlgn="base">
        <a:spcBef>
          <a:spcPct val="0"/>
        </a:spcBef>
        <a:spcAft>
          <a:spcPct val="0"/>
        </a:spcAft>
        <a:defRPr sz="2700" b="1">
          <a:solidFill>
            <a:srgbClr val="00628C"/>
          </a:solidFill>
          <a:latin typeface="Arial" charset="0"/>
        </a:defRPr>
      </a:lvl8pPr>
      <a:lvl9pPr marL="1371566" algn="l" rtl="0" fontAlgn="base">
        <a:spcBef>
          <a:spcPct val="0"/>
        </a:spcBef>
        <a:spcAft>
          <a:spcPct val="0"/>
        </a:spcAft>
        <a:defRPr sz="2700" b="1">
          <a:solidFill>
            <a:srgbClr val="00628C"/>
          </a:solidFill>
          <a:latin typeface="Arial" charset="0"/>
        </a:defRPr>
      </a:lvl9pPr>
    </p:titleStyle>
    <p:bodyStyle>
      <a:lvl1pPr marL="257168" indent="-257168" algn="l" rtl="0" eaLnBrk="0" fontAlgn="base" hangingPunct="0">
        <a:spcBef>
          <a:spcPct val="20000"/>
        </a:spcBef>
        <a:spcAft>
          <a:spcPct val="0"/>
        </a:spcAft>
        <a:buClr>
          <a:schemeClr val="tx2"/>
        </a:buClr>
        <a:buFont typeface="Arial" panose="020B0604020202020204" pitchFamily="34" charset="0"/>
        <a:defRPr sz="2400">
          <a:solidFill>
            <a:srgbClr val="585858"/>
          </a:solidFill>
          <a:latin typeface="+mn-lt"/>
          <a:ea typeface="+mn-ea"/>
          <a:cs typeface="+mn-cs"/>
        </a:defRPr>
      </a:lvl1pPr>
      <a:lvl2pPr marL="557199" indent="-214308" algn="l" rtl="0" eaLnBrk="0" fontAlgn="base" hangingPunct="0">
        <a:spcBef>
          <a:spcPct val="20000"/>
        </a:spcBef>
        <a:spcAft>
          <a:spcPct val="0"/>
        </a:spcAft>
        <a:buClr>
          <a:srgbClr val="00628C"/>
        </a:buClr>
        <a:buFont typeface="Arial" panose="020B0604020202020204" pitchFamily="34" charset="0"/>
        <a:buChar char="●"/>
        <a:defRPr sz="2100">
          <a:solidFill>
            <a:srgbClr val="585858"/>
          </a:solidFill>
          <a:latin typeface="+mn-lt"/>
        </a:defRPr>
      </a:lvl2pPr>
      <a:lvl3pPr marL="857228" indent="-171446" algn="l" rtl="0" eaLnBrk="0" fontAlgn="base" hangingPunct="0">
        <a:spcBef>
          <a:spcPct val="20000"/>
        </a:spcBef>
        <a:spcAft>
          <a:spcPct val="0"/>
        </a:spcAft>
        <a:buClr>
          <a:srgbClr val="00628C"/>
        </a:buClr>
        <a:buFont typeface="Arial" panose="020B0604020202020204" pitchFamily="34" charset="0"/>
        <a:buChar char="–"/>
        <a:defRPr sz="1800">
          <a:solidFill>
            <a:srgbClr val="585858"/>
          </a:solidFill>
          <a:latin typeface="+mn-lt"/>
        </a:defRPr>
      </a:lvl3pPr>
      <a:lvl4pPr marL="1200120" indent="-171446" algn="l" rtl="0" eaLnBrk="0" fontAlgn="base" hangingPunct="0">
        <a:spcBef>
          <a:spcPct val="20000"/>
        </a:spcBef>
        <a:spcAft>
          <a:spcPct val="0"/>
        </a:spcAft>
        <a:buClr>
          <a:schemeClr val="accent2"/>
        </a:buClr>
        <a:buFont typeface="Arial" panose="020B0604020202020204" pitchFamily="34" charset="0"/>
        <a:buChar char="●"/>
        <a:defRPr sz="1425">
          <a:solidFill>
            <a:schemeClr val="tx1"/>
          </a:solidFill>
          <a:latin typeface="+mn-lt"/>
        </a:defRPr>
      </a:lvl4pPr>
      <a:lvl5pPr marL="1543012" indent="-171446" algn="l" rtl="0" eaLnBrk="0" fontAlgn="base" hangingPunct="0">
        <a:spcBef>
          <a:spcPct val="20000"/>
        </a:spcBef>
        <a:spcAft>
          <a:spcPct val="0"/>
        </a:spcAft>
        <a:buClr>
          <a:schemeClr val="tx2"/>
        </a:buClr>
        <a:buFont typeface="Arial" panose="020B0604020202020204" pitchFamily="34" charset="0"/>
        <a:buChar char="●"/>
        <a:defRPr sz="1425">
          <a:solidFill>
            <a:schemeClr val="tx1"/>
          </a:solidFill>
          <a:latin typeface="+mn-lt"/>
        </a:defRPr>
      </a:lvl5pPr>
      <a:lvl6pPr marL="1885903" indent="-171446" algn="l" rtl="0" fontAlgn="base">
        <a:spcBef>
          <a:spcPct val="20000"/>
        </a:spcBef>
        <a:spcAft>
          <a:spcPct val="0"/>
        </a:spcAft>
        <a:buClr>
          <a:schemeClr val="tx2"/>
        </a:buClr>
        <a:buFont typeface="Arial" charset="0"/>
        <a:buChar char="●"/>
        <a:defRPr sz="1425">
          <a:solidFill>
            <a:schemeClr val="tx1"/>
          </a:solidFill>
          <a:latin typeface="+mn-lt"/>
        </a:defRPr>
      </a:lvl6pPr>
      <a:lvl7pPr marL="2228795" indent="-171446" algn="l" rtl="0" fontAlgn="base">
        <a:spcBef>
          <a:spcPct val="20000"/>
        </a:spcBef>
        <a:spcAft>
          <a:spcPct val="0"/>
        </a:spcAft>
        <a:buClr>
          <a:schemeClr val="tx2"/>
        </a:buClr>
        <a:buFont typeface="Arial" charset="0"/>
        <a:buChar char="●"/>
        <a:defRPr sz="1425">
          <a:solidFill>
            <a:schemeClr val="tx1"/>
          </a:solidFill>
          <a:latin typeface="+mn-lt"/>
        </a:defRPr>
      </a:lvl7pPr>
      <a:lvl8pPr marL="2571686" indent="-171446" algn="l" rtl="0" fontAlgn="base">
        <a:spcBef>
          <a:spcPct val="20000"/>
        </a:spcBef>
        <a:spcAft>
          <a:spcPct val="0"/>
        </a:spcAft>
        <a:buClr>
          <a:schemeClr val="tx2"/>
        </a:buClr>
        <a:buFont typeface="Arial" charset="0"/>
        <a:buChar char="●"/>
        <a:defRPr sz="1425">
          <a:solidFill>
            <a:schemeClr val="tx1"/>
          </a:solidFill>
          <a:latin typeface="+mn-lt"/>
        </a:defRPr>
      </a:lvl8pPr>
      <a:lvl9pPr marL="2914577" indent="-171446" algn="l" rtl="0" fontAlgn="base">
        <a:spcBef>
          <a:spcPct val="20000"/>
        </a:spcBef>
        <a:spcAft>
          <a:spcPct val="0"/>
        </a:spcAft>
        <a:buClr>
          <a:schemeClr val="tx2"/>
        </a:buClr>
        <a:buFont typeface="Arial" charset="0"/>
        <a:buChar char="●"/>
        <a:defRPr sz="1425">
          <a:solidFill>
            <a:schemeClr val="tx1"/>
          </a:solidFill>
          <a:latin typeface="+mn-lt"/>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14.xml"/><Relationship Id="rId7" Type="http://schemas.openxmlformats.org/officeDocument/2006/relationships/image" Target="../media/image18.png"/><Relationship Id="rId2" Type="http://schemas.openxmlformats.org/officeDocument/2006/relationships/slideLayout" Target="../slideLayouts/slideLayout16.xml"/><Relationship Id="rId1" Type="http://schemas.openxmlformats.org/officeDocument/2006/relationships/tags" Target="../tags/tag1.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23.sv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image" Target="../media/image23.sv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1.xml"/><Relationship Id="rId4" Type="http://schemas.openxmlformats.org/officeDocument/2006/relationships/image" Target="../media/image23.svg"/></Relationships>
</file>

<file path=ppt/slides/_rels/slide28.xml.rels><?xml version="1.0" encoding="UTF-8" standalone="yes"?>
<Relationships xmlns="http://schemas.openxmlformats.org/package/2006/relationships"><Relationship Id="rId3" Type="http://schemas.openxmlformats.org/officeDocument/2006/relationships/hyperlink" Target="https://www.ncetm.org.uk/classroom-resources/exemplification-of-ready-to-progress-criteria/" TargetMode="External"/><Relationship Id="rId2" Type="http://schemas.openxmlformats.org/officeDocument/2006/relationships/notesSlide" Target="../notesSlides/notesSlide21.xml"/><Relationship Id="rId1" Type="http://schemas.openxmlformats.org/officeDocument/2006/relationships/slideLayout" Target="../slideLayouts/slideLayout11.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hyperlink" Target="https://www.ncetm.org.uk/classroom-resources/exemplification-of-ready-to-progress-criteria/" TargetMode="External"/><Relationship Id="rId2" Type="http://schemas.openxmlformats.org/officeDocument/2006/relationships/notesSlide" Target="../notesSlides/notesSlide27.xml"/><Relationship Id="rId1" Type="http://schemas.openxmlformats.org/officeDocument/2006/relationships/slideLayout" Target="../slideLayouts/slideLayout11.xml"/><Relationship Id="rId6" Type="http://schemas.openxmlformats.org/officeDocument/2006/relationships/image" Target="../media/image31.png"/><Relationship Id="rId5" Type="http://schemas.openxmlformats.org/officeDocument/2006/relationships/hyperlink" Target="https://www.ncetm.org.uk/in-the-classroom/early-years/" TargetMode="External"/><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3" Type="http://schemas.openxmlformats.org/officeDocument/2006/relationships/hyperlink" Target="https://www.ncetm.org.uk/maths-hubs/find-your-hub/" TargetMode="External"/><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11.xml"/><Relationship Id="rId5" Type="http://schemas.openxmlformats.org/officeDocument/2006/relationships/image" Target="../media/image25.svg"/><Relationship Id="rId4" Type="http://schemas.openxmlformats.org/officeDocument/2006/relationships/image" Target="../media/image24.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youtube.com/watch?v=G4-9bMsuz88&amp;list=PL6gGtLyXoeq-FMWk00AlcIPo3fhGmi03D&amp;index=2&amp;t=0s" TargetMode="Externa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hyperlink" Target="https://www.gov.uk/government/publications/teaching-mathematics-in-primary-schools" TargetMode="External"/><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9543D-8384-41BB-B46D-810782EC542B}"/>
              </a:ext>
            </a:extLst>
          </p:cNvPr>
          <p:cNvSpPr>
            <a:spLocks noGrp="1"/>
          </p:cNvSpPr>
          <p:nvPr>
            <p:ph type="ctrTitle"/>
          </p:nvPr>
        </p:nvSpPr>
        <p:spPr>
          <a:xfrm>
            <a:off x="609592" y="1953496"/>
            <a:ext cx="5545707" cy="2085704"/>
          </a:xfrm>
        </p:spPr>
        <p:txBody>
          <a:bodyPr/>
          <a:lstStyle/>
          <a:p>
            <a:r>
              <a:rPr lang="en-GB" sz="4000" dirty="0"/>
              <a:t>Introduction to the </a:t>
            </a:r>
            <a:br>
              <a:rPr lang="en-GB" sz="4000" dirty="0"/>
            </a:br>
            <a:r>
              <a:rPr lang="en-GB" sz="4000" dirty="0"/>
              <a:t>DfE Primary National Curriculum Guidance </a:t>
            </a:r>
          </a:p>
        </p:txBody>
      </p:sp>
      <p:sp>
        <p:nvSpPr>
          <p:cNvPr id="5" name="Subtitle 8">
            <a:extLst>
              <a:ext uri="{FF2B5EF4-FFF2-40B4-BE49-F238E27FC236}">
                <a16:creationId xmlns:a16="http://schemas.microsoft.com/office/drawing/2014/main" id="{0736C424-00A3-4961-9FFB-229E0F2AD71B}"/>
              </a:ext>
            </a:extLst>
          </p:cNvPr>
          <p:cNvSpPr txBox="1">
            <a:spLocks/>
          </p:cNvSpPr>
          <p:nvPr/>
        </p:nvSpPr>
        <p:spPr>
          <a:xfrm>
            <a:off x="609592" y="659425"/>
            <a:ext cx="6220976" cy="436558"/>
          </a:xfrm>
          <a:prstGeom prst="rect">
            <a:avLst/>
          </a:prstGeom>
        </p:spPr>
        <p:txBody>
          <a:bodyPr vert="horz" lIns="91440" tIns="45720" rIns="91440" bIns="45720" rtlCol="0">
            <a:normAutofit fontScale="3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rgbClr val="FBF5D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585858"/>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585858"/>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585858"/>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585858"/>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0" i="0" u="none" strike="noStrike" kern="1200" cap="none" spc="0" normalizeH="0" baseline="0" noProof="0">
                <a:ln>
                  <a:noFill/>
                </a:ln>
                <a:solidFill>
                  <a:srgbClr val="FBF5D4"/>
                </a:solidFill>
                <a:effectLst/>
                <a:uLnTx/>
                <a:uFillTx/>
                <a:latin typeface="Arial" panose="020B0604020202020204" pitchFamily="34" charset="0"/>
                <a:ea typeface="+mn-ea"/>
                <a:cs typeface="Arial" panose="020B0604020202020204" pitchFamily="34" charset="0"/>
              </a:rPr>
              <a:t>DfE </a:t>
            </a:r>
            <a:r>
              <a:rPr lang="en-GB" sz="3200" dirty="0"/>
              <a:t>Primary National Curriculum Guidance 2020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3200" dirty="0"/>
              <a:t>Training Materials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200" b="0" i="0" u="none" strike="noStrike" kern="1200" cap="none" spc="0" normalizeH="0" baseline="0" noProof="0" dirty="0">
              <a:ln>
                <a:noFill/>
              </a:ln>
              <a:solidFill>
                <a:srgbClr val="FBF5D4"/>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647608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E01A6-12DD-4F5C-BF21-51F2B461459F}"/>
              </a:ext>
            </a:extLst>
          </p:cNvPr>
          <p:cNvSpPr>
            <a:spLocks noGrp="1"/>
          </p:cNvSpPr>
          <p:nvPr>
            <p:ph type="title"/>
          </p:nvPr>
        </p:nvSpPr>
        <p:spPr/>
        <p:txBody>
          <a:bodyPr/>
          <a:lstStyle/>
          <a:p>
            <a:r>
              <a:rPr lang="en-GB" dirty="0"/>
              <a:t>Higher or lower?</a:t>
            </a:r>
          </a:p>
        </p:txBody>
      </p:sp>
      <p:sp>
        <p:nvSpPr>
          <p:cNvPr id="3" name="Content Placeholder 2">
            <a:extLst>
              <a:ext uri="{FF2B5EF4-FFF2-40B4-BE49-F238E27FC236}">
                <a16:creationId xmlns:a16="http://schemas.microsoft.com/office/drawing/2014/main" id="{0F9E2877-162B-41CA-B5F3-9F0BE147362D}"/>
              </a:ext>
            </a:extLst>
          </p:cNvPr>
          <p:cNvSpPr>
            <a:spLocks noGrp="1"/>
          </p:cNvSpPr>
          <p:nvPr>
            <p:ph idx="1"/>
          </p:nvPr>
        </p:nvSpPr>
        <p:spPr>
          <a:xfrm>
            <a:off x="1963583" y="1484784"/>
            <a:ext cx="8362950" cy="3888432"/>
          </a:xfrm>
        </p:spPr>
        <p:txBody>
          <a:bodyPr/>
          <a:lstStyle/>
          <a:p>
            <a:pPr marL="342900" indent="-342900">
              <a:buClr>
                <a:schemeClr val="bg2"/>
              </a:buClr>
              <a:buFont typeface="Arial" panose="020B0604020202020204" pitchFamily="34" charset="0"/>
              <a:buChar char="•"/>
            </a:pPr>
            <a:r>
              <a:rPr lang="en-GB" dirty="0"/>
              <a:t>When you see each ready-to-progress criterion, say which year group you consider it is from. </a:t>
            </a:r>
          </a:p>
          <a:p>
            <a:pPr marL="342900" indent="-342900">
              <a:buClr>
                <a:schemeClr val="bg2"/>
              </a:buClr>
              <a:buFont typeface="Arial" panose="020B0604020202020204" pitchFamily="34" charset="0"/>
              <a:buChar char="•"/>
            </a:pPr>
            <a:r>
              <a:rPr lang="en-GB" dirty="0"/>
              <a:t>See if you are correct.</a:t>
            </a:r>
          </a:p>
          <a:p>
            <a:pPr marL="342900" indent="-342900">
              <a:buClr>
                <a:schemeClr val="bg2"/>
              </a:buClr>
              <a:buFont typeface="Arial" panose="020B0604020202020204" pitchFamily="34" charset="0"/>
              <a:buChar char="•"/>
            </a:pPr>
            <a:r>
              <a:rPr lang="en-GB" dirty="0"/>
              <a:t>Before the next slide is shown, predict if the criterion will be from a higher or lower year group. </a:t>
            </a:r>
          </a:p>
        </p:txBody>
      </p:sp>
      <p:pic>
        <p:nvPicPr>
          <p:cNvPr id="5" name="Picture 4" descr="Business woman showing">
            <a:extLst>
              <a:ext uri="{FF2B5EF4-FFF2-40B4-BE49-F238E27FC236}">
                <a16:creationId xmlns:a16="http://schemas.microsoft.com/office/drawing/2014/main" id="{8DFFC23F-3210-4AA0-8088-0FF0CBCD2D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831" y="1192161"/>
            <a:ext cx="1679752" cy="3888432"/>
          </a:xfrm>
          <a:prstGeom prst="rect">
            <a:avLst/>
          </a:prstGeom>
        </p:spPr>
      </p:pic>
      <p:pic>
        <p:nvPicPr>
          <p:cNvPr id="7" name="Picture 6" descr="Business woman presenting">
            <a:extLst>
              <a:ext uri="{FF2B5EF4-FFF2-40B4-BE49-F238E27FC236}">
                <a16:creationId xmlns:a16="http://schemas.microsoft.com/office/drawing/2014/main" id="{312FE7E5-8302-4D33-8D0B-ABC1E09EA2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786316" y="1058812"/>
            <a:ext cx="1892303" cy="4109046"/>
          </a:xfrm>
          <a:prstGeom prst="rect">
            <a:avLst/>
          </a:prstGeom>
        </p:spPr>
      </p:pic>
    </p:spTree>
    <p:extLst>
      <p:ext uri="{BB962C8B-B14F-4D97-AF65-F5344CB8AC3E}">
        <p14:creationId xmlns:p14="http://schemas.microsoft.com/office/powerpoint/2010/main" val="32430368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7F749-3E80-42CC-B636-2D716E6B1D25}"/>
              </a:ext>
            </a:extLst>
          </p:cNvPr>
          <p:cNvSpPr>
            <a:spLocks noGrp="1"/>
          </p:cNvSpPr>
          <p:nvPr>
            <p:ph type="title"/>
          </p:nvPr>
        </p:nvSpPr>
        <p:spPr/>
        <p:txBody>
          <a:bodyPr/>
          <a:lstStyle/>
          <a:p>
            <a:r>
              <a:rPr lang="en-GB" dirty="0"/>
              <a:t>NPV-1	Year 3</a:t>
            </a:r>
          </a:p>
        </p:txBody>
      </p:sp>
      <p:sp>
        <p:nvSpPr>
          <p:cNvPr id="3" name="Content Placeholder 2">
            <a:extLst>
              <a:ext uri="{FF2B5EF4-FFF2-40B4-BE49-F238E27FC236}">
                <a16:creationId xmlns:a16="http://schemas.microsoft.com/office/drawing/2014/main" id="{7336C47D-43DD-4656-B1FB-662961F1FFA1}"/>
              </a:ext>
            </a:extLst>
          </p:cNvPr>
          <p:cNvSpPr>
            <a:spLocks noGrp="1"/>
          </p:cNvSpPr>
          <p:nvPr>
            <p:ph idx="1"/>
          </p:nvPr>
        </p:nvSpPr>
        <p:spPr/>
        <p:txBody>
          <a:bodyPr>
            <a:normAutofit/>
          </a:bodyPr>
          <a:lstStyle/>
          <a:p>
            <a:pPr marL="0" indent="0">
              <a:buNone/>
            </a:pPr>
            <a:r>
              <a:rPr lang="en-GB" sz="3600" dirty="0">
                <a:effectLst/>
                <a:ea typeface="Calibri" panose="020F0502020204030204" pitchFamily="34" charset="0"/>
                <a:cs typeface="Times New Roman" panose="02020603050405020304" pitchFamily="18" charset="0"/>
              </a:rPr>
              <a:t>Know that 10 tens are equivalent to 1 hundred, and that 100 is 10 times the size of 10; apply this to identify and work out how many 10s there are in other three-digit multiples of 10.</a:t>
            </a:r>
            <a:endParaRPr lang="en-GB" sz="4800" dirty="0"/>
          </a:p>
        </p:txBody>
      </p:sp>
      <p:sp>
        <p:nvSpPr>
          <p:cNvPr id="4" name="Rectangle 3">
            <a:extLst>
              <a:ext uri="{FF2B5EF4-FFF2-40B4-BE49-F238E27FC236}">
                <a16:creationId xmlns:a16="http://schemas.microsoft.com/office/drawing/2014/main" id="{4E0F78AD-4050-478D-B63F-C2C9A6B31A50}"/>
              </a:ext>
            </a:extLst>
          </p:cNvPr>
          <p:cNvSpPr/>
          <p:nvPr/>
        </p:nvSpPr>
        <p:spPr>
          <a:xfrm>
            <a:off x="618165" y="300717"/>
            <a:ext cx="5735782" cy="12420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 6">
            <a:extLst>
              <a:ext uri="{FF2B5EF4-FFF2-40B4-BE49-F238E27FC236}">
                <a16:creationId xmlns:a16="http://schemas.microsoft.com/office/drawing/2014/main" id="{59B487DE-575D-4CEE-B51C-1633DFED360C}"/>
              </a:ext>
            </a:extLst>
          </p:cNvPr>
          <p:cNvGrpSpPr/>
          <p:nvPr/>
        </p:nvGrpSpPr>
        <p:grpSpPr>
          <a:xfrm>
            <a:off x="2060620" y="4080255"/>
            <a:ext cx="6336405" cy="1596980"/>
            <a:chOff x="2060620" y="4080255"/>
            <a:chExt cx="6336405" cy="1596980"/>
          </a:xfrm>
        </p:grpSpPr>
        <p:sp>
          <p:nvSpPr>
            <p:cNvPr id="5" name="TextBox 4">
              <a:extLst>
                <a:ext uri="{FF2B5EF4-FFF2-40B4-BE49-F238E27FC236}">
                  <a16:creationId xmlns:a16="http://schemas.microsoft.com/office/drawing/2014/main" id="{DDB7ED07-B437-43F6-9565-684B71E761F8}"/>
                </a:ext>
              </a:extLst>
            </p:cNvPr>
            <p:cNvSpPr txBox="1"/>
            <p:nvPr/>
          </p:nvSpPr>
          <p:spPr>
            <a:xfrm>
              <a:off x="2215166" y="4494727"/>
              <a:ext cx="5628068" cy="923330"/>
            </a:xfrm>
            <a:prstGeom prst="rect">
              <a:avLst/>
            </a:prstGeom>
            <a:noFill/>
          </p:spPr>
          <p:txBody>
            <a:bodyPr wrap="square" rtlCol="0">
              <a:spAutoFit/>
            </a:bodyPr>
            <a:lstStyle/>
            <a:p>
              <a:pPr algn="ctr"/>
              <a:r>
                <a:rPr lang="en-GB" dirty="0">
                  <a:solidFill>
                    <a:schemeClr val="bg2"/>
                  </a:solidFill>
                </a:rPr>
                <a:t>Will the next slide show a criterion from a higher or lower year group?</a:t>
              </a:r>
            </a:p>
            <a:p>
              <a:pPr algn="ctr"/>
              <a:r>
                <a:rPr lang="en-GB" dirty="0">
                  <a:solidFill>
                    <a:schemeClr val="bg2"/>
                  </a:solidFill>
                </a:rPr>
                <a:t>Predict higher or lower now! </a:t>
              </a:r>
            </a:p>
          </p:txBody>
        </p:sp>
        <p:sp>
          <p:nvSpPr>
            <p:cNvPr id="6" name="Speech Bubble: Oval 5">
              <a:extLst>
                <a:ext uri="{FF2B5EF4-FFF2-40B4-BE49-F238E27FC236}">
                  <a16:creationId xmlns:a16="http://schemas.microsoft.com/office/drawing/2014/main" id="{885E3395-897F-44AF-9D74-5016E7F59002}"/>
                </a:ext>
              </a:extLst>
            </p:cNvPr>
            <p:cNvSpPr/>
            <p:nvPr/>
          </p:nvSpPr>
          <p:spPr bwMode="auto">
            <a:xfrm>
              <a:off x="2060620" y="4080255"/>
              <a:ext cx="6336405" cy="1596980"/>
            </a:xfrm>
            <a:prstGeom prst="wedgeEllipseCallout">
              <a:avLst>
                <a:gd name="adj1" fmla="val -33231"/>
                <a:gd name="adj2" fmla="val 82661"/>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
                  <a:srgbClr val="00628C"/>
                </a:buClr>
                <a:buSzTx/>
                <a:buFont typeface="Arial" charset="0"/>
                <a:buChar char="●"/>
                <a:tabLst/>
              </a:pPr>
              <a:endParaRPr kumimoji="0" lang="en-GB" sz="2800" b="0" i="0" u="none" strike="noStrike" cap="none" normalizeH="0" baseline="0">
                <a:ln>
                  <a:noFill/>
                </a:ln>
                <a:solidFill>
                  <a:schemeClr val="tx1"/>
                </a:solidFill>
                <a:effectLst/>
                <a:latin typeface="Arial" charset="0"/>
              </a:endParaRPr>
            </a:p>
          </p:txBody>
        </p:sp>
      </p:grpSp>
      <p:sp>
        <p:nvSpPr>
          <p:cNvPr id="8" name="TextBox 7">
            <a:extLst>
              <a:ext uri="{FF2B5EF4-FFF2-40B4-BE49-F238E27FC236}">
                <a16:creationId xmlns:a16="http://schemas.microsoft.com/office/drawing/2014/main" id="{471ECEA9-B328-4B2D-AE6A-043FBAEC30F1}"/>
              </a:ext>
            </a:extLst>
          </p:cNvPr>
          <p:cNvSpPr txBox="1"/>
          <p:nvPr/>
        </p:nvSpPr>
        <p:spPr>
          <a:xfrm>
            <a:off x="6909515" y="460053"/>
            <a:ext cx="3335628" cy="461665"/>
          </a:xfrm>
          <a:prstGeom prst="rect">
            <a:avLst/>
          </a:prstGeom>
          <a:noFill/>
        </p:spPr>
        <p:txBody>
          <a:bodyPr wrap="square" rtlCol="0">
            <a:spAutoFit/>
          </a:bodyPr>
          <a:lstStyle/>
          <a:p>
            <a:r>
              <a:rPr lang="en-GB" sz="2400" dirty="0">
                <a:solidFill>
                  <a:schemeClr val="bg2"/>
                </a:solidFill>
              </a:rPr>
              <a:t>Which year group? </a:t>
            </a:r>
          </a:p>
        </p:txBody>
      </p:sp>
    </p:spTree>
    <p:extLst>
      <p:ext uri="{BB962C8B-B14F-4D97-AF65-F5344CB8AC3E}">
        <p14:creationId xmlns:p14="http://schemas.microsoft.com/office/powerpoint/2010/main" val="9537578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500"/>
                                        <p:tgtEl>
                                          <p:spTgt spid="4"/>
                                        </p:tgtEl>
                                      </p:cBhvr>
                                    </p:animEffect>
                                    <p:set>
                                      <p:cBhvr>
                                        <p:cTn id="11" dur="1" fill="hold">
                                          <p:stCondLst>
                                            <p:cond delay="499"/>
                                          </p:stCondLst>
                                        </p:cTn>
                                        <p:tgtEl>
                                          <p:spTgt spid="4"/>
                                        </p:tgtEl>
                                        <p:attrNameLst>
                                          <p:attrName>style.visibility</p:attrName>
                                        </p:attrNameLst>
                                      </p:cBhvr>
                                      <p:to>
                                        <p:strVal val="hidden"/>
                                      </p:to>
                                    </p:set>
                                  </p:childTnLst>
                                </p:cTn>
                              </p:par>
                              <p:par>
                                <p:cTn id="12" presetID="10" presetClass="exit" presetSubtype="0" fill="hold" grpId="1" nodeType="withEffect">
                                  <p:stCondLst>
                                    <p:cond delay="0"/>
                                  </p:stCondLst>
                                  <p:childTnLst>
                                    <p:animEffect transition="out" filter="fade">
                                      <p:cBhvr>
                                        <p:cTn id="13" dur="500"/>
                                        <p:tgtEl>
                                          <p:spTgt spid="8"/>
                                        </p:tgtEl>
                                      </p:cBhvr>
                                    </p:animEffect>
                                    <p:set>
                                      <p:cBhvr>
                                        <p:cTn id="14" dur="1" fill="hold">
                                          <p:stCondLst>
                                            <p:cond delay="499"/>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8"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7F749-3E80-42CC-B636-2D716E6B1D25}"/>
              </a:ext>
            </a:extLst>
          </p:cNvPr>
          <p:cNvSpPr>
            <a:spLocks noGrp="1"/>
          </p:cNvSpPr>
          <p:nvPr>
            <p:ph type="title"/>
          </p:nvPr>
        </p:nvSpPr>
        <p:spPr/>
        <p:txBody>
          <a:bodyPr/>
          <a:lstStyle/>
          <a:p>
            <a:r>
              <a:rPr lang="en-GB" dirty="0"/>
              <a:t>NPV-1	Year 1</a:t>
            </a:r>
          </a:p>
        </p:txBody>
      </p:sp>
      <p:sp>
        <p:nvSpPr>
          <p:cNvPr id="3" name="Content Placeholder 2">
            <a:extLst>
              <a:ext uri="{FF2B5EF4-FFF2-40B4-BE49-F238E27FC236}">
                <a16:creationId xmlns:a16="http://schemas.microsoft.com/office/drawing/2014/main" id="{7336C47D-43DD-4656-B1FB-662961F1FFA1}"/>
              </a:ext>
            </a:extLst>
          </p:cNvPr>
          <p:cNvSpPr>
            <a:spLocks noGrp="1"/>
          </p:cNvSpPr>
          <p:nvPr>
            <p:ph idx="1"/>
          </p:nvPr>
        </p:nvSpPr>
        <p:spPr/>
        <p:txBody>
          <a:bodyPr>
            <a:normAutofit/>
          </a:bodyPr>
          <a:lstStyle/>
          <a:p>
            <a:pPr marL="0" indent="0">
              <a:buNone/>
            </a:pPr>
            <a:r>
              <a:rPr lang="en-GB" sz="3600" dirty="0"/>
              <a:t>Count within 100, forwards and backwards, starting with any number.</a:t>
            </a:r>
            <a:endParaRPr lang="en-GB" sz="7200" dirty="0"/>
          </a:p>
        </p:txBody>
      </p:sp>
      <p:sp>
        <p:nvSpPr>
          <p:cNvPr id="4" name="Rectangle 3">
            <a:extLst>
              <a:ext uri="{FF2B5EF4-FFF2-40B4-BE49-F238E27FC236}">
                <a16:creationId xmlns:a16="http://schemas.microsoft.com/office/drawing/2014/main" id="{4E0F78AD-4050-478D-B63F-C2C9A6B31A50}"/>
              </a:ext>
            </a:extLst>
          </p:cNvPr>
          <p:cNvSpPr/>
          <p:nvPr/>
        </p:nvSpPr>
        <p:spPr>
          <a:xfrm>
            <a:off x="618165" y="242783"/>
            <a:ext cx="5735782" cy="12420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oup 7">
            <a:extLst>
              <a:ext uri="{FF2B5EF4-FFF2-40B4-BE49-F238E27FC236}">
                <a16:creationId xmlns:a16="http://schemas.microsoft.com/office/drawing/2014/main" id="{311EFB94-7753-4CF2-80D3-B5A042E7BC9B}"/>
              </a:ext>
            </a:extLst>
          </p:cNvPr>
          <p:cNvGrpSpPr/>
          <p:nvPr/>
        </p:nvGrpSpPr>
        <p:grpSpPr>
          <a:xfrm>
            <a:off x="5652655" y="3172690"/>
            <a:ext cx="4946073" cy="2646331"/>
            <a:chOff x="5652655" y="3172690"/>
            <a:chExt cx="4946073" cy="2646331"/>
          </a:xfrm>
        </p:grpSpPr>
        <p:pic>
          <p:nvPicPr>
            <p:cNvPr id="6" name="Picture 5" descr="Business woman presenting">
              <a:extLst>
                <a:ext uri="{FF2B5EF4-FFF2-40B4-BE49-F238E27FC236}">
                  <a16:creationId xmlns:a16="http://schemas.microsoft.com/office/drawing/2014/main" id="{900B3248-E538-4BEE-8469-495DC3BFD3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902098" y="3172690"/>
              <a:ext cx="1218692" cy="2646331"/>
            </a:xfrm>
            <a:prstGeom prst="rect">
              <a:avLst/>
            </a:prstGeom>
          </p:spPr>
        </p:pic>
        <p:sp>
          <p:nvSpPr>
            <p:cNvPr id="7" name="TextBox 6">
              <a:extLst>
                <a:ext uri="{FF2B5EF4-FFF2-40B4-BE49-F238E27FC236}">
                  <a16:creationId xmlns:a16="http://schemas.microsoft.com/office/drawing/2014/main" id="{A0C05EAB-508F-4A97-9E3F-E07D91A3C66D}"/>
                </a:ext>
              </a:extLst>
            </p:cNvPr>
            <p:cNvSpPr txBox="1"/>
            <p:nvPr/>
          </p:nvSpPr>
          <p:spPr>
            <a:xfrm>
              <a:off x="5652655" y="3954015"/>
              <a:ext cx="4946073" cy="523220"/>
            </a:xfrm>
            <a:prstGeom prst="rect">
              <a:avLst/>
            </a:prstGeom>
            <a:noFill/>
          </p:spPr>
          <p:txBody>
            <a:bodyPr wrap="square" rtlCol="0">
              <a:spAutoFit/>
            </a:bodyPr>
            <a:lstStyle/>
            <a:p>
              <a:r>
                <a:rPr lang="en-GB" sz="2800" dirty="0">
                  <a:solidFill>
                    <a:schemeClr val="bg2"/>
                  </a:solidFill>
                </a:rPr>
                <a:t>It was lower!</a:t>
              </a:r>
            </a:p>
          </p:txBody>
        </p:sp>
      </p:grpSp>
      <p:sp>
        <p:nvSpPr>
          <p:cNvPr id="9" name="TextBox 8">
            <a:extLst>
              <a:ext uri="{FF2B5EF4-FFF2-40B4-BE49-F238E27FC236}">
                <a16:creationId xmlns:a16="http://schemas.microsoft.com/office/drawing/2014/main" id="{44A5B003-C7D3-49FC-BA97-BBB774008B90}"/>
              </a:ext>
            </a:extLst>
          </p:cNvPr>
          <p:cNvSpPr txBox="1"/>
          <p:nvPr/>
        </p:nvSpPr>
        <p:spPr>
          <a:xfrm>
            <a:off x="6909515" y="460053"/>
            <a:ext cx="3335628" cy="461665"/>
          </a:xfrm>
          <a:prstGeom prst="rect">
            <a:avLst/>
          </a:prstGeom>
          <a:noFill/>
        </p:spPr>
        <p:txBody>
          <a:bodyPr wrap="square" rtlCol="0">
            <a:spAutoFit/>
          </a:bodyPr>
          <a:lstStyle/>
          <a:p>
            <a:r>
              <a:rPr lang="en-GB" sz="2400" dirty="0">
                <a:solidFill>
                  <a:schemeClr val="bg2"/>
                </a:solidFill>
              </a:rPr>
              <a:t>Which year group? </a:t>
            </a:r>
          </a:p>
        </p:txBody>
      </p:sp>
      <p:grpSp>
        <p:nvGrpSpPr>
          <p:cNvPr id="10" name="Group 9">
            <a:extLst>
              <a:ext uri="{FF2B5EF4-FFF2-40B4-BE49-F238E27FC236}">
                <a16:creationId xmlns:a16="http://schemas.microsoft.com/office/drawing/2014/main" id="{D1AF3EF2-D712-4E6F-BC5F-2368F466B467}"/>
              </a:ext>
            </a:extLst>
          </p:cNvPr>
          <p:cNvGrpSpPr/>
          <p:nvPr/>
        </p:nvGrpSpPr>
        <p:grpSpPr>
          <a:xfrm>
            <a:off x="317853" y="4629569"/>
            <a:ext cx="6336405" cy="1596980"/>
            <a:chOff x="2060620" y="4080255"/>
            <a:chExt cx="6336405" cy="1596980"/>
          </a:xfrm>
        </p:grpSpPr>
        <p:sp>
          <p:nvSpPr>
            <p:cNvPr id="11" name="TextBox 10">
              <a:extLst>
                <a:ext uri="{FF2B5EF4-FFF2-40B4-BE49-F238E27FC236}">
                  <a16:creationId xmlns:a16="http://schemas.microsoft.com/office/drawing/2014/main" id="{F511C747-9EF5-4530-97CD-06DB794BCF47}"/>
                </a:ext>
              </a:extLst>
            </p:cNvPr>
            <p:cNvSpPr txBox="1"/>
            <p:nvPr/>
          </p:nvSpPr>
          <p:spPr>
            <a:xfrm>
              <a:off x="2215166" y="4494727"/>
              <a:ext cx="5628068" cy="923330"/>
            </a:xfrm>
            <a:prstGeom prst="rect">
              <a:avLst/>
            </a:prstGeom>
            <a:noFill/>
          </p:spPr>
          <p:txBody>
            <a:bodyPr wrap="square" rtlCol="0">
              <a:spAutoFit/>
            </a:bodyPr>
            <a:lstStyle/>
            <a:p>
              <a:pPr algn="ctr"/>
              <a:r>
                <a:rPr lang="en-GB" dirty="0">
                  <a:solidFill>
                    <a:schemeClr val="bg2"/>
                  </a:solidFill>
                </a:rPr>
                <a:t>Will the next slide show a criterion from a higher or lower year group?</a:t>
              </a:r>
            </a:p>
            <a:p>
              <a:pPr algn="ctr"/>
              <a:r>
                <a:rPr lang="en-GB" dirty="0">
                  <a:solidFill>
                    <a:schemeClr val="bg2"/>
                  </a:solidFill>
                </a:rPr>
                <a:t>Predict higher or lower now! </a:t>
              </a:r>
            </a:p>
          </p:txBody>
        </p:sp>
        <p:sp>
          <p:nvSpPr>
            <p:cNvPr id="12" name="Speech Bubble: Oval 11">
              <a:extLst>
                <a:ext uri="{FF2B5EF4-FFF2-40B4-BE49-F238E27FC236}">
                  <a16:creationId xmlns:a16="http://schemas.microsoft.com/office/drawing/2014/main" id="{045789B6-71A8-485E-8162-3AC6153A88FD}"/>
                </a:ext>
              </a:extLst>
            </p:cNvPr>
            <p:cNvSpPr/>
            <p:nvPr/>
          </p:nvSpPr>
          <p:spPr bwMode="auto">
            <a:xfrm>
              <a:off x="2060620" y="4080255"/>
              <a:ext cx="6336405" cy="1596980"/>
            </a:xfrm>
            <a:prstGeom prst="wedgeEllipseCallout">
              <a:avLst>
                <a:gd name="adj1" fmla="val -33231"/>
                <a:gd name="adj2" fmla="val 82661"/>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
                  <a:srgbClr val="00628C"/>
                </a:buClr>
                <a:buSzTx/>
                <a:buFont typeface="Arial" charset="0"/>
                <a:buChar char="●"/>
                <a:tabLst/>
              </a:pPr>
              <a:endParaRPr kumimoji="0" lang="en-GB" sz="2800" b="0" i="0" u="none" strike="noStrike" cap="none" normalizeH="0" baseline="0">
                <a:ln>
                  <a:noFill/>
                </a:ln>
                <a:solidFill>
                  <a:schemeClr val="tx1"/>
                </a:solidFill>
                <a:effectLst/>
                <a:latin typeface="Arial" charset="0"/>
              </a:endParaRPr>
            </a:p>
          </p:txBody>
        </p:sp>
      </p:grpSp>
    </p:spTree>
    <p:extLst>
      <p:ext uri="{BB962C8B-B14F-4D97-AF65-F5344CB8AC3E}">
        <p14:creationId xmlns:p14="http://schemas.microsoft.com/office/powerpoint/2010/main" val="38089983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9"/>
                                        </p:tgtEl>
                                      </p:cBhvr>
                                    </p:animEffect>
                                    <p:set>
                                      <p:cBhvr>
                                        <p:cTn id="11" dur="1" fill="hold">
                                          <p:stCondLst>
                                            <p:cond delay="499"/>
                                          </p:stCondLst>
                                        </p:cTn>
                                        <p:tgtEl>
                                          <p:spTgt spid="9"/>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P spid="9"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7F749-3E80-42CC-B636-2D716E6B1D25}"/>
              </a:ext>
            </a:extLst>
          </p:cNvPr>
          <p:cNvSpPr>
            <a:spLocks noGrp="1"/>
          </p:cNvSpPr>
          <p:nvPr>
            <p:ph type="title"/>
          </p:nvPr>
        </p:nvSpPr>
        <p:spPr/>
        <p:txBody>
          <a:bodyPr/>
          <a:lstStyle/>
          <a:p>
            <a:r>
              <a:rPr lang="en-GB" dirty="0"/>
              <a:t>NPV-1	Year 4</a:t>
            </a:r>
          </a:p>
        </p:txBody>
      </p:sp>
      <p:sp>
        <p:nvSpPr>
          <p:cNvPr id="3" name="Content Placeholder 2">
            <a:extLst>
              <a:ext uri="{FF2B5EF4-FFF2-40B4-BE49-F238E27FC236}">
                <a16:creationId xmlns:a16="http://schemas.microsoft.com/office/drawing/2014/main" id="{7336C47D-43DD-4656-B1FB-662961F1FFA1}"/>
              </a:ext>
            </a:extLst>
          </p:cNvPr>
          <p:cNvSpPr>
            <a:spLocks noGrp="1"/>
          </p:cNvSpPr>
          <p:nvPr>
            <p:ph idx="1"/>
          </p:nvPr>
        </p:nvSpPr>
        <p:spPr/>
        <p:txBody>
          <a:bodyPr>
            <a:normAutofit/>
          </a:bodyPr>
          <a:lstStyle/>
          <a:p>
            <a:pPr marL="0" indent="0">
              <a:buNone/>
            </a:pPr>
            <a:r>
              <a:rPr lang="en-GB" sz="3600" dirty="0">
                <a:effectLst/>
                <a:ea typeface="Calibri" panose="020F0502020204030204" pitchFamily="34" charset="0"/>
                <a:cs typeface="Times New Roman" panose="02020603050405020304" pitchFamily="18" charset="0"/>
              </a:rPr>
              <a:t>Know that 10 hundreds are equivalent to 1 thousand, and that 1,000 is 10 times the size of 100; apply this to identify and work out how many 100s there are in other four-digit multiples of 100.</a:t>
            </a:r>
            <a:endParaRPr lang="en-GB" sz="13800" dirty="0"/>
          </a:p>
        </p:txBody>
      </p:sp>
      <p:sp>
        <p:nvSpPr>
          <p:cNvPr id="4" name="Rectangle 3">
            <a:extLst>
              <a:ext uri="{FF2B5EF4-FFF2-40B4-BE49-F238E27FC236}">
                <a16:creationId xmlns:a16="http://schemas.microsoft.com/office/drawing/2014/main" id="{4E0F78AD-4050-478D-B63F-C2C9A6B31A50}"/>
              </a:ext>
            </a:extLst>
          </p:cNvPr>
          <p:cNvSpPr/>
          <p:nvPr/>
        </p:nvSpPr>
        <p:spPr>
          <a:xfrm>
            <a:off x="618165" y="314790"/>
            <a:ext cx="5735782" cy="12420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 name="Group 8">
            <a:extLst>
              <a:ext uri="{FF2B5EF4-FFF2-40B4-BE49-F238E27FC236}">
                <a16:creationId xmlns:a16="http://schemas.microsoft.com/office/drawing/2014/main" id="{502A2CC6-ABC9-446D-85DD-C31020E64F5A}"/>
              </a:ext>
            </a:extLst>
          </p:cNvPr>
          <p:cNvGrpSpPr/>
          <p:nvPr/>
        </p:nvGrpSpPr>
        <p:grpSpPr>
          <a:xfrm>
            <a:off x="1392194" y="3916329"/>
            <a:ext cx="3733989" cy="2633808"/>
            <a:chOff x="1392194" y="3916329"/>
            <a:chExt cx="3733989" cy="2633808"/>
          </a:xfrm>
        </p:grpSpPr>
        <p:pic>
          <p:nvPicPr>
            <p:cNvPr id="6" name="Picture 5" descr="Business woman showing">
              <a:extLst>
                <a:ext uri="{FF2B5EF4-FFF2-40B4-BE49-F238E27FC236}">
                  <a16:creationId xmlns:a16="http://schemas.microsoft.com/office/drawing/2014/main" id="{E711BCE0-5720-4B06-BD78-2351B2C65E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2194" y="4060344"/>
              <a:ext cx="1075558" cy="2489793"/>
            </a:xfrm>
            <a:prstGeom prst="rect">
              <a:avLst/>
            </a:prstGeom>
          </p:spPr>
        </p:pic>
        <p:sp>
          <p:nvSpPr>
            <p:cNvPr id="8" name="TextBox 7">
              <a:extLst>
                <a:ext uri="{FF2B5EF4-FFF2-40B4-BE49-F238E27FC236}">
                  <a16:creationId xmlns:a16="http://schemas.microsoft.com/office/drawing/2014/main" id="{61E0BB7D-1E39-4062-8EEA-DB74AABAE5AC}"/>
                </a:ext>
              </a:extLst>
            </p:cNvPr>
            <p:cNvSpPr txBox="1"/>
            <p:nvPr/>
          </p:nvSpPr>
          <p:spPr>
            <a:xfrm>
              <a:off x="2327565" y="3916329"/>
              <a:ext cx="2798618" cy="523220"/>
            </a:xfrm>
            <a:prstGeom prst="rect">
              <a:avLst/>
            </a:prstGeom>
            <a:noFill/>
          </p:spPr>
          <p:txBody>
            <a:bodyPr wrap="square" rtlCol="0">
              <a:spAutoFit/>
            </a:bodyPr>
            <a:lstStyle/>
            <a:p>
              <a:r>
                <a:rPr lang="en-GB" sz="2800" dirty="0">
                  <a:solidFill>
                    <a:schemeClr val="bg2"/>
                  </a:solidFill>
                </a:rPr>
                <a:t>It was higher!</a:t>
              </a:r>
            </a:p>
          </p:txBody>
        </p:sp>
      </p:grpSp>
      <p:sp>
        <p:nvSpPr>
          <p:cNvPr id="10" name="TextBox 9">
            <a:extLst>
              <a:ext uri="{FF2B5EF4-FFF2-40B4-BE49-F238E27FC236}">
                <a16:creationId xmlns:a16="http://schemas.microsoft.com/office/drawing/2014/main" id="{DD9107DE-3976-4697-9F56-7BC5EAB086AB}"/>
              </a:ext>
            </a:extLst>
          </p:cNvPr>
          <p:cNvSpPr txBox="1"/>
          <p:nvPr/>
        </p:nvSpPr>
        <p:spPr>
          <a:xfrm>
            <a:off x="6909515" y="460053"/>
            <a:ext cx="3335628" cy="461665"/>
          </a:xfrm>
          <a:prstGeom prst="rect">
            <a:avLst/>
          </a:prstGeom>
          <a:noFill/>
        </p:spPr>
        <p:txBody>
          <a:bodyPr wrap="square" rtlCol="0">
            <a:spAutoFit/>
          </a:bodyPr>
          <a:lstStyle/>
          <a:p>
            <a:r>
              <a:rPr lang="en-GB" sz="2400" dirty="0">
                <a:solidFill>
                  <a:schemeClr val="bg2"/>
                </a:solidFill>
              </a:rPr>
              <a:t>Which year group? </a:t>
            </a:r>
          </a:p>
        </p:txBody>
      </p:sp>
      <p:grpSp>
        <p:nvGrpSpPr>
          <p:cNvPr id="11" name="Group 10">
            <a:extLst>
              <a:ext uri="{FF2B5EF4-FFF2-40B4-BE49-F238E27FC236}">
                <a16:creationId xmlns:a16="http://schemas.microsoft.com/office/drawing/2014/main" id="{DF4199D2-187A-4637-9210-ED5C14C0A931}"/>
              </a:ext>
            </a:extLst>
          </p:cNvPr>
          <p:cNvGrpSpPr/>
          <p:nvPr/>
        </p:nvGrpSpPr>
        <p:grpSpPr>
          <a:xfrm>
            <a:off x="4722428" y="3916329"/>
            <a:ext cx="6336405" cy="1596980"/>
            <a:chOff x="2060620" y="4080255"/>
            <a:chExt cx="6336405" cy="1596980"/>
          </a:xfrm>
        </p:grpSpPr>
        <p:sp>
          <p:nvSpPr>
            <p:cNvPr id="12" name="TextBox 11">
              <a:extLst>
                <a:ext uri="{FF2B5EF4-FFF2-40B4-BE49-F238E27FC236}">
                  <a16:creationId xmlns:a16="http://schemas.microsoft.com/office/drawing/2014/main" id="{9E844003-BDB6-4362-8880-0932CFAB39E2}"/>
                </a:ext>
              </a:extLst>
            </p:cNvPr>
            <p:cNvSpPr txBox="1"/>
            <p:nvPr/>
          </p:nvSpPr>
          <p:spPr>
            <a:xfrm>
              <a:off x="2215166" y="4494727"/>
              <a:ext cx="5628068" cy="923330"/>
            </a:xfrm>
            <a:prstGeom prst="rect">
              <a:avLst/>
            </a:prstGeom>
            <a:noFill/>
          </p:spPr>
          <p:txBody>
            <a:bodyPr wrap="square" rtlCol="0">
              <a:spAutoFit/>
            </a:bodyPr>
            <a:lstStyle/>
            <a:p>
              <a:pPr algn="ctr"/>
              <a:r>
                <a:rPr lang="en-GB" dirty="0">
                  <a:solidFill>
                    <a:schemeClr val="bg2"/>
                  </a:solidFill>
                </a:rPr>
                <a:t>Will the next slide show a criterion from a higher or lower year group?</a:t>
              </a:r>
            </a:p>
            <a:p>
              <a:pPr algn="ctr"/>
              <a:r>
                <a:rPr lang="en-GB" dirty="0">
                  <a:solidFill>
                    <a:schemeClr val="bg2"/>
                  </a:solidFill>
                </a:rPr>
                <a:t>Predict higher or lower now! </a:t>
              </a:r>
            </a:p>
          </p:txBody>
        </p:sp>
        <p:sp>
          <p:nvSpPr>
            <p:cNvPr id="13" name="Speech Bubble: Oval 12">
              <a:extLst>
                <a:ext uri="{FF2B5EF4-FFF2-40B4-BE49-F238E27FC236}">
                  <a16:creationId xmlns:a16="http://schemas.microsoft.com/office/drawing/2014/main" id="{D87590B3-4742-45AA-8E0B-9C17890D4CA3}"/>
                </a:ext>
              </a:extLst>
            </p:cNvPr>
            <p:cNvSpPr/>
            <p:nvPr/>
          </p:nvSpPr>
          <p:spPr bwMode="auto">
            <a:xfrm>
              <a:off x="2060620" y="4080255"/>
              <a:ext cx="6336405" cy="1596980"/>
            </a:xfrm>
            <a:prstGeom prst="wedgeEllipseCallout">
              <a:avLst>
                <a:gd name="adj1" fmla="val 15753"/>
                <a:gd name="adj2" fmla="val 108467"/>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
                  <a:srgbClr val="00628C"/>
                </a:buClr>
                <a:buSzTx/>
                <a:buFont typeface="Arial" charset="0"/>
                <a:buChar char="●"/>
                <a:tabLst/>
              </a:pPr>
              <a:endParaRPr kumimoji="0" lang="en-GB" sz="2800" b="0" i="0" u="none" strike="noStrike" cap="none" normalizeH="0" baseline="0">
                <a:ln>
                  <a:noFill/>
                </a:ln>
                <a:solidFill>
                  <a:schemeClr val="tx1"/>
                </a:solidFill>
                <a:effectLst/>
                <a:latin typeface="Arial" charset="0"/>
              </a:endParaRPr>
            </a:p>
          </p:txBody>
        </p:sp>
      </p:grpSp>
    </p:spTree>
    <p:extLst>
      <p:ext uri="{BB962C8B-B14F-4D97-AF65-F5344CB8AC3E}">
        <p14:creationId xmlns:p14="http://schemas.microsoft.com/office/powerpoint/2010/main" val="31593406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500"/>
                                        <p:tgtEl>
                                          <p:spTgt spid="4"/>
                                        </p:tgtEl>
                                      </p:cBhvr>
                                    </p:animEffect>
                                    <p:set>
                                      <p:cBhvr>
                                        <p:cTn id="11" dur="1" fill="hold">
                                          <p:stCondLst>
                                            <p:cond delay="499"/>
                                          </p:stCondLst>
                                        </p:cTn>
                                        <p:tgtEl>
                                          <p:spTgt spid="4"/>
                                        </p:tgtEl>
                                        <p:attrNameLst>
                                          <p:attrName>style.visibility</p:attrName>
                                        </p:attrNameLst>
                                      </p:cBhvr>
                                      <p:to>
                                        <p:strVal val="hidden"/>
                                      </p:to>
                                    </p:set>
                                  </p:childTnLst>
                                </p:cTn>
                              </p:par>
                              <p:par>
                                <p:cTn id="12" presetID="10" presetClass="exit" presetSubtype="0" fill="hold" grpId="1" nodeType="withEffect">
                                  <p:stCondLst>
                                    <p:cond delay="0"/>
                                  </p:stCondLst>
                                  <p:childTnLst>
                                    <p:animEffect transition="out" filter="fade">
                                      <p:cBhvr>
                                        <p:cTn id="13" dur="500"/>
                                        <p:tgtEl>
                                          <p:spTgt spid="10"/>
                                        </p:tgtEl>
                                      </p:cBhvr>
                                    </p:animEffect>
                                    <p:set>
                                      <p:cBhvr>
                                        <p:cTn id="14" dur="1" fill="hold">
                                          <p:stCondLst>
                                            <p:cond delay="499"/>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P spid="10"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7F749-3E80-42CC-B636-2D716E6B1D25}"/>
              </a:ext>
            </a:extLst>
          </p:cNvPr>
          <p:cNvSpPr>
            <a:spLocks noGrp="1"/>
          </p:cNvSpPr>
          <p:nvPr>
            <p:ph type="title"/>
          </p:nvPr>
        </p:nvSpPr>
        <p:spPr/>
        <p:txBody>
          <a:bodyPr/>
          <a:lstStyle/>
          <a:p>
            <a:r>
              <a:rPr lang="en-GB" dirty="0"/>
              <a:t>NPV-1	Year 5</a:t>
            </a:r>
          </a:p>
        </p:txBody>
      </p:sp>
      <p:sp>
        <p:nvSpPr>
          <p:cNvPr id="3" name="Content Placeholder 2">
            <a:extLst>
              <a:ext uri="{FF2B5EF4-FFF2-40B4-BE49-F238E27FC236}">
                <a16:creationId xmlns:a16="http://schemas.microsoft.com/office/drawing/2014/main" id="{7336C47D-43DD-4656-B1FB-662961F1FFA1}"/>
              </a:ext>
            </a:extLst>
          </p:cNvPr>
          <p:cNvSpPr>
            <a:spLocks noGrp="1"/>
          </p:cNvSpPr>
          <p:nvPr>
            <p:ph idx="1"/>
          </p:nvPr>
        </p:nvSpPr>
        <p:spPr/>
        <p:txBody>
          <a:bodyPr>
            <a:normAutofit/>
          </a:bodyPr>
          <a:lstStyle/>
          <a:p>
            <a:pPr marL="0" indent="0">
              <a:buNone/>
            </a:pPr>
            <a:r>
              <a:rPr lang="en-GB" sz="3600" dirty="0">
                <a:ea typeface="Calibri" panose="020F0502020204030204" pitchFamily="34" charset="0"/>
                <a:cs typeface="Times New Roman" panose="02020603050405020304" pitchFamily="18" charset="0"/>
              </a:rPr>
              <a:t>K</a:t>
            </a:r>
            <a:r>
              <a:rPr lang="en-GB" sz="3600" dirty="0">
                <a:effectLst/>
                <a:ea typeface="Calibri" panose="020F0502020204030204" pitchFamily="34" charset="0"/>
                <a:cs typeface="Times New Roman" panose="02020603050405020304" pitchFamily="18" charset="0"/>
              </a:rPr>
              <a:t>now that 10 tenths are equivalent to 1 one, and that 1 is 10 times the size of 0.1. Know that 100 hundredths are equivalent to 1 one, and that 1 is 100 times the size of 0.01. Know that 10 hundredths are equivalent to 1 tenth, and that 0.1 is 10 times the size of 0.01.</a:t>
            </a:r>
            <a:endParaRPr lang="en-GB" sz="13800" dirty="0"/>
          </a:p>
        </p:txBody>
      </p:sp>
      <p:sp>
        <p:nvSpPr>
          <p:cNvPr id="4" name="Rectangle 3">
            <a:extLst>
              <a:ext uri="{FF2B5EF4-FFF2-40B4-BE49-F238E27FC236}">
                <a16:creationId xmlns:a16="http://schemas.microsoft.com/office/drawing/2014/main" id="{4E0F78AD-4050-478D-B63F-C2C9A6B31A50}"/>
              </a:ext>
            </a:extLst>
          </p:cNvPr>
          <p:cNvSpPr/>
          <p:nvPr/>
        </p:nvSpPr>
        <p:spPr>
          <a:xfrm>
            <a:off x="618165" y="314790"/>
            <a:ext cx="5735782" cy="12420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 name="Group 4">
            <a:extLst>
              <a:ext uri="{FF2B5EF4-FFF2-40B4-BE49-F238E27FC236}">
                <a16:creationId xmlns:a16="http://schemas.microsoft.com/office/drawing/2014/main" id="{9E5CE6D5-0B1F-4E35-87E7-D5811418B51D}"/>
              </a:ext>
            </a:extLst>
          </p:cNvPr>
          <p:cNvGrpSpPr/>
          <p:nvPr/>
        </p:nvGrpSpPr>
        <p:grpSpPr>
          <a:xfrm>
            <a:off x="4509468" y="4708524"/>
            <a:ext cx="2930424" cy="1814945"/>
            <a:chOff x="1392194" y="3916329"/>
            <a:chExt cx="3733989" cy="2633808"/>
          </a:xfrm>
        </p:grpSpPr>
        <p:pic>
          <p:nvPicPr>
            <p:cNvPr id="6" name="Picture 5" descr="Business woman showing">
              <a:extLst>
                <a:ext uri="{FF2B5EF4-FFF2-40B4-BE49-F238E27FC236}">
                  <a16:creationId xmlns:a16="http://schemas.microsoft.com/office/drawing/2014/main" id="{552E1DEF-6577-4B85-AE85-A553C7208A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2194" y="4060344"/>
              <a:ext cx="1075558" cy="2489793"/>
            </a:xfrm>
            <a:prstGeom prst="rect">
              <a:avLst/>
            </a:prstGeom>
          </p:spPr>
        </p:pic>
        <p:sp>
          <p:nvSpPr>
            <p:cNvPr id="7" name="TextBox 6">
              <a:extLst>
                <a:ext uri="{FF2B5EF4-FFF2-40B4-BE49-F238E27FC236}">
                  <a16:creationId xmlns:a16="http://schemas.microsoft.com/office/drawing/2014/main" id="{07E04E11-00D8-4E0D-ABA5-9E97410185FE}"/>
                </a:ext>
              </a:extLst>
            </p:cNvPr>
            <p:cNvSpPr txBox="1"/>
            <p:nvPr/>
          </p:nvSpPr>
          <p:spPr>
            <a:xfrm>
              <a:off x="2327565" y="3916329"/>
              <a:ext cx="2798618" cy="523220"/>
            </a:xfrm>
            <a:prstGeom prst="rect">
              <a:avLst/>
            </a:prstGeom>
            <a:noFill/>
          </p:spPr>
          <p:txBody>
            <a:bodyPr wrap="square" rtlCol="0">
              <a:spAutoFit/>
            </a:bodyPr>
            <a:lstStyle/>
            <a:p>
              <a:r>
                <a:rPr lang="en-GB" sz="2800" dirty="0">
                  <a:solidFill>
                    <a:schemeClr val="bg2"/>
                  </a:solidFill>
                </a:rPr>
                <a:t>It was higher!</a:t>
              </a:r>
            </a:p>
          </p:txBody>
        </p:sp>
      </p:grpSp>
      <p:sp>
        <p:nvSpPr>
          <p:cNvPr id="8" name="TextBox 7">
            <a:extLst>
              <a:ext uri="{FF2B5EF4-FFF2-40B4-BE49-F238E27FC236}">
                <a16:creationId xmlns:a16="http://schemas.microsoft.com/office/drawing/2014/main" id="{20764514-CE88-42C3-96F7-53EEDCC51BCF}"/>
              </a:ext>
            </a:extLst>
          </p:cNvPr>
          <p:cNvSpPr txBox="1"/>
          <p:nvPr/>
        </p:nvSpPr>
        <p:spPr>
          <a:xfrm>
            <a:off x="6909515" y="460053"/>
            <a:ext cx="3335628" cy="461665"/>
          </a:xfrm>
          <a:prstGeom prst="rect">
            <a:avLst/>
          </a:prstGeom>
          <a:noFill/>
        </p:spPr>
        <p:txBody>
          <a:bodyPr wrap="square" rtlCol="0">
            <a:spAutoFit/>
          </a:bodyPr>
          <a:lstStyle/>
          <a:p>
            <a:r>
              <a:rPr lang="en-GB" sz="2400" dirty="0">
                <a:solidFill>
                  <a:schemeClr val="bg2"/>
                </a:solidFill>
              </a:rPr>
              <a:t>Which year group? </a:t>
            </a:r>
          </a:p>
        </p:txBody>
      </p:sp>
      <p:grpSp>
        <p:nvGrpSpPr>
          <p:cNvPr id="9" name="Group 8">
            <a:extLst>
              <a:ext uri="{FF2B5EF4-FFF2-40B4-BE49-F238E27FC236}">
                <a16:creationId xmlns:a16="http://schemas.microsoft.com/office/drawing/2014/main" id="{08A73858-6119-40ED-A90C-A55624BFCFEE}"/>
              </a:ext>
            </a:extLst>
          </p:cNvPr>
          <p:cNvGrpSpPr/>
          <p:nvPr/>
        </p:nvGrpSpPr>
        <p:grpSpPr>
          <a:xfrm>
            <a:off x="7069332" y="4466460"/>
            <a:ext cx="4389548" cy="978764"/>
            <a:chOff x="2060620" y="4080255"/>
            <a:chExt cx="6336405" cy="1596980"/>
          </a:xfrm>
        </p:grpSpPr>
        <p:sp>
          <p:nvSpPr>
            <p:cNvPr id="10" name="TextBox 9">
              <a:extLst>
                <a:ext uri="{FF2B5EF4-FFF2-40B4-BE49-F238E27FC236}">
                  <a16:creationId xmlns:a16="http://schemas.microsoft.com/office/drawing/2014/main" id="{FCC7F664-220B-4178-96B3-B2288655DC6C}"/>
                </a:ext>
              </a:extLst>
            </p:cNvPr>
            <p:cNvSpPr txBox="1"/>
            <p:nvPr/>
          </p:nvSpPr>
          <p:spPr>
            <a:xfrm>
              <a:off x="2215166" y="4494727"/>
              <a:ext cx="5628068" cy="369332"/>
            </a:xfrm>
            <a:prstGeom prst="rect">
              <a:avLst/>
            </a:prstGeom>
            <a:noFill/>
          </p:spPr>
          <p:txBody>
            <a:bodyPr wrap="square" rtlCol="0">
              <a:spAutoFit/>
            </a:bodyPr>
            <a:lstStyle/>
            <a:p>
              <a:pPr algn="ctr"/>
              <a:r>
                <a:rPr lang="en-GB" dirty="0">
                  <a:solidFill>
                    <a:schemeClr val="bg2"/>
                  </a:solidFill>
                </a:rPr>
                <a:t>Predict higher or lower now! </a:t>
              </a:r>
            </a:p>
          </p:txBody>
        </p:sp>
        <p:sp>
          <p:nvSpPr>
            <p:cNvPr id="11" name="Speech Bubble: Oval 10">
              <a:extLst>
                <a:ext uri="{FF2B5EF4-FFF2-40B4-BE49-F238E27FC236}">
                  <a16:creationId xmlns:a16="http://schemas.microsoft.com/office/drawing/2014/main" id="{38404380-0E3C-4D63-B977-87577C4EAC3F}"/>
                </a:ext>
              </a:extLst>
            </p:cNvPr>
            <p:cNvSpPr/>
            <p:nvPr/>
          </p:nvSpPr>
          <p:spPr bwMode="auto">
            <a:xfrm>
              <a:off x="2060620" y="4080255"/>
              <a:ext cx="6336405" cy="1596980"/>
            </a:xfrm>
            <a:prstGeom prst="wedgeEllipseCallout">
              <a:avLst>
                <a:gd name="adj1" fmla="val 51841"/>
                <a:gd name="adj2" fmla="val 58465"/>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
                  <a:srgbClr val="00628C"/>
                </a:buClr>
                <a:buSzTx/>
                <a:buFont typeface="Arial" charset="0"/>
                <a:buChar char="●"/>
                <a:tabLst/>
              </a:pPr>
              <a:endParaRPr kumimoji="0" lang="en-GB" sz="2800" b="0" i="0" u="none" strike="noStrike" cap="none" normalizeH="0" baseline="0">
                <a:ln>
                  <a:noFill/>
                </a:ln>
                <a:solidFill>
                  <a:schemeClr val="tx1"/>
                </a:solidFill>
                <a:effectLst/>
                <a:latin typeface="Arial" charset="0"/>
              </a:endParaRPr>
            </a:p>
          </p:txBody>
        </p:sp>
      </p:grpSp>
    </p:spTree>
    <p:extLst>
      <p:ext uri="{BB962C8B-B14F-4D97-AF65-F5344CB8AC3E}">
        <p14:creationId xmlns:p14="http://schemas.microsoft.com/office/powerpoint/2010/main" val="25152500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500"/>
                                        <p:tgtEl>
                                          <p:spTgt spid="4"/>
                                        </p:tgtEl>
                                      </p:cBhvr>
                                    </p:animEffect>
                                    <p:set>
                                      <p:cBhvr>
                                        <p:cTn id="11" dur="1" fill="hold">
                                          <p:stCondLst>
                                            <p:cond delay="499"/>
                                          </p:stCondLst>
                                        </p:cTn>
                                        <p:tgtEl>
                                          <p:spTgt spid="4"/>
                                        </p:tgtEl>
                                        <p:attrNameLst>
                                          <p:attrName>style.visibility</p:attrName>
                                        </p:attrNameLst>
                                      </p:cBhvr>
                                      <p:to>
                                        <p:strVal val="hidden"/>
                                      </p:to>
                                    </p:set>
                                  </p:childTnLst>
                                </p:cTn>
                              </p:par>
                              <p:par>
                                <p:cTn id="12" presetID="10" presetClass="exit" presetSubtype="0" fill="hold" grpId="1" nodeType="withEffect">
                                  <p:stCondLst>
                                    <p:cond delay="0"/>
                                  </p:stCondLst>
                                  <p:childTnLst>
                                    <p:animEffect transition="out" filter="fade">
                                      <p:cBhvr>
                                        <p:cTn id="13" dur="500"/>
                                        <p:tgtEl>
                                          <p:spTgt spid="8"/>
                                        </p:tgtEl>
                                      </p:cBhvr>
                                    </p:animEffect>
                                    <p:set>
                                      <p:cBhvr>
                                        <p:cTn id="14" dur="1" fill="hold">
                                          <p:stCondLst>
                                            <p:cond delay="499"/>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8"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7F749-3E80-42CC-B636-2D716E6B1D25}"/>
              </a:ext>
            </a:extLst>
          </p:cNvPr>
          <p:cNvSpPr>
            <a:spLocks noGrp="1"/>
          </p:cNvSpPr>
          <p:nvPr>
            <p:ph type="title"/>
          </p:nvPr>
        </p:nvSpPr>
        <p:spPr/>
        <p:txBody>
          <a:bodyPr/>
          <a:lstStyle/>
          <a:p>
            <a:r>
              <a:rPr lang="en-GB" dirty="0"/>
              <a:t>NPV-1	Year 6</a:t>
            </a:r>
          </a:p>
        </p:txBody>
      </p:sp>
      <p:sp>
        <p:nvSpPr>
          <p:cNvPr id="3" name="Content Placeholder 2">
            <a:extLst>
              <a:ext uri="{FF2B5EF4-FFF2-40B4-BE49-F238E27FC236}">
                <a16:creationId xmlns:a16="http://schemas.microsoft.com/office/drawing/2014/main" id="{7336C47D-43DD-4656-B1FB-662961F1FFA1}"/>
              </a:ext>
            </a:extLst>
          </p:cNvPr>
          <p:cNvSpPr>
            <a:spLocks noGrp="1"/>
          </p:cNvSpPr>
          <p:nvPr>
            <p:ph idx="1"/>
          </p:nvPr>
        </p:nvSpPr>
        <p:spPr/>
        <p:txBody>
          <a:bodyPr>
            <a:normAutofit/>
          </a:bodyPr>
          <a:lstStyle/>
          <a:p>
            <a:pPr marL="0" indent="0">
              <a:buNone/>
            </a:pPr>
            <a:r>
              <a:rPr lang="en-GB" sz="3600" dirty="0">
                <a:effectLst/>
                <a:ea typeface="Calibri" panose="020F0502020204030204" pitchFamily="34" charset="0"/>
                <a:cs typeface="Times New Roman" panose="02020603050405020304" pitchFamily="18" charset="0"/>
              </a:rPr>
              <a:t>Understand the relationship between powers of 10 from 1 hundredth to 10 million, and use this to make a given number 10, 100, 1,000, 1 tenth, 1 hundredth or 1 thousandth times the size (multiply and divide by 10, 100 and 1,000).</a:t>
            </a:r>
            <a:endParaRPr lang="en-GB" sz="13800" dirty="0"/>
          </a:p>
        </p:txBody>
      </p:sp>
      <p:sp>
        <p:nvSpPr>
          <p:cNvPr id="4" name="Rectangle 3">
            <a:extLst>
              <a:ext uri="{FF2B5EF4-FFF2-40B4-BE49-F238E27FC236}">
                <a16:creationId xmlns:a16="http://schemas.microsoft.com/office/drawing/2014/main" id="{4E0F78AD-4050-478D-B63F-C2C9A6B31A50}"/>
              </a:ext>
            </a:extLst>
          </p:cNvPr>
          <p:cNvSpPr/>
          <p:nvPr/>
        </p:nvSpPr>
        <p:spPr>
          <a:xfrm>
            <a:off x="618165" y="314790"/>
            <a:ext cx="5735782" cy="12420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 name="Group 4">
            <a:extLst>
              <a:ext uri="{FF2B5EF4-FFF2-40B4-BE49-F238E27FC236}">
                <a16:creationId xmlns:a16="http://schemas.microsoft.com/office/drawing/2014/main" id="{972E84DE-E943-4FBC-AF93-CBFCD8FD9DE6}"/>
              </a:ext>
            </a:extLst>
          </p:cNvPr>
          <p:cNvGrpSpPr/>
          <p:nvPr/>
        </p:nvGrpSpPr>
        <p:grpSpPr>
          <a:xfrm>
            <a:off x="4509468" y="4708524"/>
            <a:ext cx="2930424" cy="1814945"/>
            <a:chOff x="1392194" y="3916329"/>
            <a:chExt cx="3733989" cy="2633808"/>
          </a:xfrm>
        </p:grpSpPr>
        <p:pic>
          <p:nvPicPr>
            <p:cNvPr id="6" name="Picture 5" descr="Business woman showing">
              <a:extLst>
                <a:ext uri="{FF2B5EF4-FFF2-40B4-BE49-F238E27FC236}">
                  <a16:creationId xmlns:a16="http://schemas.microsoft.com/office/drawing/2014/main" id="{776AD533-8335-4F0E-9930-5ACE94B22D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2194" y="4060344"/>
              <a:ext cx="1075558" cy="2489793"/>
            </a:xfrm>
            <a:prstGeom prst="rect">
              <a:avLst/>
            </a:prstGeom>
          </p:spPr>
        </p:pic>
        <p:sp>
          <p:nvSpPr>
            <p:cNvPr id="7" name="TextBox 6">
              <a:extLst>
                <a:ext uri="{FF2B5EF4-FFF2-40B4-BE49-F238E27FC236}">
                  <a16:creationId xmlns:a16="http://schemas.microsoft.com/office/drawing/2014/main" id="{FA58B94E-F398-4DBB-9C26-2961927B8A40}"/>
                </a:ext>
              </a:extLst>
            </p:cNvPr>
            <p:cNvSpPr txBox="1"/>
            <p:nvPr/>
          </p:nvSpPr>
          <p:spPr>
            <a:xfrm>
              <a:off x="2327565" y="3916329"/>
              <a:ext cx="2798618" cy="523220"/>
            </a:xfrm>
            <a:prstGeom prst="rect">
              <a:avLst/>
            </a:prstGeom>
            <a:noFill/>
          </p:spPr>
          <p:txBody>
            <a:bodyPr wrap="square" rtlCol="0">
              <a:spAutoFit/>
            </a:bodyPr>
            <a:lstStyle/>
            <a:p>
              <a:r>
                <a:rPr lang="en-GB" sz="2800" dirty="0">
                  <a:solidFill>
                    <a:schemeClr val="bg2"/>
                  </a:solidFill>
                </a:rPr>
                <a:t>It was higher!</a:t>
              </a:r>
            </a:p>
          </p:txBody>
        </p:sp>
      </p:grpSp>
      <p:sp>
        <p:nvSpPr>
          <p:cNvPr id="8" name="TextBox 7">
            <a:extLst>
              <a:ext uri="{FF2B5EF4-FFF2-40B4-BE49-F238E27FC236}">
                <a16:creationId xmlns:a16="http://schemas.microsoft.com/office/drawing/2014/main" id="{85028071-B1A0-436C-91F9-B525C278F74C}"/>
              </a:ext>
            </a:extLst>
          </p:cNvPr>
          <p:cNvSpPr txBox="1"/>
          <p:nvPr/>
        </p:nvSpPr>
        <p:spPr>
          <a:xfrm>
            <a:off x="6909515" y="460053"/>
            <a:ext cx="3335628" cy="461665"/>
          </a:xfrm>
          <a:prstGeom prst="rect">
            <a:avLst/>
          </a:prstGeom>
          <a:noFill/>
        </p:spPr>
        <p:txBody>
          <a:bodyPr wrap="square" rtlCol="0">
            <a:spAutoFit/>
          </a:bodyPr>
          <a:lstStyle/>
          <a:p>
            <a:r>
              <a:rPr lang="en-GB" sz="2400" dirty="0">
                <a:solidFill>
                  <a:schemeClr val="bg2"/>
                </a:solidFill>
              </a:rPr>
              <a:t>Which year group? </a:t>
            </a:r>
          </a:p>
        </p:txBody>
      </p:sp>
      <p:grpSp>
        <p:nvGrpSpPr>
          <p:cNvPr id="9" name="Group 8">
            <a:extLst>
              <a:ext uri="{FF2B5EF4-FFF2-40B4-BE49-F238E27FC236}">
                <a16:creationId xmlns:a16="http://schemas.microsoft.com/office/drawing/2014/main" id="{95221B8E-4C41-4E94-B0BB-B0F1767EF355}"/>
              </a:ext>
            </a:extLst>
          </p:cNvPr>
          <p:cNvGrpSpPr/>
          <p:nvPr/>
        </p:nvGrpSpPr>
        <p:grpSpPr>
          <a:xfrm>
            <a:off x="7069332" y="4466460"/>
            <a:ext cx="4389548" cy="978764"/>
            <a:chOff x="2060620" y="4080255"/>
            <a:chExt cx="6336405" cy="1596980"/>
          </a:xfrm>
        </p:grpSpPr>
        <p:sp>
          <p:nvSpPr>
            <p:cNvPr id="10" name="TextBox 9">
              <a:extLst>
                <a:ext uri="{FF2B5EF4-FFF2-40B4-BE49-F238E27FC236}">
                  <a16:creationId xmlns:a16="http://schemas.microsoft.com/office/drawing/2014/main" id="{E4CA2CE3-6E0C-41F0-8801-7464E6487D4A}"/>
                </a:ext>
              </a:extLst>
            </p:cNvPr>
            <p:cNvSpPr txBox="1"/>
            <p:nvPr/>
          </p:nvSpPr>
          <p:spPr>
            <a:xfrm>
              <a:off x="2215166" y="4494727"/>
              <a:ext cx="5628068" cy="369332"/>
            </a:xfrm>
            <a:prstGeom prst="rect">
              <a:avLst/>
            </a:prstGeom>
            <a:noFill/>
          </p:spPr>
          <p:txBody>
            <a:bodyPr wrap="square" rtlCol="0">
              <a:spAutoFit/>
            </a:bodyPr>
            <a:lstStyle/>
            <a:p>
              <a:pPr algn="ctr"/>
              <a:r>
                <a:rPr lang="en-GB" dirty="0">
                  <a:solidFill>
                    <a:schemeClr val="bg2"/>
                  </a:solidFill>
                </a:rPr>
                <a:t>Predict higher or lower now! </a:t>
              </a:r>
            </a:p>
          </p:txBody>
        </p:sp>
        <p:sp>
          <p:nvSpPr>
            <p:cNvPr id="11" name="Speech Bubble: Oval 10">
              <a:extLst>
                <a:ext uri="{FF2B5EF4-FFF2-40B4-BE49-F238E27FC236}">
                  <a16:creationId xmlns:a16="http://schemas.microsoft.com/office/drawing/2014/main" id="{64DA89E4-BA95-4369-A6E7-E6189626E808}"/>
                </a:ext>
              </a:extLst>
            </p:cNvPr>
            <p:cNvSpPr/>
            <p:nvPr/>
          </p:nvSpPr>
          <p:spPr bwMode="auto">
            <a:xfrm>
              <a:off x="2060620" y="4080255"/>
              <a:ext cx="6336405" cy="1596980"/>
            </a:xfrm>
            <a:prstGeom prst="wedgeEllipseCallout">
              <a:avLst>
                <a:gd name="adj1" fmla="val 51841"/>
                <a:gd name="adj2" fmla="val 58465"/>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
                  <a:srgbClr val="00628C"/>
                </a:buClr>
                <a:buSzTx/>
                <a:buFont typeface="Arial" charset="0"/>
                <a:buChar char="●"/>
                <a:tabLst/>
              </a:pPr>
              <a:endParaRPr kumimoji="0" lang="en-GB" sz="2800" b="0" i="0" u="none" strike="noStrike" cap="none" normalizeH="0" baseline="0">
                <a:ln>
                  <a:noFill/>
                </a:ln>
                <a:solidFill>
                  <a:schemeClr val="tx1"/>
                </a:solidFill>
                <a:effectLst/>
                <a:latin typeface="Arial" charset="0"/>
              </a:endParaRPr>
            </a:p>
          </p:txBody>
        </p:sp>
      </p:grpSp>
    </p:spTree>
    <p:extLst>
      <p:ext uri="{BB962C8B-B14F-4D97-AF65-F5344CB8AC3E}">
        <p14:creationId xmlns:p14="http://schemas.microsoft.com/office/powerpoint/2010/main" val="34711518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500"/>
                                        <p:tgtEl>
                                          <p:spTgt spid="4"/>
                                        </p:tgtEl>
                                      </p:cBhvr>
                                    </p:animEffect>
                                    <p:set>
                                      <p:cBhvr>
                                        <p:cTn id="11" dur="1" fill="hold">
                                          <p:stCondLst>
                                            <p:cond delay="499"/>
                                          </p:stCondLst>
                                        </p:cTn>
                                        <p:tgtEl>
                                          <p:spTgt spid="4"/>
                                        </p:tgtEl>
                                        <p:attrNameLst>
                                          <p:attrName>style.visibility</p:attrName>
                                        </p:attrNameLst>
                                      </p:cBhvr>
                                      <p:to>
                                        <p:strVal val="hidden"/>
                                      </p:to>
                                    </p:set>
                                  </p:childTnLst>
                                </p:cTn>
                              </p:par>
                              <p:par>
                                <p:cTn id="12" presetID="10" presetClass="exit" presetSubtype="0" fill="hold" grpId="1" nodeType="withEffect">
                                  <p:stCondLst>
                                    <p:cond delay="0"/>
                                  </p:stCondLst>
                                  <p:childTnLst>
                                    <p:animEffect transition="out" filter="fade">
                                      <p:cBhvr>
                                        <p:cTn id="13" dur="500"/>
                                        <p:tgtEl>
                                          <p:spTgt spid="8"/>
                                        </p:tgtEl>
                                      </p:cBhvr>
                                    </p:animEffect>
                                    <p:set>
                                      <p:cBhvr>
                                        <p:cTn id="14" dur="1" fill="hold">
                                          <p:stCondLst>
                                            <p:cond delay="499"/>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8"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7F749-3E80-42CC-B636-2D716E6B1D25}"/>
              </a:ext>
            </a:extLst>
          </p:cNvPr>
          <p:cNvSpPr>
            <a:spLocks noGrp="1"/>
          </p:cNvSpPr>
          <p:nvPr>
            <p:ph type="title"/>
          </p:nvPr>
        </p:nvSpPr>
        <p:spPr/>
        <p:txBody>
          <a:bodyPr/>
          <a:lstStyle/>
          <a:p>
            <a:r>
              <a:rPr lang="en-GB" dirty="0"/>
              <a:t>Conceptual prerequisite	Year 2</a:t>
            </a:r>
          </a:p>
        </p:txBody>
      </p:sp>
      <p:sp>
        <p:nvSpPr>
          <p:cNvPr id="3" name="Content Placeholder 2">
            <a:extLst>
              <a:ext uri="{FF2B5EF4-FFF2-40B4-BE49-F238E27FC236}">
                <a16:creationId xmlns:a16="http://schemas.microsoft.com/office/drawing/2014/main" id="{7336C47D-43DD-4656-B1FB-662961F1FFA1}"/>
              </a:ext>
            </a:extLst>
          </p:cNvPr>
          <p:cNvSpPr>
            <a:spLocks noGrp="1"/>
          </p:cNvSpPr>
          <p:nvPr>
            <p:ph idx="1"/>
          </p:nvPr>
        </p:nvSpPr>
        <p:spPr/>
        <p:txBody>
          <a:bodyPr>
            <a:normAutofit/>
          </a:bodyPr>
          <a:lstStyle/>
          <a:p>
            <a:pPr marL="0" indent="0">
              <a:buNone/>
            </a:pPr>
            <a:r>
              <a:rPr lang="en-GB" sz="3600" dirty="0">
                <a:effectLst/>
                <a:ea typeface="Calibri" panose="020F0502020204030204" pitchFamily="34" charset="0"/>
                <a:cs typeface="Times New Roman" panose="02020603050405020304" pitchFamily="18" charset="0"/>
              </a:rPr>
              <a:t>Know that 10 ones are equivalent to 1 ten, and that 40 (for example) can be composed from 40 ones or 4 tens. Know how many tens there are in multiples of 10 up to 100.</a:t>
            </a:r>
            <a:endParaRPr lang="en-GB" sz="13800" dirty="0"/>
          </a:p>
        </p:txBody>
      </p:sp>
      <p:grpSp>
        <p:nvGrpSpPr>
          <p:cNvPr id="5" name="Group 4">
            <a:extLst>
              <a:ext uri="{FF2B5EF4-FFF2-40B4-BE49-F238E27FC236}">
                <a16:creationId xmlns:a16="http://schemas.microsoft.com/office/drawing/2014/main" id="{213ABC18-99F4-48CA-840E-FA2140CC5FF9}"/>
              </a:ext>
            </a:extLst>
          </p:cNvPr>
          <p:cNvGrpSpPr/>
          <p:nvPr/>
        </p:nvGrpSpPr>
        <p:grpSpPr>
          <a:xfrm>
            <a:off x="5084619" y="3501008"/>
            <a:ext cx="4946073" cy="2646331"/>
            <a:chOff x="5652655" y="3172690"/>
            <a:chExt cx="4946073" cy="2646331"/>
          </a:xfrm>
        </p:grpSpPr>
        <p:pic>
          <p:nvPicPr>
            <p:cNvPr id="6" name="Picture 5" descr="Business woman presenting">
              <a:extLst>
                <a:ext uri="{FF2B5EF4-FFF2-40B4-BE49-F238E27FC236}">
                  <a16:creationId xmlns:a16="http://schemas.microsoft.com/office/drawing/2014/main" id="{F9512A70-68EE-4FB1-98F0-E57CAA34DA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902098" y="3172690"/>
              <a:ext cx="1218692" cy="2646331"/>
            </a:xfrm>
            <a:prstGeom prst="rect">
              <a:avLst/>
            </a:prstGeom>
          </p:spPr>
        </p:pic>
        <p:sp>
          <p:nvSpPr>
            <p:cNvPr id="7" name="TextBox 6">
              <a:extLst>
                <a:ext uri="{FF2B5EF4-FFF2-40B4-BE49-F238E27FC236}">
                  <a16:creationId xmlns:a16="http://schemas.microsoft.com/office/drawing/2014/main" id="{451EFE42-E0D8-4FFC-A866-2604D79B4E11}"/>
                </a:ext>
              </a:extLst>
            </p:cNvPr>
            <p:cNvSpPr txBox="1"/>
            <p:nvPr/>
          </p:nvSpPr>
          <p:spPr>
            <a:xfrm>
              <a:off x="5652655" y="3954015"/>
              <a:ext cx="4946073" cy="523220"/>
            </a:xfrm>
            <a:prstGeom prst="rect">
              <a:avLst/>
            </a:prstGeom>
            <a:noFill/>
          </p:spPr>
          <p:txBody>
            <a:bodyPr wrap="square" rtlCol="0">
              <a:spAutoFit/>
            </a:bodyPr>
            <a:lstStyle/>
            <a:p>
              <a:r>
                <a:rPr lang="en-GB" sz="2800" dirty="0">
                  <a:solidFill>
                    <a:schemeClr val="bg2"/>
                  </a:solidFill>
                </a:rPr>
                <a:t>It was lower!</a:t>
              </a:r>
            </a:p>
          </p:txBody>
        </p:sp>
      </p:grpSp>
      <p:sp>
        <p:nvSpPr>
          <p:cNvPr id="8" name="TextBox 7">
            <a:extLst>
              <a:ext uri="{FF2B5EF4-FFF2-40B4-BE49-F238E27FC236}">
                <a16:creationId xmlns:a16="http://schemas.microsoft.com/office/drawing/2014/main" id="{957E65F1-37A9-4F70-AC5C-E4FA4BCFFF8B}"/>
              </a:ext>
            </a:extLst>
          </p:cNvPr>
          <p:cNvSpPr txBox="1"/>
          <p:nvPr/>
        </p:nvSpPr>
        <p:spPr>
          <a:xfrm>
            <a:off x="6909515" y="460053"/>
            <a:ext cx="3335628" cy="461665"/>
          </a:xfrm>
          <a:prstGeom prst="rect">
            <a:avLst/>
          </a:prstGeom>
          <a:noFill/>
        </p:spPr>
        <p:txBody>
          <a:bodyPr wrap="square" rtlCol="0">
            <a:spAutoFit/>
          </a:bodyPr>
          <a:lstStyle/>
          <a:p>
            <a:r>
              <a:rPr lang="en-GB" sz="2400" dirty="0">
                <a:solidFill>
                  <a:schemeClr val="bg2"/>
                </a:solidFill>
              </a:rPr>
              <a:t>Which year group? </a:t>
            </a:r>
          </a:p>
        </p:txBody>
      </p:sp>
      <p:sp>
        <p:nvSpPr>
          <p:cNvPr id="4" name="Rectangle 3">
            <a:extLst>
              <a:ext uri="{FF2B5EF4-FFF2-40B4-BE49-F238E27FC236}">
                <a16:creationId xmlns:a16="http://schemas.microsoft.com/office/drawing/2014/main" id="{4E0F78AD-4050-478D-B63F-C2C9A6B31A50}"/>
              </a:ext>
            </a:extLst>
          </p:cNvPr>
          <p:cNvSpPr/>
          <p:nvPr/>
        </p:nvSpPr>
        <p:spPr>
          <a:xfrm>
            <a:off x="618165" y="314790"/>
            <a:ext cx="5735782" cy="12420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878374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500"/>
                                        <p:tgtEl>
                                          <p:spTgt spid="4"/>
                                        </p:tgtEl>
                                      </p:cBhvr>
                                    </p:animEffect>
                                    <p:set>
                                      <p:cBhvr>
                                        <p:cTn id="11" dur="1" fill="hold">
                                          <p:stCondLst>
                                            <p:cond delay="499"/>
                                          </p:stCondLst>
                                        </p:cTn>
                                        <p:tgtEl>
                                          <p:spTgt spid="4"/>
                                        </p:tgtEl>
                                        <p:attrNameLst>
                                          <p:attrName>style.visibility</p:attrName>
                                        </p:attrNameLst>
                                      </p:cBhvr>
                                      <p:to>
                                        <p:strVal val="hidden"/>
                                      </p:to>
                                    </p:set>
                                  </p:childTnLst>
                                </p:cTn>
                              </p:par>
                              <p:par>
                                <p:cTn id="12" presetID="10" presetClass="exit" presetSubtype="0" fill="hold" grpId="1" nodeType="withEffect">
                                  <p:stCondLst>
                                    <p:cond delay="0"/>
                                  </p:stCondLst>
                                  <p:childTnLst>
                                    <p:animEffect transition="out" filter="fade">
                                      <p:cBhvr>
                                        <p:cTn id="13" dur="500"/>
                                        <p:tgtEl>
                                          <p:spTgt spid="8"/>
                                        </p:tgtEl>
                                      </p:cBhvr>
                                    </p:animEffect>
                                    <p:set>
                                      <p:cBhvr>
                                        <p:cTn id="14" dur="1" fill="hold">
                                          <p:stCondLst>
                                            <p:cond delay="499"/>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5C97C-6833-459A-BDDE-93A812C5D81F}"/>
              </a:ext>
            </a:extLst>
          </p:cNvPr>
          <p:cNvSpPr>
            <a:spLocks noGrp="1"/>
          </p:cNvSpPr>
          <p:nvPr>
            <p:ph type="title"/>
          </p:nvPr>
        </p:nvSpPr>
        <p:spPr>
          <a:xfrm>
            <a:off x="601035" y="430660"/>
            <a:ext cx="10972800" cy="982117"/>
          </a:xfrm>
        </p:spPr>
        <p:txBody>
          <a:bodyPr wrap="square" anchor="t">
            <a:normAutofit/>
          </a:bodyPr>
          <a:lstStyle/>
          <a:p>
            <a:r>
              <a:rPr lang="en-GB" dirty="0"/>
              <a:t>Did anyone predict correctly all the way through? </a:t>
            </a:r>
          </a:p>
        </p:txBody>
      </p:sp>
      <p:pic>
        <p:nvPicPr>
          <p:cNvPr id="5" name="Content Placeholder 4" descr="Flowers Bunch">
            <a:extLst>
              <a:ext uri="{FF2B5EF4-FFF2-40B4-BE49-F238E27FC236}">
                <a16:creationId xmlns:a16="http://schemas.microsoft.com/office/drawing/2014/main" id="{FFB05EB1-7980-4076-BA70-4C741E4E11A2}"/>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0642" y="1629346"/>
            <a:ext cx="3888432" cy="3888432"/>
          </a:xfrm>
        </p:spPr>
      </p:pic>
      <p:sp>
        <p:nvSpPr>
          <p:cNvPr id="4" name="TextBox 3">
            <a:extLst>
              <a:ext uri="{FF2B5EF4-FFF2-40B4-BE49-F238E27FC236}">
                <a16:creationId xmlns:a16="http://schemas.microsoft.com/office/drawing/2014/main" id="{B27E736A-E8A9-4167-ABE0-1BD0A0179D97}"/>
              </a:ext>
            </a:extLst>
          </p:cNvPr>
          <p:cNvSpPr txBox="1"/>
          <p:nvPr/>
        </p:nvSpPr>
        <p:spPr>
          <a:xfrm>
            <a:off x="1579418" y="2274838"/>
            <a:ext cx="9994417" cy="1569660"/>
          </a:xfrm>
          <a:prstGeom prst="rect">
            <a:avLst/>
          </a:prstGeom>
          <a:noFill/>
        </p:spPr>
        <p:txBody>
          <a:bodyPr wrap="square" rtlCol="0">
            <a:spAutoFit/>
          </a:bodyPr>
          <a:lstStyle/>
          <a:p>
            <a:r>
              <a:rPr lang="en-GB" sz="2400" dirty="0">
                <a:solidFill>
                  <a:schemeClr val="bg2"/>
                </a:solidFill>
              </a:rPr>
              <a:t>The group placement of some of the maths may be different from your school. The POS statements do not need to be taught in the year group in which they appear in the national curriculum, and some have been moved to bring greater coherence to the curriculum. </a:t>
            </a:r>
          </a:p>
        </p:txBody>
      </p:sp>
      <p:sp>
        <p:nvSpPr>
          <p:cNvPr id="6" name="Title 1">
            <a:extLst>
              <a:ext uri="{FF2B5EF4-FFF2-40B4-BE49-F238E27FC236}">
                <a16:creationId xmlns:a16="http://schemas.microsoft.com/office/drawing/2014/main" id="{EA9087AB-5351-4BAB-A7F3-F93201879920}"/>
              </a:ext>
            </a:extLst>
          </p:cNvPr>
          <p:cNvSpPr txBox="1">
            <a:spLocks/>
          </p:cNvSpPr>
          <p:nvPr/>
        </p:nvSpPr>
        <p:spPr bwMode="auto">
          <a:xfrm>
            <a:off x="601035" y="447223"/>
            <a:ext cx="10972800" cy="982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700" b="1">
                <a:solidFill>
                  <a:srgbClr val="585858"/>
                </a:solidFill>
                <a:latin typeface="+mj-lt"/>
                <a:ea typeface="+mj-ea"/>
                <a:cs typeface="+mj-cs"/>
              </a:defRPr>
            </a:lvl1pPr>
            <a:lvl2pPr algn="l" rtl="0" eaLnBrk="0" fontAlgn="base" hangingPunct="0">
              <a:spcBef>
                <a:spcPct val="0"/>
              </a:spcBef>
              <a:spcAft>
                <a:spcPct val="0"/>
              </a:spcAft>
              <a:defRPr sz="2700" b="1">
                <a:solidFill>
                  <a:srgbClr val="00628C"/>
                </a:solidFill>
                <a:latin typeface="Arial" charset="0"/>
              </a:defRPr>
            </a:lvl2pPr>
            <a:lvl3pPr algn="l" rtl="0" eaLnBrk="0" fontAlgn="base" hangingPunct="0">
              <a:spcBef>
                <a:spcPct val="0"/>
              </a:spcBef>
              <a:spcAft>
                <a:spcPct val="0"/>
              </a:spcAft>
              <a:defRPr sz="2700" b="1">
                <a:solidFill>
                  <a:srgbClr val="00628C"/>
                </a:solidFill>
                <a:latin typeface="Arial" charset="0"/>
              </a:defRPr>
            </a:lvl3pPr>
            <a:lvl4pPr algn="l" rtl="0" eaLnBrk="0" fontAlgn="base" hangingPunct="0">
              <a:spcBef>
                <a:spcPct val="0"/>
              </a:spcBef>
              <a:spcAft>
                <a:spcPct val="0"/>
              </a:spcAft>
              <a:defRPr sz="2700" b="1">
                <a:solidFill>
                  <a:srgbClr val="00628C"/>
                </a:solidFill>
                <a:latin typeface="Arial" charset="0"/>
              </a:defRPr>
            </a:lvl4pPr>
            <a:lvl5pPr algn="l" rtl="0" eaLnBrk="0" fontAlgn="base" hangingPunct="0">
              <a:spcBef>
                <a:spcPct val="0"/>
              </a:spcBef>
              <a:spcAft>
                <a:spcPct val="0"/>
              </a:spcAft>
              <a:defRPr sz="2700" b="1">
                <a:solidFill>
                  <a:srgbClr val="00628C"/>
                </a:solidFill>
                <a:latin typeface="Arial" charset="0"/>
              </a:defRPr>
            </a:lvl5pPr>
            <a:lvl6pPr marL="342892" algn="l" rtl="0" fontAlgn="base">
              <a:spcBef>
                <a:spcPct val="0"/>
              </a:spcBef>
              <a:spcAft>
                <a:spcPct val="0"/>
              </a:spcAft>
              <a:defRPr sz="2700" b="1">
                <a:solidFill>
                  <a:srgbClr val="00628C"/>
                </a:solidFill>
                <a:latin typeface="Arial" charset="0"/>
              </a:defRPr>
            </a:lvl6pPr>
            <a:lvl7pPr marL="685783" algn="l" rtl="0" fontAlgn="base">
              <a:spcBef>
                <a:spcPct val="0"/>
              </a:spcBef>
              <a:spcAft>
                <a:spcPct val="0"/>
              </a:spcAft>
              <a:defRPr sz="2700" b="1">
                <a:solidFill>
                  <a:srgbClr val="00628C"/>
                </a:solidFill>
                <a:latin typeface="Arial" charset="0"/>
              </a:defRPr>
            </a:lvl7pPr>
            <a:lvl8pPr marL="1028675" algn="l" rtl="0" fontAlgn="base">
              <a:spcBef>
                <a:spcPct val="0"/>
              </a:spcBef>
              <a:spcAft>
                <a:spcPct val="0"/>
              </a:spcAft>
              <a:defRPr sz="2700" b="1">
                <a:solidFill>
                  <a:srgbClr val="00628C"/>
                </a:solidFill>
                <a:latin typeface="Arial" charset="0"/>
              </a:defRPr>
            </a:lvl8pPr>
            <a:lvl9pPr marL="1371566" algn="l" rtl="0" fontAlgn="base">
              <a:spcBef>
                <a:spcPct val="0"/>
              </a:spcBef>
              <a:spcAft>
                <a:spcPct val="0"/>
              </a:spcAft>
              <a:defRPr sz="2700" b="1">
                <a:solidFill>
                  <a:srgbClr val="00628C"/>
                </a:solidFill>
                <a:latin typeface="Arial" charset="0"/>
              </a:defRPr>
            </a:lvl9pPr>
          </a:lstStyle>
          <a:p>
            <a:r>
              <a:rPr lang="en-GB" kern="0" dirty="0"/>
              <a:t>Did anyone think that the maths was in a different year group to what was shown? </a:t>
            </a:r>
          </a:p>
        </p:txBody>
      </p:sp>
    </p:spTree>
    <p:extLst>
      <p:ext uri="{BB962C8B-B14F-4D97-AF65-F5344CB8AC3E}">
        <p14:creationId xmlns:p14="http://schemas.microsoft.com/office/powerpoint/2010/main" val="7473189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CDB06-D054-4862-98CC-A3ABA1AE46A1}"/>
              </a:ext>
            </a:extLst>
          </p:cNvPr>
          <p:cNvSpPr>
            <a:spLocks noGrp="1"/>
          </p:cNvSpPr>
          <p:nvPr>
            <p:ph type="title"/>
          </p:nvPr>
        </p:nvSpPr>
        <p:spPr/>
        <p:txBody>
          <a:bodyPr/>
          <a:lstStyle/>
          <a:p>
            <a:r>
              <a:rPr lang="en-GB" dirty="0"/>
              <a:t>These criteria were all from…NPV-1 – Number and Place Value 1</a:t>
            </a:r>
          </a:p>
        </p:txBody>
      </p:sp>
      <p:graphicFrame>
        <p:nvGraphicFramePr>
          <p:cNvPr id="4" name="Content Placeholder 3">
            <a:extLst>
              <a:ext uri="{FF2B5EF4-FFF2-40B4-BE49-F238E27FC236}">
                <a16:creationId xmlns:a16="http://schemas.microsoft.com/office/drawing/2014/main" id="{6C82969D-97E3-4EB3-B989-65E22AC6C23F}"/>
              </a:ext>
            </a:extLst>
          </p:cNvPr>
          <p:cNvGraphicFramePr>
            <a:graphicFrameLocks noGrp="1"/>
          </p:cNvGraphicFramePr>
          <p:nvPr>
            <p:ph idx="1"/>
          </p:nvPr>
        </p:nvGraphicFramePr>
        <p:xfrm>
          <a:off x="351182" y="1249225"/>
          <a:ext cx="10972800" cy="2021294"/>
        </p:xfrm>
        <a:graphic>
          <a:graphicData uri="http://schemas.openxmlformats.org/drawingml/2006/table">
            <a:tbl>
              <a:tblPr firstRow="1" firstCol="1" bandRow="1">
                <a:tableStyleId>{5C22544A-7EE6-4342-B048-85BDC9FD1C3A}</a:tableStyleId>
              </a:tblPr>
              <a:tblGrid>
                <a:gridCol w="3657600">
                  <a:extLst>
                    <a:ext uri="{9D8B030D-6E8A-4147-A177-3AD203B41FA5}">
                      <a16:colId xmlns:a16="http://schemas.microsoft.com/office/drawing/2014/main" val="1336166511"/>
                    </a:ext>
                  </a:extLst>
                </a:gridCol>
                <a:gridCol w="3657600">
                  <a:extLst>
                    <a:ext uri="{9D8B030D-6E8A-4147-A177-3AD203B41FA5}">
                      <a16:colId xmlns:a16="http://schemas.microsoft.com/office/drawing/2014/main" val="3607874249"/>
                    </a:ext>
                  </a:extLst>
                </a:gridCol>
                <a:gridCol w="3657600">
                  <a:extLst>
                    <a:ext uri="{9D8B030D-6E8A-4147-A177-3AD203B41FA5}">
                      <a16:colId xmlns:a16="http://schemas.microsoft.com/office/drawing/2014/main" val="340747124"/>
                    </a:ext>
                  </a:extLst>
                </a:gridCol>
              </a:tblGrid>
              <a:tr h="2021294">
                <a:tc>
                  <a:txBody>
                    <a:bodyPr/>
                    <a:lstStyle/>
                    <a:p>
                      <a:pPr>
                        <a:lnSpc>
                          <a:spcPct val="107000"/>
                        </a:lnSpc>
                        <a:spcAft>
                          <a:spcPts val="0"/>
                        </a:spcAft>
                      </a:pPr>
                      <a:r>
                        <a:rPr lang="en-GB" sz="1400" b="1" dirty="0">
                          <a:solidFill>
                            <a:schemeClr val="tx1"/>
                          </a:solidFill>
                          <a:effectLst/>
                        </a:rPr>
                        <a:t>1NPV–1 </a:t>
                      </a:r>
                    </a:p>
                    <a:p>
                      <a:pPr>
                        <a:lnSpc>
                          <a:spcPct val="107000"/>
                        </a:lnSpc>
                        <a:spcAft>
                          <a:spcPts val="0"/>
                        </a:spcAft>
                      </a:pPr>
                      <a:r>
                        <a:rPr lang="en-GB" sz="1400" dirty="0">
                          <a:solidFill>
                            <a:schemeClr val="tx1"/>
                          </a:solidFill>
                          <a:effectLst/>
                        </a:rPr>
                        <a:t>Count within 100, forwards and backwards, starting with any number.</a:t>
                      </a:r>
                      <a:endParaRPr lang="en-GB"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endParaRPr lang="en-GB"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400" dirty="0">
                          <a:solidFill>
                            <a:schemeClr val="tx1"/>
                          </a:solidFill>
                          <a:effectLst/>
                        </a:rPr>
                        <a:t>3NPV–1 </a:t>
                      </a:r>
                    </a:p>
                    <a:p>
                      <a:pPr>
                        <a:lnSpc>
                          <a:spcPct val="107000"/>
                        </a:lnSpc>
                        <a:spcAft>
                          <a:spcPts val="0"/>
                        </a:spcAft>
                      </a:pPr>
                      <a:r>
                        <a:rPr lang="en-GB" sz="1400" dirty="0">
                          <a:solidFill>
                            <a:schemeClr val="tx1"/>
                          </a:solidFill>
                          <a:effectLst/>
                        </a:rPr>
                        <a:t>Know that 10 tens are equivalent to 1 hundred, and that 100 is 10 times the size of 10; apply this to identify and work out how many 10s there are in other three-digit multiples of 10.</a:t>
                      </a:r>
                      <a:endParaRPr lang="en-GB"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52591043"/>
                  </a:ext>
                </a:extLst>
              </a:tr>
            </a:tbl>
          </a:graphicData>
        </a:graphic>
      </p:graphicFrame>
      <p:graphicFrame>
        <p:nvGraphicFramePr>
          <p:cNvPr id="5" name="Table 4">
            <a:extLst>
              <a:ext uri="{FF2B5EF4-FFF2-40B4-BE49-F238E27FC236}">
                <a16:creationId xmlns:a16="http://schemas.microsoft.com/office/drawing/2014/main" id="{210A09ED-67BD-4E93-8048-06D21C794E5E}"/>
              </a:ext>
            </a:extLst>
          </p:cNvPr>
          <p:cNvGraphicFramePr>
            <a:graphicFrameLocks noGrp="1"/>
          </p:cNvGraphicFramePr>
          <p:nvPr>
            <p:extLst>
              <p:ext uri="{D42A27DB-BD31-4B8C-83A1-F6EECF244321}">
                <p14:modId xmlns:p14="http://schemas.microsoft.com/office/powerpoint/2010/main" val="815872648"/>
              </p:ext>
            </p:extLst>
          </p:nvPr>
        </p:nvGraphicFramePr>
        <p:xfrm>
          <a:off x="1842050" y="3519937"/>
          <a:ext cx="7530549" cy="2727897"/>
        </p:xfrm>
        <a:graphic>
          <a:graphicData uri="http://schemas.openxmlformats.org/drawingml/2006/table">
            <a:tbl>
              <a:tblPr firstRow="1" firstCol="1" bandRow="1">
                <a:tableStyleId>{5C22544A-7EE6-4342-B048-85BDC9FD1C3A}</a:tableStyleId>
              </a:tblPr>
              <a:tblGrid>
                <a:gridCol w="2510183">
                  <a:extLst>
                    <a:ext uri="{9D8B030D-6E8A-4147-A177-3AD203B41FA5}">
                      <a16:colId xmlns:a16="http://schemas.microsoft.com/office/drawing/2014/main" val="491231671"/>
                    </a:ext>
                  </a:extLst>
                </a:gridCol>
                <a:gridCol w="2510183">
                  <a:extLst>
                    <a:ext uri="{9D8B030D-6E8A-4147-A177-3AD203B41FA5}">
                      <a16:colId xmlns:a16="http://schemas.microsoft.com/office/drawing/2014/main" val="1213566365"/>
                    </a:ext>
                  </a:extLst>
                </a:gridCol>
                <a:gridCol w="2510183">
                  <a:extLst>
                    <a:ext uri="{9D8B030D-6E8A-4147-A177-3AD203B41FA5}">
                      <a16:colId xmlns:a16="http://schemas.microsoft.com/office/drawing/2014/main" val="576440520"/>
                    </a:ext>
                  </a:extLst>
                </a:gridCol>
              </a:tblGrid>
              <a:tr h="2176221">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400" dirty="0">
                          <a:solidFill>
                            <a:schemeClr val="tx1"/>
                          </a:solidFill>
                          <a:effectLst/>
                        </a:rPr>
                        <a:t>4NPV–1 </a:t>
                      </a:r>
                    </a:p>
                    <a:p>
                      <a:pPr marL="0" marR="0" lvl="0" indent="0" algn="l" defTabSz="914400" rtl="0" eaLnBrk="1" fontAlgn="auto" latinLnBrk="0" hangingPunct="1">
                        <a:lnSpc>
                          <a:spcPct val="107000"/>
                        </a:lnSpc>
                        <a:spcBef>
                          <a:spcPts val="0"/>
                        </a:spcBef>
                        <a:spcAft>
                          <a:spcPts val="0"/>
                        </a:spcAft>
                        <a:buClrTx/>
                        <a:buSzTx/>
                        <a:buFontTx/>
                        <a:buNone/>
                        <a:tabLst/>
                        <a:defRPr/>
                      </a:pPr>
                      <a:r>
                        <a:rPr lang="en-GB" sz="1400" dirty="0">
                          <a:solidFill>
                            <a:schemeClr val="tx1"/>
                          </a:solidFill>
                          <a:effectLst/>
                        </a:rPr>
                        <a:t>Know that 10 hundreds are equivalent to 1 thousand, and that 1,000 is 10 times the size of 100; apply this to identify and work out how many 100s there are in other four-digit multiples of 100.</a:t>
                      </a:r>
                      <a:endParaRPr lang="en-GB"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endParaRPr lang="en-GB"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400" dirty="0">
                          <a:solidFill>
                            <a:schemeClr val="tx1"/>
                          </a:solidFill>
                          <a:effectLst/>
                        </a:rPr>
                        <a:t>5NPV–1 </a:t>
                      </a:r>
                    </a:p>
                    <a:p>
                      <a:pPr>
                        <a:lnSpc>
                          <a:spcPct val="107000"/>
                        </a:lnSpc>
                        <a:spcAft>
                          <a:spcPts val="0"/>
                        </a:spcAft>
                      </a:pPr>
                      <a:r>
                        <a:rPr lang="en-GB" sz="1400" dirty="0">
                          <a:solidFill>
                            <a:schemeClr val="tx1"/>
                          </a:solidFill>
                          <a:effectLst/>
                        </a:rPr>
                        <a:t>Know that 10 tenths are equivalent to 1 one, and that 1 is 10 times the size of 0.1. Know that 100 hundredths are equivalent to 1 one, and that 1 is 100 times the size of 0.01.  Know that 10 hundredths are equivalent to 1 tenth, and that 0.1 is 10 times the size of 0.01.</a:t>
                      </a:r>
                      <a:endParaRPr lang="en-GB"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400" dirty="0">
                          <a:solidFill>
                            <a:schemeClr val="tx1"/>
                          </a:solidFill>
                          <a:effectLst/>
                        </a:rPr>
                        <a:t>6NPV–1 </a:t>
                      </a:r>
                    </a:p>
                    <a:p>
                      <a:pPr>
                        <a:lnSpc>
                          <a:spcPct val="107000"/>
                        </a:lnSpc>
                        <a:spcAft>
                          <a:spcPts val="0"/>
                        </a:spcAft>
                      </a:pPr>
                      <a:r>
                        <a:rPr lang="en-GB" sz="1400" dirty="0">
                          <a:solidFill>
                            <a:schemeClr val="tx1"/>
                          </a:solidFill>
                          <a:effectLst/>
                        </a:rPr>
                        <a:t>Understand the relationship between powers of 10 from 1 hundredth to 10 million, and use this to make a given number 10, 100, 1,000, 1 tenth, 1 hundredth or 1 thousandth times the size (multiply and divide by 10, 100 and 1,000).</a:t>
                      </a:r>
                      <a:endParaRPr lang="en-GB"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52490866"/>
                  </a:ext>
                </a:extLst>
              </a:tr>
            </a:tbl>
          </a:graphicData>
        </a:graphic>
      </p:graphicFrame>
      <p:sp>
        <p:nvSpPr>
          <p:cNvPr id="8" name="Speech Bubble: Oval 7">
            <a:extLst>
              <a:ext uri="{FF2B5EF4-FFF2-40B4-BE49-F238E27FC236}">
                <a16:creationId xmlns:a16="http://schemas.microsoft.com/office/drawing/2014/main" id="{179FBF84-2FFA-478F-BE54-2D21D050EE0C}"/>
              </a:ext>
            </a:extLst>
          </p:cNvPr>
          <p:cNvSpPr/>
          <p:nvPr/>
        </p:nvSpPr>
        <p:spPr bwMode="auto">
          <a:xfrm>
            <a:off x="4088323" y="961145"/>
            <a:ext cx="3498518" cy="1596980"/>
          </a:xfrm>
          <a:prstGeom prst="wedgeEllipseCallout">
            <a:avLst>
              <a:gd name="adj1" fmla="val -33231"/>
              <a:gd name="adj2" fmla="val 82661"/>
            </a:avLst>
          </a:prstGeom>
          <a:solidFill>
            <a:schemeClr val="accent5"/>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GB" sz="2800" dirty="0">
                <a:solidFill>
                  <a:schemeClr val="bg2"/>
                </a:solidFill>
              </a:rPr>
              <a:t>Why is there a gap in </a:t>
            </a:r>
          </a:p>
          <a:p>
            <a:pPr algn="ctr"/>
            <a:r>
              <a:rPr lang="en-GB" sz="2800" dirty="0">
                <a:solidFill>
                  <a:schemeClr val="bg2"/>
                </a:solidFill>
              </a:rPr>
              <a:t>year 2? </a:t>
            </a:r>
          </a:p>
        </p:txBody>
      </p:sp>
    </p:spTree>
    <p:extLst>
      <p:ext uri="{BB962C8B-B14F-4D97-AF65-F5344CB8AC3E}">
        <p14:creationId xmlns:p14="http://schemas.microsoft.com/office/powerpoint/2010/main" val="40861125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F2B1591-B56F-4C06-9E24-211BCCDAB8C3}"/>
              </a:ext>
            </a:extLst>
          </p:cNvPr>
          <p:cNvPicPr>
            <a:picLocks noGrp="1" noChangeAspect="1"/>
          </p:cNvPicPr>
          <p:nvPr>
            <p:ph idx="1"/>
          </p:nvPr>
        </p:nvPicPr>
        <p:blipFill>
          <a:blip r:embed="rId3"/>
          <a:stretch>
            <a:fillRect/>
          </a:stretch>
        </p:blipFill>
        <p:spPr>
          <a:xfrm>
            <a:off x="386302" y="4217591"/>
            <a:ext cx="7400925" cy="1581150"/>
          </a:xfrm>
          <a:prstGeom prst="rect">
            <a:avLst/>
          </a:prstGeom>
        </p:spPr>
      </p:pic>
      <p:pic>
        <p:nvPicPr>
          <p:cNvPr id="4" name="Picture 3">
            <a:extLst>
              <a:ext uri="{FF2B5EF4-FFF2-40B4-BE49-F238E27FC236}">
                <a16:creationId xmlns:a16="http://schemas.microsoft.com/office/drawing/2014/main" id="{0BD8466C-1EC2-41AC-8D47-8F6CDB4AFA69}"/>
              </a:ext>
            </a:extLst>
          </p:cNvPr>
          <p:cNvPicPr>
            <a:picLocks noChangeAspect="1"/>
          </p:cNvPicPr>
          <p:nvPr/>
        </p:nvPicPr>
        <p:blipFill>
          <a:blip r:embed="rId4"/>
          <a:stretch>
            <a:fillRect/>
          </a:stretch>
        </p:blipFill>
        <p:spPr>
          <a:xfrm>
            <a:off x="386303" y="196006"/>
            <a:ext cx="7400925" cy="3905250"/>
          </a:xfrm>
          <a:prstGeom prst="rect">
            <a:avLst/>
          </a:prstGeom>
        </p:spPr>
      </p:pic>
      <p:sp>
        <p:nvSpPr>
          <p:cNvPr id="2" name="Oval 1">
            <a:extLst>
              <a:ext uri="{FF2B5EF4-FFF2-40B4-BE49-F238E27FC236}">
                <a16:creationId xmlns:a16="http://schemas.microsoft.com/office/drawing/2014/main" id="{B236221E-A177-4DF6-97EE-4AE612629630}"/>
              </a:ext>
            </a:extLst>
          </p:cNvPr>
          <p:cNvSpPr/>
          <p:nvPr/>
        </p:nvSpPr>
        <p:spPr bwMode="auto">
          <a:xfrm>
            <a:off x="1282229" y="1677205"/>
            <a:ext cx="7070303" cy="1751795"/>
          </a:xfrm>
          <a:prstGeom prst="ellipse">
            <a:avLst/>
          </a:prstGeom>
          <a:noFill/>
          <a:ln w="285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
                <a:srgbClr val="00628C"/>
              </a:buClr>
              <a:buSzTx/>
              <a:buFont typeface="Arial" charset="0"/>
              <a:buChar char="●"/>
              <a:tabLst/>
            </a:pPr>
            <a:endParaRPr kumimoji="0" lang="en-GB" sz="2800" b="0" i="0" u="none" strike="noStrike" cap="none" normalizeH="0" baseline="0">
              <a:ln>
                <a:noFill/>
              </a:ln>
              <a:solidFill>
                <a:schemeClr val="tx1"/>
              </a:solidFill>
              <a:effectLst/>
              <a:latin typeface="Arial" charset="0"/>
            </a:endParaRPr>
          </a:p>
        </p:txBody>
      </p:sp>
      <p:sp>
        <p:nvSpPr>
          <p:cNvPr id="7" name="TextBox 6">
            <a:extLst>
              <a:ext uri="{FF2B5EF4-FFF2-40B4-BE49-F238E27FC236}">
                <a16:creationId xmlns:a16="http://schemas.microsoft.com/office/drawing/2014/main" id="{FBBAB00F-BF82-4D30-B233-4CCBA8F711EE}"/>
              </a:ext>
            </a:extLst>
          </p:cNvPr>
          <p:cNvSpPr txBox="1"/>
          <p:nvPr/>
        </p:nvSpPr>
        <p:spPr>
          <a:xfrm>
            <a:off x="7998930" y="196006"/>
            <a:ext cx="3923633" cy="5262979"/>
          </a:xfrm>
          <a:prstGeom prst="rect">
            <a:avLst/>
          </a:prstGeom>
          <a:noFill/>
        </p:spPr>
        <p:txBody>
          <a:bodyPr wrap="square" rtlCol="0">
            <a:spAutoFit/>
          </a:bodyPr>
          <a:lstStyle/>
          <a:p>
            <a:pPr marL="285750" indent="-285750">
              <a:buFont typeface="Arial" panose="020B0604020202020204" pitchFamily="34" charset="0"/>
              <a:buChar char="•"/>
            </a:pPr>
            <a:r>
              <a:rPr lang="en-GB" sz="2400" dirty="0"/>
              <a:t>There are just two NPV criteria in Year 2 in order to give time to build firm foundations of these two key ideas. Once these are established other ideas are added in KS2.</a:t>
            </a:r>
          </a:p>
          <a:p>
            <a:pPr marL="285750" indent="-285750">
              <a:buFont typeface="Arial" panose="020B0604020202020204" pitchFamily="34" charset="0"/>
              <a:buChar char="•"/>
            </a:pPr>
            <a:r>
              <a:rPr lang="en-GB" sz="2400" dirty="0">
                <a:solidFill>
                  <a:schemeClr val="bg2"/>
                </a:solidFill>
              </a:rPr>
              <a:t>Notice the arrows for connection and progression.</a:t>
            </a:r>
          </a:p>
          <a:p>
            <a:pPr marL="285750" indent="-285750">
              <a:buFont typeface="Arial" panose="020B0604020202020204" pitchFamily="34" charset="0"/>
              <a:buChar char="•"/>
            </a:pPr>
            <a:r>
              <a:rPr lang="en-GB" sz="2400" dirty="0">
                <a:solidFill>
                  <a:schemeClr val="bg2"/>
                </a:solidFill>
              </a:rPr>
              <a:t>There are four common foci in the place value strand across KS2 - what are they? </a:t>
            </a:r>
          </a:p>
        </p:txBody>
      </p:sp>
      <p:sp>
        <p:nvSpPr>
          <p:cNvPr id="3" name="TextBox 2">
            <a:extLst>
              <a:ext uri="{FF2B5EF4-FFF2-40B4-BE49-F238E27FC236}">
                <a16:creationId xmlns:a16="http://schemas.microsoft.com/office/drawing/2014/main" id="{9F2BF96F-2F1A-49AF-B4C7-A07A2926BFF1}"/>
              </a:ext>
            </a:extLst>
          </p:cNvPr>
          <p:cNvSpPr txBox="1"/>
          <p:nvPr/>
        </p:nvSpPr>
        <p:spPr>
          <a:xfrm>
            <a:off x="70563" y="6384658"/>
            <a:ext cx="2878691" cy="369332"/>
          </a:xfrm>
          <a:prstGeom prst="rect">
            <a:avLst/>
          </a:prstGeom>
          <a:noFill/>
        </p:spPr>
        <p:txBody>
          <a:bodyPr wrap="square" rtlCol="0">
            <a:spAutoFit/>
          </a:bodyPr>
          <a:lstStyle/>
          <a:p>
            <a:r>
              <a:rPr lang="en-GB" dirty="0">
                <a:solidFill>
                  <a:schemeClr val="bg2"/>
                </a:solidFill>
              </a:rPr>
              <a:t>Page 9 of the guidance  </a:t>
            </a:r>
          </a:p>
        </p:txBody>
      </p:sp>
      <p:sp>
        <p:nvSpPr>
          <p:cNvPr id="8" name="Oval 7">
            <a:extLst>
              <a:ext uri="{FF2B5EF4-FFF2-40B4-BE49-F238E27FC236}">
                <a16:creationId xmlns:a16="http://schemas.microsoft.com/office/drawing/2014/main" id="{0063FDAE-10C5-447A-8E47-C8B923AF4A38}"/>
              </a:ext>
            </a:extLst>
          </p:cNvPr>
          <p:cNvSpPr/>
          <p:nvPr/>
        </p:nvSpPr>
        <p:spPr bwMode="auto">
          <a:xfrm rot="5400000">
            <a:off x="1038629" y="2231999"/>
            <a:ext cx="2878691" cy="1215030"/>
          </a:xfrm>
          <a:prstGeom prst="ellipse">
            <a:avLst/>
          </a:prstGeom>
          <a:noFill/>
          <a:ln w="285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
                <a:srgbClr val="00628C"/>
              </a:buClr>
              <a:buSzTx/>
              <a:buFont typeface="Arial" charset="0"/>
              <a:buChar char="●"/>
              <a:tabLst/>
            </a:pPr>
            <a:endParaRPr kumimoji="0" lang="en-GB" sz="2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7843170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4264E-2ECE-4CC7-A5CE-CF753A1EAAB4}"/>
              </a:ext>
            </a:extLst>
          </p:cNvPr>
          <p:cNvSpPr>
            <a:spLocks noGrp="1"/>
          </p:cNvSpPr>
          <p:nvPr>
            <p:ph type="title"/>
          </p:nvPr>
        </p:nvSpPr>
        <p:spPr/>
        <p:txBody>
          <a:bodyPr/>
          <a:lstStyle/>
          <a:p>
            <a:r>
              <a:rPr lang="en-GB" dirty="0"/>
              <a:t>Introduction to the session</a:t>
            </a:r>
          </a:p>
        </p:txBody>
      </p:sp>
      <p:sp>
        <p:nvSpPr>
          <p:cNvPr id="3" name="Content Placeholder 2">
            <a:extLst>
              <a:ext uri="{FF2B5EF4-FFF2-40B4-BE49-F238E27FC236}">
                <a16:creationId xmlns:a16="http://schemas.microsoft.com/office/drawing/2014/main" id="{47250067-847D-4BF2-8CAD-9EEC2483D3AD}"/>
              </a:ext>
            </a:extLst>
          </p:cNvPr>
          <p:cNvSpPr>
            <a:spLocks noGrp="1"/>
          </p:cNvSpPr>
          <p:nvPr>
            <p:ph idx="1"/>
          </p:nvPr>
        </p:nvSpPr>
        <p:spPr/>
        <p:txBody>
          <a:bodyPr/>
          <a:lstStyle/>
          <a:p>
            <a:r>
              <a:rPr lang="en-GB" dirty="0"/>
              <a:t>This introduction to the DfE Primary National Curriculum Guidance will create lots of discussion and decisions to be made regarding the development of mathematics in your school. Many of these will take time and will be ongoing beyond this session. At the end of the session, there may be things that you have identified as needing more discussion, actions that you wish to take immediately and areas you wish to develop over time. </a:t>
            </a:r>
          </a:p>
          <a:p>
            <a:r>
              <a:rPr lang="en-GB" dirty="0"/>
              <a:t>It would be useful to have your school curriculum map, examples of long-, medium- and short-term planning, and any schemes of work or textbooks that you currently use. </a:t>
            </a:r>
          </a:p>
        </p:txBody>
      </p:sp>
    </p:spTree>
    <p:extLst>
      <p:ext uri="{BB962C8B-B14F-4D97-AF65-F5344CB8AC3E}">
        <p14:creationId xmlns:p14="http://schemas.microsoft.com/office/powerpoint/2010/main" val="30261876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8E4F72C-2A48-4937-98C2-55AF0B78AFC0}"/>
              </a:ext>
            </a:extLst>
          </p:cNvPr>
          <p:cNvSpPr txBox="1"/>
          <p:nvPr/>
        </p:nvSpPr>
        <p:spPr>
          <a:xfrm>
            <a:off x="1521300" y="4088936"/>
            <a:ext cx="3456446" cy="523220"/>
          </a:xfrm>
          <a:prstGeom prst="rect">
            <a:avLst/>
          </a:prstGeom>
          <a:noFill/>
        </p:spPr>
        <p:txBody>
          <a:bodyPr wrap="square" rtlCol="0">
            <a:spAutoFit/>
          </a:bodyPr>
          <a:lstStyle/>
          <a:p>
            <a:r>
              <a:rPr lang="en-GB" sz="1400" b="1" dirty="0"/>
              <a:t>NPV3:</a:t>
            </a:r>
          </a:p>
          <a:p>
            <a:r>
              <a:rPr lang="en-GB" sz="1400" b="1" dirty="0"/>
              <a:t>Place in the linear number system</a:t>
            </a:r>
          </a:p>
        </p:txBody>
      </p:sp>
      <p:sp>
        <p:nvSpPr>
          <p:cNvPr id="15" name="Rectangle 14">
            <a:extLst>
              <a:ext uri="{FF2B5EF4-FFF2-40B4-BE49-F238E27FC236}">
                <a16:creationId xmlns:a16="http://schemas.microsoft.com/office/drawing/2014/main" id="{F7DC0A77-289D-4E62-9B69-F048DF8D8E77}"/>
              </a:ext>
            </a:extLst>
          </p:cNvPr>
          <p:cNvSpPr/>
          <p:nvPr/>
        </p:nvSpPr>
        <p:spPr bwMode="auto">
          <a:xfrm>
            <a:off x="1144902" y="4390352"/>
            <a:ext cx="4481478" cy="263186"/>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
                <a:srgbClr val="00628C"/>
              </a:buClr>
              <a:buSzTx/>
              <a:buFont typeface="Arial" charset="0"/>
              <a:buChar char="●"/>
              <a:tabLst/>
            </a:pPr>
            <a:endParaRPr kumimoji="0" lang="en-GB" sz="2800" b="0" i="0" u="none" strike="noStrike" cap="none" normalizeH="0" baseline="0">
              <a:ln>
                <a:noFill/>
              </a:ln>
              <a:solidFill>
                <a:schemeClr val="tx1"/>
              </a:solidFill>
              <a:effectLst/>
              <a:latin typeface="Arial" charset="0"/>
            </a:endParaRPr>
          </a:p>
        </p:txBody>
      </p:sp>
      <p:cxnSp>
        <p:nvCxnSpPr>
          <p:cNvPr id="4" name="Straight Connector 3">
            <a:extLst>
              <a:ext uri="{FF2B5EF4-FFF2-40B4-BE49-F238E27FC236}">
                <a16:creationId xmlns:a16="http://schemas.microsoft.com/office/drawing/2014/main" id="{F030F2CB-ED21-4C0D-B928-CE4BBAF71949}"/>
              </a:ext>
            </a:extLst>
          </p:cNvPr>
          <p:cNvCxnSpPr>
            <a:cxnSpLocks/>
          </p:cNvCxnSpPr>
          <p:nvPr/>
        </p:nvCxnSpPr>
        <p:spPr>
          <a:xfrm>
            <a:off x="5776604" y="1281993"/>
            <a:ext cx="0" cy="54245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9D628FA-1881-4219-B6DC-4F643F2EFA56}"/>
              </a:ext>
            </a:extLst>
          </p:cNvPr>
          <p:cNvCxnSpPr>
            <a:cxnSpLocks/>
          </p:cNvCxnSpPr>
          <p:nvPr/>
        </p:nvCxnSpPr>
        <p:spPr>
          <a:xfrm flipH="1">
            <a:off x="1931474" y="3994265"/>
            <a:ext cx="766136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C038B55-32B0-49FC-91A6-81C64E9A084A}"/>
              </a:ext>
            </a:extLst>
          </p:cNvPr>
          <p:cNvSpPr txBox="1"/>
          <p:nvPr/>
        </p:nvSpPr>
        <p:spPr>
          <a:xfrm>
            <a:off x="1521300" y="1445870"/>
            <a:ext cx="4351096" cy="523220"/>
          </a:xfrm>
          <a:prstGeom prst="rect">
            <a:avLst/>
          </a:prstGeom>
          <a:noFill/>
        </p:spPr>
        <p:txBody>
          <a:bodyPr wrap="square" rtlCol="0">
            <a:spAutoFit/>
          </a:bodyPr>
          <a:lstStyle/>
          <a:p>
            <a:r>
              <a:rPr lang="en-GB" sz="1400" b="1" dirty="0"/>
              <a:t>NPV1: </a:t>
            </a:r>
          </a:p>
          <a:p>
            <a:r>
              <a:rPr lang="en-GB" sz="1400" b="1" dirty="0"/>
              <a:t>Relationship between adjacent place value units  </a:t>
            </a:r>
          </a:p>
        </p:txBody>
      </p:sp>
      <p:sp>
        <p:nvSpPr>
          <p:cNvPr id="10" name="TextBox 9">
            <a:extLst>
              <a:ext uri="{FF2B5EF4-FFF2-40B4-BE49-F238E27FC236}">
                <a16:creationId xmlns:a16="http://schemas.microsoft.com/office/drawing/2014/main" id="{EBBD88D4-2063-4B99-8BF7-C0C90DEE4F4E}"/>
              </a:ext>
            </a:extLst>
          </p:cNvPr>
          <p:cNvSpPr txBox="1"/>
          <p:nvPr/>
        </p:nvSpPr>
        <p:spPr>
          <a:xfrm>
            <a:off x="5926829" y="1461875"/>
            <a:ext cx="4216614" cy="523220"/>
          </a:xfrm>
          <a:prstGeom prst="rect">
            <a:avLst/>
          </a:prstGeom>
          <a:noFill/>
        </p:spPr>
        <p:txBody>
          <a:bodyPr wrap="square" rtlCol="0">
            <a:spAutoFit/>
          </a:bodyPr>
          <a:lstStyle/>
          <a:p>
            <a:r>
              <a:rPr lang="en-GB" sz="1400" b="1" dirty="0"/>
              <a:t>NPV2:</a:t>
            </a:r>
          </a:p>
          <a:p>
            <a:r>
              <a:rPr lang="en-GB" sz="1400" b="1" dirty="0"/>
              <a:t>Standard and non-standard partitioning</a:t>
            </a:r>
          </a:p>
        </p:txBody>
      </p:sp>
      <p:sp>
        <p:nvSpPr>
          <p:cNvPr id="12" name="TextBox 11">
            <a:extLst>
              <a:ext uri="{FF2B5EF4-FFF2-40B4-BE49-F238E27FC236}">
                <a16:creationId xmlns:a16="http://schemas.microsoft.com/office/drawing/2014/main" id="{5E2DA6AA-A917-4016-96EA-4D16AF04CD64}"/>
              </a:ext>
            </a:extLst>
          </p:cNvPr>
          <p:cNvSpPr txBox="1"/>
          <p:nvPr/>
        </p:nvSpPr>
        <p:spPr>
          <a:xfrm>
            <a:off x="5996116" y="4061027"/>
            <a:ext cx="4050572" cy="523220"/>
          </a:xfrm>
          <a:prstGeom prst="rect">
            <a:avLst/>
          </a:prstGeom>
          <a:noFill/>
        </p:spPr>
        <p:txBody>
          <a:bodyPr wrap="square" rtlCol="0">
            <a:spAutoFit/>
          </a:bodyPr>
          <a:lstStyle/>
          <a:p>
            <a:r>
              <a:rPr lang="en-GB" sz="1400" b="1" dirty="0"/>
              <a:t>NPV4:</a:t>
            </a:r>
          </a:p>
          <a:p>
            <a:r>
              <a:rPr lang="en-GB" sz="1400" b="1" dirty="0"/>
              <a:t>Common partitions of place value units</a:t>
            </a:r>
          </a:p>
        </p:txBody>
      </p:sp>
      <p:pic>
        <p:nvPicPr>
          <p:cNvPr id="16" name="Picture 15">
            <a:extLst>
              <a:ext uri="{FF2B5EF4-FFF2-40B4-BE49-F238E27FC236}">
                <a16:creationId xmlns:a16="http://schemas.microsoft.com/office/drawing/2014/main" id="{0F5CAD78-CDAB-4453-9E6F-D6174ED61F63}"/>
              </a:ext>
            </a:extLst>
          </p:cNvPr>
          <p:cNvPicPr>
            <a:picLocks noChangeAspect="1"/>
          </p:cNvPicPr>
          <p:nvPr/>
        </p:nvPicPr>
        <p:blipFill>
          <a:blip r:embed="rId4"/>
          <a:stretch>
            <a:fillRect/>
          </a:stretch>
        </p:blipFill>
        <p:spPr>
          <a:xfrm>
            <a:off x="2036057" y="1946740"/>
            <a:ext cx="3156610" cy="1927232"/>
          </a:xfrm>
          <a:prstGeom prst="rect">
            <a:avLst/>
          </a:prstGeom>
        </p:spPr>
      </p:pic>
      <p:pic>
        <p:nvPicPr>
          <p:cNvPr id="18" name="Picture 17">
            <a:extLst>
              <a:ext uri="{FF2B5EF4-FFF2-40B4-BE49-F238E27FC236}">
                <a16:creationId xmlns:a16="http://schemas.microsoft.com/office/drawing/2014/main" id="{B7F80D5F-8E50-4284-BB6C-3EB4D6B745B7}"/>
              </a:ext>
            </a:extLst>
          </p:cNvPr>
          <p:cNvPicPr>
            <a:picLocks noChangeAspect="1"/>
          </p:cNvPicPr>
          <p:nvPr/>
        </p:nvPicPr>
        <p:blipFill>
          <a:blip r:embed="rId5"/>
          <a:stretch>
            <a:fillRect/>
          </a:stretch>
        </p:blipFill>
        <p:spPr>
          <a:xfrm>
            <a:off x="6096000" y="2005839"/>
            <a:ext cx="1705890" cy="1853734"/>
          </a:xfrm>
          <a:prstGeom prst="rect">
            <a:avLst/>
          </a:prstGeom>
        </p:spPr>
      </p:pic>
      <p:pic>
        <p:nvPicPr>
          <p:cNvPr id="19" name="Picture 18">
            <a:extLst>
              <a:ext uri="{FF2B5EF4-FFF2-40B4-BE49-F238E27FC236}">
                <a16:creationId xmlns:a16="http://schemas.microsoft.com/office/drawing/2014/main" id="{93B122D9-8C69-40F8-8D7E-96AB58338AD6}"/>
              </a:ext>
            </a:extLst>
          </p:cNvPr>
          <p:cNvPicPr>
            <a:picLocks noChangeAspect="1"/>
          </p:cNvPicPr>
          <p:nvPr/>
        </p:nvPicPr>
        <p:blipFill>
          <a:blip r:embed="rId6"/>
          <a:stretch>
            <a:fillRect/>
          </a:stretch>
        </p:blipFill>
        <p:spPr>
          <a:xfrm>
            <a:off x="8136778" y="2087132"/>
            <a:ext cx="1671866" cy="1646449"/>
          </a:xfrm>
          <a:prstGeom prst="rect">
            <a:avLst/>
          </a:prstGeom>
        </p:spPr>
      </p:pic>
      <p:pic>
        <p:nvPicPr>
          <p:cNvPr id="20" name="Picture 19">
            <a:extLst>
              <a:ext uri="{FF2B5EF4-FFF2-40B4-BE49-F238E27FC236}">
                <a16:creationId xmlns:a16="http://schemas.microsoft.com/office/drawing/2014/main" id="{30B9E903-B869-409B-822A-24BC173D70B1}"/>
              </a:ext>
            </a:extLst>
          </p:cNvPr>
          <p:cNvPicPr>
            <a:picLocks noChangeAspect="1"/>
          </p:cNvPicPr>
          <p:nvPr/>
        </p:nvPicPr>
        <p:blipFill>
          <a:blip r:embed="rId7"/>
          <a:stretch>
            <a:fillRect/>
          </a:stretch>
        </p:blipFill>
        <p:spPr>
          <a:xfrm>
            <a:off x="1768856" y="4672325"/>
            <a:ext cx="3691013" cy="800920"/>
          </a:xfrm>
          <a:prstGeom prst="rect">
            <a:avLst/>
          </a:prstGeom>
        </p:spPr>
      </p:pic>
      <p:pic>
        <p:nvPicPr>
          <p:cNvPr id="21" name="Picture 20">
            <a:extLst>
              <a:ext uri="{FF2B5EF4-FFF2-40B4-BE49-F238E27FC236}">
                <a16:creationId xmlns:a16="http://schemas.microsoft.com/office/drawing/2014/main" id="{88024B64-EC8E-4C6D-888B-3385BDD8DC92}"/>
              </a:ext>
            </a:extLst>
          </p:cNvPr>
          <p:cNvPicPr>
            <a:picLocks noChangeAspect="1"/>
          </p:cNvPicPr>
          <p:nvPr/>
        </p:nvPicPr>
        <p:blipFill>
          <a:blip r:embed="rId8"/>
          <a:stretch>
            <a:fillRect/>
          </a:stretch>
        </p:blipFill>
        <p:spPr>
          <a:xfrm>
            <a:off x="1806005" y="5771344"/>
            <a:ext cx="3521506" cy="644126"/>
          </a:xfrm>
          <a:prstGeom prst="rect">
            <a:avLst/>
          </a:prstGeom>
        </p:spPr>
      </p:pic>
      <p:pic>
        <p:nvPicPr>
          <p:cNvPr id="22" name="Picture 21">
            <a:extLst>
              <a:ext uri="{FF2B5EF4-FFF2-40B4-BE49-F238E27FC236}">
                <a16:creationId xmlns:a16="http://schemas.microsoft.com/office/drawing/2014/main" id="{18EA62E9-45C5-4711-B2CB-27118B030D8E}"/>
              </a:ext>
            </a:extLst>
          </p:cNvPr>
          <p:cNvPicPr>
            <a:picLocks noChangeAspect="1"/>
          </p:cNvPicPr>
          <p:nvPr/>
        </p:nvPicPr>
        <p:blipFill>
          <a:blip r:embed="rId9"/>
          <a:stretch>
            <a:fillRect/>
          </a:stretch>
        </p:blipFill>
        <p:spPr>
          <a:xfrm>
            <a:off x="5947476" y="4760665"/>
            <a:ext cx="2087660" cy="1729643"/>
          </a:xfrm>
          <a:prstGeom prst="rect">
            <a:avLst/>
          </a:prstGeom>
        </p:spPr>
      </p:pic>
      <p:pic>
        <p:nvPicPr>
          <p:cNvPr id="23" name="Picture 22">
            <a:extLst>
              <a:ext uri="{FF2B5EF4-FFF2-40B4-BE49-F238E27FC236}">
                <a16:creationId xmlns:a16="http://schemas.microsoft.com/office/drawing/2014/main" id="{87638598-644A-440E-8B6D-37839D060A50}"/>
              </a:ext>
            </a:extLst>
          </p:cNvPr>
          <p:cNvPicPr>
            <a:picLocks noChangeAspect="1"/>
          </p:cNvPicPr>
          <p:nvPr/>
        </p:nvPicPr>
        <p:blipFill>
          <a:blip r:embed="rId10"/>
          <a:stretch>
            <a:fillRect/>
          </a:stretch>
        </p:blipFill>
        <p:spPr>
          <a:xfrm>
            <a:off x="8136778" y="5005808"/>
            <a:ext cx="2075518" cy="1449537"/>
          </a:xfrm>
          <a:prstGeom prst="rect">
            <a:avLst/>
          </a:prstGeom>
        </p:spPr>
      </p:pic>
      <p:sp>
        <p:nvSpPr>
          <p:cNvPr id="24" name="Title 1">
            <a:extLst>
              <a:ext uri="{FF2B5EF4-FFF2-40B4-BE49-F238E27FC236}">
                <a16:creationId xmlns:a16="http://schemas.microsoft.com/office/drawing/2014/main" id="{8F981314-6249-4C17-B0D2-E833E72FA2FE}"/>
              </a:ext>
            </a:extLst>
          </p:cNvPr>
          <p:cNvSpPr>
            <a:spLocks noGrp="1"/>
          </p:cNvSpPr>
          <p:nvPr>
            <p:ph type="title"/>
          </p:nvPr>
        </p:nvSpPr>
        <p:spPr/>
        <p:txBody>
          <a:bodyPr wrap="square" anchor="t">
            <a:normAutofit/>
          </a:bodyPr>
          <a:lstStyle/>
          <a:p>
            <a:r>
              <a:rPr lang="en-GB" dirty="0"/>
              <a:t>If you were to give titles to the four NPV criteria what would they be? </a:t>
            </a:r>
          </a:p>
        </p:txBody>
      </p:sp>
      <p:sp>
        <p:nvSpPr>
          <p:cNvPr id="13" name="Rectangle 12">
            <a:extLst>
              <a:ext uri="{FF2B5EF4-FFF2-40B4-BE49-F238E27FC236}">
                <a16:creationId xmlns:a16="http://schemas.microsoft.com/office/drawing/2014/main" id="{A2ABA1C7-C747-4BE4-B503-9CF97EBCEBCD}"/>
              </a:ext>
            </a:extLst>
          </p:cNvPr>
          <p:cNvSpPr/>
          <p:nvPr/>
        </p:nvSpPr>
        <p:spPr bwMode="auto">
          <a:xfrm>
            <a:off x="1249249" y="1707480"/>
            <a:ext cx="4481478" cy="239260"/>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
                <a:srgbClr val="00628C"/>
              </a:buClr>
              <a:buSzTx/>
              <a:buFont typeface="Arial" charset="0"/>
              <a:buChar char="●"/>
              <a:tabLst/>
            </a:pPr>
            <a:endParaRPr kumimoji="0" lang="en-GB" sz="2800" b="0" i="0" u="none" strike="noStrike" cap="none" normalizeH="0" baseline="0">
              <a:ln>
                <a:noFill/>
              </a:ln>
              <a:solidFill>
                <a:schemeClr val="tx1"/>
              </a:solidFill>
              <a:effectLst/>
              <a:latin typeface="Arial" charset="0"/>
            </a:endParaRPr>
          </a:p>
        </p:txBody>
      </p:sp>
      <p:sp>
        <p:nvSpPr>
          <p:cNvPr id="14" name="Rectangle 13">
            <a:extLst>
              <a:ext uri="{FF2B5EF4-FFF2-40B4-BE49-F238E27FC236}">
                <a16:creationId xmlns:a16="http://schemas.microsoft.com/office/drawing/2014/main" id="{7B51C821-0239-4D56-A980-C291738049BE}"/>
              </a:ext>
            </a:extLst>
          </p:cNvPr>
          <p:cNvSpPr/>
          <p:nvPr/>
        </p:nvSpPr>
        <p:spPr bwMode="auto">
          <a:xfrm>
            <a:off x="6014351" y="1755867"/>
            <a:ext cx="4481478" cy="239260"/>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
                <a:srgbClr val="00628C"/>
              </a:buClr>
              <a:buSzTx/>
              <a:buFont typeface="Arial" charset="0"/>
              <a:buChar char="●"/>
              <a:tabLst/>
            </a:pPr>
            <a:endParaRPr kumimoji="0" lang="en-GB" sz="2800" b="0" i="0" u="none" strike="noStrike" cap="none" normalizeH="0" baseline="0">
              <a:ln>
                <a:noFill/>
              </a:ln>
              <a:solidFill>
                <a:schemeClr val="tx1"/>
              </a:solidFill>
              <a:effectLst/>
              <a:latin typeface="Arial" charset="0"/>
            </a:endParaRPr>
          </a:p>
        </p:txBody>
      </p:sp>
      <p:sp>
        <p:nvSpPr>
          <p:cNvPr id="28" name="Rectangle 27">
            <a:extLst>
              <a:ext uri="{FF2B5EF4-FFF2-40B4-BE49-F238E27FC236}">
                <a16:creationId xmlns:a16="http://schemas.microsoft.com/office/drawing/2014/main" id="{F1DD83F0-1B38-4A73-864F-A824411C05DB}"/>
              </a:ext>
            </a:extLst>
          </p:cNvPr>
          <p:cNvSpPr/>
          <p:nvPr/>
        </p:nvSpPr>
        <p:spPr bwMode="auto">
          <a:xfrm>
            <a:off x="6014351" y="4352576"/>
            <a:ext cx="4481478" cy="239260"/>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
                <a:srgbClr val="00628C"/>
              </a:buClr>
              <a:buSzTx/>
              <a:buFont typeface="Arial" charset="0"/>
              <a:buChar char="●"/>
              <a:tabLst/>
            </a:pPr>
            <a:endParaRPr kumimoji="0" lang="en-GB" sz="2800" b="0" i="0" u="none" strike="noStrike" cap="none" normalizeH="0" baseline="0">
              <a:ln>
                <a:noFill/>
              </a:ln>
              <a:solidFill>
                <a:schemeClr val="tx1"/>
              </a:solidFill>
              <a:effectLst/>
              <a:latin typeface="Arial" charset="0"/>
            </a:endParaRPr>
          </a:p>
        </p:txBody>
      </p:sp>
      <p:sp>
        <p:nvSpPr>
          <p:cNvPr id="32" name="Speech Bubble: Oval 31">
            <a:extLst>
              <a:ext uri="{FF2B5EF4-FFF2-40B4-BE49-F238E27FC236}">
                <a16:creationId xmlns:a16="http://schemas.microsoft.com/office/drawing/2014/main" id="{2A6CEFAA-5101-4150-AAA1-95F346DD20EA}"/>
              </a:ext>
            </a:extLst>
          </p:cNvPr>
          <p:cNvSpPr/>
          <p:nvPr/>
        </p:nvSpPr>
        <p:spPr bwMode="auto">
          <a:xfrm>
            <a:off x="1493708" y="1057867"/>
            <a:ext cx="8766818" cy="4330278"/>
          </a:xfrm>
          <a:prstGeom prst="wedgeEllipseCallout">
            <a:avLst>
              <a:gd name="adj1" fmla="val -39778"/>
              <a:gd name="adj2" fmla="val 72412"/>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buClr>
                <a:schemeClr val="bg2"/>
              </a:buClr>
            </a:pPr>
            <a:endParaRPr lang="en-GB" sz="2800" kern="0" dirty="0">
              <a:solidFill>
                <a:schemeClr val="bg2"/>
              </a:solidFill>
            </a:endParaRPr>
          </a:p>
          <a:p>
            <a:pPr algn="ctr">
              <a:buClr>
                <a:schemeClr val="bg2"/>
              </a:buClr>
            </a:pPr>
            <a:endParaRPr lang="en-GB" sz="2800" kern="0" dirty="0">
              <a:solidFill>
                <a:schemeClr val="bg2"/>
              </a:solidFill>
            </a:endParaRPr>
          </a:p>
          <a:p>
            <a:pPr algn="ctr">
              <a:buClr>
                <a:schemeClr val="bg2"/>
              </a:buClr>
            </a:pPr>
            <a:endParaRPr lang="en-GB" sz="2800" kern="0" dirty="0">
              <a:solidFill>
                <a:schemeClr val="bg2"/>
              </a:solidFill>
            </a:endParaRPr>
          </a:p>
          <a:p>
            <a:pPr algn="ctr">
              <a:buClr>
                <a:schemeClr val="bg2"/>
              </a:buClr>
            </a:pPr>
            <a:r>
              <a:rPr lang="en-GB" sz="2800" kern="0" dirty="0">
                <a:solidFill>
                  <a:schemeClr val="bg2"/>
                </a:solidFill>
              </a:rPr>
              <a:t>Do we cover all of these in enough depth? </a:t>
            </a:r>
          </a:p>
        </p:txBody>
      </p:sp>
      <p:grpSp>
        <p:nvGrpSpPr>
          <p:cNvPr id="25" name="Group 24">
            <a:extLst>
              <a:ext uri="{FF2B5EF4-FFF2-40B4-BE49-F238E27FC236}">
                <a16:creationId xmlns:a16="http://schemas.microsoft.com/office/drawing/2014/main" id="{E51A712A-E274-4968-A928-26FAC7E28FF9}"/>
              </a:ext>
            </a:extLst>
          </p:cNvPr>
          <p:cNvGrpSpPr/>
          <p:nvPr/>
        </p:nvGrpSpPr>
        <p:grpSpPr>
          <a:xfrm>
            <a:off x="7740709" y="982575"/>
            <a:ext cx="4389548" cy="1143748"/>
            <a:chOff x="1930483" y="3590931"/>
            <a:chExt cx="6336405" cy="2029917"/>
          </a:xfrm>
        </p:grpSpPr>
        <p:sp>
          <p:nvSpPr>
            <p:cNvPr id="26" name="TextBox 25">
              <a:extLst>
                <a:ext uri="{FF2B5EF4-FFF2-40B4-BE49-F238E27FC236}">
                  <a16:creationId xmlns:a16="http://schemas.microsoft.com/office/drawing/2014/main" id="{9A967049-D7AE-4049-A733-EAA52D874771}"/>
                </a:ext>
              </a:extLst>
            </p:cNvPr>
            <p:cNvSpPr txBox="1"/>
            <p:nvPr/>
          </p:nvSpPr>
          <p:spPr>
            <a:xfrm>
              <a:off x="2085029" y="4005404"/>
              <a:ext cx="5628068" cy="1506531"/>
            </a:xfrm>
            <a:prstGeom prst="rect">
              <a:avLst/>
            </a:prstGeom>
            <a:noFill/>
          </p:spPr>
          <p:txBody>
            <a:bodyPr wrap="square" rtlCol="0">
              <a:spAutoFit/>
            </a:bodyPr>
            <a:lstStyle/>
            <a:p>
              <a:pPr algn="ctr"/>
              <a:r>
                <a:rPr lang="en-GB" dirty="0">
                  <a:solidFill>
                    <a:schemeClr val="bg2"/>
                  </a:solidFill>
                </a:rPr>
                <a:t>Consider and summarise each of these aspects. Then click for the titles to appear. </a:t>
              </a:r>
            </a:p>
          </p:txBody>
        </p:sp>
        <p:sp>
          <p:nvSpPr>
            <p:cNvPr id="27" name="Speech Bubble: Oval 26">
              <a:extLst>
                <a:ext uri="{FF2B5EF4-FFF2-40B4-BE49-F238E27FC236}">
                  <a16:creationId xmlns:a16="http://schemas.microsoft.com/office/drawing/2014/main" id="{7B2BC2BD-18B3-469B-A659-F1B788954DA0}"/>
                </a:ext>
              </a:extLst>
            </p:cNvPr>
            <p:cNvSpPr/>
            <p:nvPr/>
          </p:nvSpPr>
          <p:spPr bwMode="auto">
            <a:xfrm>
              <a:off x="1930483" y="3590931"/>
              <a:ext cx="6336405" cy="2029917"/>
            </a:xfrm>
            <a:prstGeom prst="wedgeEllipseCallout">
              <a:avLst>
                <a:gd name="adj1" fmla="val 51841"/>
                <a:gd name="adj2" fmla="val 58465"/>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
                  <a:srgbClr val="00628C"/>
                </a:buClr>
                <a:buSzTx/>
                <a:buFont typeface="Arial" charset="0"/>
                <a:buChar char="●"/>
                <a:tabLst/>
              </a:pPr>
              <a:endParaRPr kumimoji="0" lang="en-GB" sz="2800" b="0" i="0" u="none" strike="noStrike" cap="none" normalizeH="0" baseline="0">
                <a:ln>
                  <a:noFill/>
                </a:ln>
                <a:solidFill>
                  <a:schemeClr val="tx1"/>
                </a:solidFill>
                <a:effectLst/>
                <a:latin typeface="Arial" charset="0"/>
              </a:endParaRPr>
            </a:p>
          </p:txBody>
        </p:sp>
      </p:grpSp>
    </p:spTree>
    <p:custDataLst>
      <p:tags r:id="rId1"/>
    </p:custDataLst>
    <p:extLst>
      <p:ext uri="{BB962C8B-B14F-4D97-AF65-F5344CB8AC3E}">
        <p14:creationId xmlns:p14="http://schemas.microsoft.com/office/powerpoint/2010/main" val="28838887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13"/>
                                        </p:tgtEl>
                                      </p:cBhvr>
                                    </p:animEffect>
                                    <p:set>
                                      <p:cBhvr>
                                        <p:cTn id="15" dur="1" fill="hold">
                                          <p:stCondLst>
                                            <p:cond delay="499"/>
                                          </p:stCondLst>
                                        </p:cTn>
                                        <p:tgtEl>
                                          <p:spTgt spid="13"/>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14"/>
                                        </p:tgtEl>
                                      </p:cBhvr>
                                    </p:animEffect>
                                    <p:set>
                                      <p:cBhvr>
                                        <p:cTn id="18" dur="1" fill="hold">
                                          <p:stCondLst>
                                            <p:cond delay="499"/>
                                          </p:stCondLst>
                                        </p:cTn>
                                        <p:tgtEl>
                                          <p:spTgt spid="14"/>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500"/>
                                        <p:tgtEl>
                                          <p:spTgt spid="15"/>
                                        </p:tgtEl>
                                      </p:cBhvr>
                                    </p:animEffect>
                                    <p:set>
                                      <p:cBhvr>
                                        <p:cTn id="21" dur="1" fill="hold">
                                          <p:stCondLst>
                                            <p:cond delay="499"/>
                                          </p:stCondLst>
                                        </p:cTn>
                                        <p:tgtEl>
                                          <p:spTgt spid="15"/>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500"/>
                                        <p:tgtEl>
                                          <p:spTgt spid="28"/>
                                        </p:tgtEl>
                                      </p:cBhvr>
                                    </p:animEffect>
                                    <p:set>
                                      <p:cBhvr>
                                        <p:cTn id="24" dur="1" fill="hold">
                                          <p:stCondLst>
                                            <p:cond delay="499"/>
                                          </p:stCondLst>
                                        </p:cTn>
                                        <p:tgtEl>
                                          <p:spTgt spid="2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3" grpId="0" animBg="1"/>
      <p:bldP spid="14" grpId="0" animBg="1"/>
      <p:bldP spid="28" grpId="0" animBg="1"/>
      <p:bldP spid="3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12B498-7621-4F53-B077-41E3CCADF247}"/>
              </a:ext>
            </a:extLst>
          </p:cNvPr>
          <p:cNvSpPr>
            <a:spLocks noGrp="1"/>
          </p:cNvSpPr>
          <p:nvPr>
            <p:ph type="title"/>
          </p:nvPr>
        </p:nvSpPr>
        <p:spPr/>
        <p:txBody>
          <a:bodyPr/>
          <a:lstStyle/>
          <a:p>
            <a:r>
              <a:rPr lang="en-GB" dirty="0"/>
              <a:t>How to use the guidance</a:t>
            </a:r>
          </a:p>
        </p:txBody>
      </p:sp>
      <p:sp>
        <p:nvSpPr>
          <p:cNvPr id="2" name="Content Placeholder 1">
            <a:extLst>
              <a:ext uri="{FF2B5EF4-FFF2-40B4-BE49-F238E27FC236}">
                <a16:creationId xmlns:a16="http://schemas.microsoft.com/office/drawing/2014/main" id="{DC401CC3-8DF3-4205-AF0B-155C31B687B8}"/>
              </a:ext>
            </a:extLst>
          </p:cNvPr>
          <p:cNvSpPr>
            <a:spLocks noGrp="1"/>
          </p:cNvSpPr>
          <p:nvPr>
            <p:ph idx="1"/>
          </p:nvPr>
        </p:nvSpPr>
        <p:spPr>
          <a:xfrm>
            <a:off x="687354" y="1295600"/>
            <a:ext cx="7759959" cy="3888432"/>
          </a:xfrm>
        </p:spPr>
        <p:txBody>
          <a:bodyPr/>
          <a:lstStyle/>
          <a:p>
            <a:r>
              <a:rPr lang="en-GB" dirty="0"/>
              <a:t>The guidance can support long-term, medium-term and short-term planning, and assessment. </a:t>
            </a:r>
          </a:p>
        </p:txBody>
      </p:sp>
      <p:sp>
        <p:nvSpPr>
          <p:cNvPr id="4" name="TextBox 3">
            <a:extLst>
              <a:ext uri="{FF2B5EF4-FFF2-40B4-BE49-F238E27FC236}">
                <a16:creationId xmlns:a16="http://schemas.microsoft.com/office/drawing/2014/main" id="{1C1078A5-E7CD-4B4E-9553-51CD7342F6BE}"/>
              </a:ext>
            </a:extLst>
          </p:cNvPr>
          <p:cNvSpPr txBox="1"/>
          <p:nvPr/>
        </p:nvSpPr>
        <p:spPr>
          <a:xfrm>
            <a:off x="70563" y="6384658"/>
            <a:ext cx="2878691" cy="369332"/>
          </a:xfrm>
          <a:prstGeom prst="rect">
            <a:avLst/>
          </a:prstGeom>
          <a:noFill/>
        </p:spPr>
        <p:txBody>
          <a:bodyPr wrap="square" rtlCol="0">
            <a:spAutoFit/>
          </a:bodyPr>
          <a:lstStyle/>
          <a:p>
            <a:r>
              <a:rPr lang="en-GB" dirty="0">
                <a:solidFill>
                  <a:schemeClr val="bg2"/>
                </a:solidFill>
              </a:rPr>
              <a:t>Page 7 of the guidance  </a:t>
            </a:r>
          </a:p>
        </p:txBody>
      </p:sp>
      <p:grpSp>
        <p:nvGrpSpPr>
          <p:cNvPr id="9" name="Group 8">
            <a:extLst>
              <a:ext uri="{FF2B5EF4-FFF2-40B4-BE49-F238E27FC236}">
                <a16:creationId xmlns:a16="http://schemas.microsoft.com/office/drawing/2014/main" id="{B91C507E-D36B-4853-A5FA-88CC28766FDB}"/>
              </a:ext>
            </a:extLst>
          </p:cNvPr>
          <p:cNvGrpSpPr/>
          <p:nvPr/>
        </p:nvGrpSpPr>
        <p:grpSpPr>
          <a:xfrm>
            <a:off x="4105377" y="3056453"/>
            <a:ext cx="4389548" cy="1244105"/>
            <a:chOff x="1683647" y="3781073"/>
            <a:chExt cx="6336405" cy="2029917"/>
          </a:xfrm>
        </p:grpSpPr>
        <p:sp>
          <p:nvSpPr>
            <p:cNvPr id="10" name="TextBox 9">
              <a:extLst>
                <a:ext uri="{FF2B5EF4-FFF2-40B4-BE49-F238E27FC236}">
                  <a16:creationId xmlns:a16="http://schemas.microsoft.com/office/drawing/2014/main" id="{EABCF95E-7FF1-419F-8D7F-4FBFF732BCC6}"/>
                </a:ext>
              </a:extLst>
            </p:cNvPr>
            <p:cNvSpPr txBox="1"/>
            <p:nvPr/>
          </p:nvSpPr>
          <p:spPr>
            <a:xfrm>
              <a:off x="2215166" y="4494726"/>
              <a:ext cx="5628068" cy="602613"/>
            </a:xfrm>
            <a:prstGeom prst="rect">
              <a:avLst/>
            </a:prstGeom>
            <a:noFill/>
          </p:spPr>
          <p:txBody>
            <a:bodyPr wrap="square" rtlCol="0">
              <a:spAutoFit/>
            </a:bodyPr>
            <a:lstStyle/>
            <a:p>
              <a:pPr algn="ctr"/>
              <a:r>
                <a:rPr lang="en-GB" dirty="0">
                  <a:solidFill>
                    <a:schemeClr val="bg2"/>
                  </a:solidFill>
                </a:rPr>
                <a:t>Let’s look at the planning stage</a:t>
              </a:r>
            </a:p>
          </p:txBody>
        </p:sp>
        <p:sp>
          <p:nvSpPr>
            <p:cNvPr id="11" name="Speech Bubble: Oval 10">
              <a:extLst>
                <a:ext uri="{FF2B5EF4-FFF2-40B4-BE49-F238E27FC236}">
                  <a16:creationId xmlns:a16="http://schemas.microsoft.com/office/drawing/2014/main" id="{8C0DB6A4-28CE-4703-BD94-08D7C1D9B6DE}"/>
                </a:ext>
              </a:extLst>
            </p:cNvPr>
            <p:cNvSpPr/>
            <p:nvPr/>
          </p:nvSpPr>
          <p:spPr bwMode="auto">
            <a:xfrm>
              <a:off x="1683647" y="3781073"/>
              <a:ext cx="6336405" cy="2029917"/>
            </a:xfrm>
            <a:prstGeom prst="wedgeEllipseCallout">
              <a:avLst>
                <a:gd name="adj1" fmla="val 63204"/>
                <a:gd name="adj2" fmla="val 68487"/>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
                  <a:srgbClr val="00628C"/>
                </a:buClr>
                <a:buSzTx/>
                <a:buFont typeface="Arial" charset="0"/>
                <a:buChar char="●"/>
                <a:tabLst/>
              </a:pPr>
              <a:endParaRPr kumimoji="0" lang="en-GB" sz="2800" b="0" i="0" u="none" strike="noStrike" cap="none" normalizeH="0" baseline="0">
                <a:ln>
                  <a:noFill/>
                </a:ln>
                <a:solidFill>
                  <a:schemeClr val="tx1"/>
                </a:solidFill>
                <a:effectLst/>
                <a:latin typeface="Arial" charset="0"/>
              </a:endParaRPr>
            </a:p>
          </p:txBody>
        </p:sp>
      </p:grpSp>
    </p:spTree>
    <p:extLst>
      <p:ext uri="{BB962C8B-B14F-4D97-AF65-F5344CB8AC3E}">
        <p14:creationId xmlns:p14="http://schemas.microsoft.com/office/powerpoint/2010/main" val="3500242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9"/>
                                        </p:tgtEl>
                                      </p:cBhvr>
                                    </p:animEffect>
                                    <p:set>
                                      <p:cBhvr>
                                        <p:cTn id="11"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F7969-85A4-4604-A87B-7C984476424D}"/>
              </a:ext>
            </a:extLst>
          </p:cNvPr>
          <p:cNvSpPr>
            <a:spLocks noGrp="1"/>
          </p:cNvSpPr>
          <p:nvPr>
            <p:ph type="title"/>
          </p:nvPr>
        </p:nvSpPr>
        <p:spPr/>
        <p:txBody>
          <a:bodyPr/>
          <a:lstStyle/>
          <a:p>
            <a:r>
              <a:rPr lang="en-GB" dirty="0"/>
              <a:t>For the next set of slides, create yourself a to-do list </a:t>
            </a:r>
          </a:p>
        </p:txBody>
      </p:sp>
      <p:sp>
        <p:nvSpPr>
          <p:cNvPr id="3" name="Content Placeholder 2">
            <a:extLst>
              <a:ext uri="{FF2B5EF4-FFF2-40B4-BE49-F238E27FC236}">
                <a16:creationId xmlns:a16="http://schemas.microsoft.com/office/drawing/2014/main" id="{A0966166-71D2-4D1D-BF56-F4B2046D7B75}"/>
              </a:ext>
            </a:extLst>
          </p:cNvPr>
          <p:cNvSpPr>
            <a:spLocks noGrp="1"/>
          </p:cNvSpPr>
          <p:nvPr>
            <p:ph idx="1"/>
          </p:nvPr>
        </p:nvSpPr>
        <p:spPr/>
        <p:txBody>
          <a:bodyPr/>
          <a:lstStyle/>
          <a:p>
            <a:r>
              <a:rPr lang="en-GB" dirty="0"/>
              <a:t>Where you see this symbol                note down any actions that you will take. </a:t>
            </a:r>
          </a:p>
        </p:txBody>
      </p:sp>
      <p:pic>
        <p:nvPicPr>
          <p:cNvPr id="4" name="Graphic 3" descr="Lights On">
            <a:extLst>
              <a:ext uri="{FF2B5EF4-FFF2-40B4-BE49-F238E27FC236}">
                <a16:creationId xmlns:a16="http://schemas.microsoft.com/office/drawing/2014/main" id="{EBE040B7-3964-47E0-89A5-915BAB8EFA9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20490" y="1412776"/>
            <a:ext cx="914400" cy="914400"/>
          </a:xfrm>
          <a:prstGeom prst="rect">
            <a:avLst/>
          </a:prstGeom>
        </p:spPr>
      </p:pic>
      <p:pic>
        <p:nvPicPr>
          <p:cNvPr id="6" name="Graphic 5" descr="Clipboard Checked">
            <a:extLst>
              <a:ext uri="{FF2B5EF4-FFF2-40B4-BE49-F238E27FC236}">
                <a16:creationId xmlns:a16="http://schemas.microsoft.com/office/drawing/2014/main" id="{442F0C3E-C19F-48AD-A6D5-FB0B5B2F330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570018" y="2327177"/>
            <a:ext cx="5126181" cy="4367006"/>
          </a:xfrm>
          <a:prstGeom prst="rect">
            <a:avLst/>
          </a:prstGeom>
        </p:spPr>
      </p:pic>
      <p:pic>
        <p:nvPicPr>
          <p:cNvPr id="7" name="Graphic 6" descr="Lights On">
            <a:extLst>
              <a:ext uri="{FF2B5EF4-FFF2-40B4-BE49-F238E27FC236}">
                <a16:creationId xmlns:a16="http://schemas.microsoft.com/office/drawing/2014/main" id="{C879FFCD-20A8-45BC-80DB-9DD2D04EAF9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50671" y="3320014"/>
            <a:ext cx="658092" cy="658092"/>
          </a:xfrm>
          <a:prstGeom prst="rect">
            <a:avLst/>
          </a:prstGeom>
        </p:spPr>
      </p:pic>
    </p:spTree>
    <p:extLst>
      <p:ext uri="{BB962C8B-B14F-4D97-AF65-F5344CB8AC3E}">
        <p14:creationId xmlns:p14="http://schemas.microsoft.com/office/powerpoint/2010/main" val="41780861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42FCFE5-A24F-472F-B765-CB3689E75776}"/>
              </a:ext>
            </a:extLst>
          </p:cNvPr>
          <p:cNvSpPr txBox="1"/>
          <p:nvPr/>
        </p:nvSpPr>
        <p:spPr>
          <a:xfrm>
            <a:off x="2036617" y="3164589"/>
            <a:ext cx="7633855" cy="3785652"/>
          </a:xfrm>
          <a:prstGeom prst="rect">
            <a:avLst/>
          </a:prstGeom>
          <a:noFill/>
        </p:spPr>
        <p:txBody>
          <a:bodyPr wrap="square" rtlCol="0">
            <a:spAutoFit/>
          </a:bodyPr>
          <a:lstStyle/>
          <a:p>
            <a:r>
              <a:rPr lang="en-GB" sz="2400" dirty="0">
                <a:solidFill>
                  <a:schemeClr val="bg2"/>
                </a:solidFill>
              </a:rPr>
              <a:t>School curriculum map – where should we start? </a:t>
            </a:r>
          </a:p>
          <a:p>
            <a:endParaRPr lang="en-GB" sz="2400" dirty="0">
              <a:solidFill>
                <a:schemeClr val="bg2"/>
              </a:solidFill>
            </a:endParaRPr>
          </a:p>
          <a:p>
            <a:pPr marL="342900" indent="-342900">
              <a:buFont typeface="Arial" panose="020B0604020202020204" pitchFamily="34" charset="0"/>
              <a:buChar char="•"/>
            </a:pPr>
            <a:r>
              <a:rPr lang="en-GB" sz="2400" dirty="0">
                <a:solidFill>
                  <a:schemeClr val="bg2"/>
                </a:solidFill>
              </a:rPr>
              <a:t>Insert the ready-to-progress into the school curriculum map.</a:t>
            </a:r>
          </a:p>
          <a:p>
            <a:pPr marL="342900" indent="-342900">
              <a:buFont typeface="Arial" panose="020B0604020202020204" pitchFamily="34" charset="0"/>
              <a:buChar char="•"/>
            </a:pPr>
            <a:r>
              <a:rPr lang="en-GB" sz="2400" dirty="0">
                <a:solidFill>
                  <a:schemeClr val="bg2"/>
                </a:solidFill>
              </a:rPr>
              <a:t>Consider the use of representations across the school. Is there consistency?</a:t>
            </a:r>
          </a:p>
          <a:p>
            <a:pPr marL="342900" indent="-342900">
              <a:buFont typeface="Arial" panose="020B0604020202020204" pitchFamily="34" charset="0"/>
              <a:buChar char="•"/>
            </a:pPr>
            <a:r>
              <a:rPr lang="en-GB" sz="2400" dirty="0">
                <a:solidFill>
                  <a:schemeClr val="bg2"/>
                </a:solidFill>
              </a:rPr>
              <a:t>Map out the progression in recall of number facts using the appendix in the guidance. Is there a clear school policy?</a:t>
            </a:r>
          </a:p>
          <a:p>
            <a:r>
              <a:rPr lang="en-GB" sz="2400" dirty="0">
                <a:solidFill>
                  <a:schemeClr val="bg2"/>
                </a:solidFill>
              </a:rPr>
              <a:t> </a:t>
            </a:r>
          </a:p>
        </p:txBody>
      </p:sp>
      <p:sp>
        <p:nvSpPr>
          <p:cNvPr id="2" name="Title 1">
            <a:extLst>
              <a:ext uri="{FF2B5EF4-FFF2-40B4-BE49-F238E27FC236}">
                <a16:creationId xmlns:a16="http://schemas.microsoft.com/office/drawing/2014/main" id="{B77CD5AA-4DE9-4857-B9E3-F46C411C93D6}"/>
              </a:ext>
            </a:extLst>
          </p:cNvPr>
          <p:cNvSpPr>
            <a:spLocks noGrp="1"/>
          </p:cNvSpPr>
          <p:nvPr>
            <p:ph type="title"/>
          </p:nvPr>
        </p:nvSpPr>
        <p:spPr/>
        <p:txBody>
          <a:bodyPr/>
          <a:lstStyle/>
          <a:p>
            <a:r>
              <a:rPr lang="en-GB" dirty="0"/>
              <a:t>Long-term planning</a:t>
            </a:r>
          </a:p>
        </p:txBody>
      </p:sp>
      <p:sp>
        <p:nvSpPr>
          <p:cNvPr id="4" name="Content Placeholder 3">
            <a:extLst>
              <a:ext uri="{FF2B5EF4-FFF2-40B4-BE49-F238E27FC236}">
                <a16:creationId xmlns:a16="http://schemas.microsoft.com/office/drawing/2014/main" id="{952446D0-E0F4-424F-B98E-67339F45CE03}"/>
              </a:ext>
            </a:extLst>
          </p:cNvPr>
          <p:cNvSpPr>
            <a:spLocks noGrp="1"/>
          </p:cNvSpPr>
          <p:nvPr>
            <p:ph idx="1"/>
          </p:nvPr>
        </p:nvSpPr>
        <p:spPr>
          <a:xfrm>
            <a:off x="601035" y="1180565"/>
            <a:ext cx="10972800" cy="3888432"/>
          </a:xfrm>
        </p:spPr>
        <p:txBody>
          <a:bodyPr/>
          <a:lstStyle/>
          <a:p>
            <a:r>
              <a:rPr lang="en-GB" dirty="0"/>
              <a:t>The guidance can be used to ensure that the most important elements that underpin the curriculum are covered at the right time, and to ensure that there is continuity and consistency for pupils as they progress from one year group to the next. </a:t>
            </a:r>
          </a:p>
        </p:txBody>
      </p:sp>
      <p:pic>
        <p:nvPicPr>
          <p:cNvPr id="6" name="Graphic 5" descr="Lights On">
            <a:extLst>
              <a:ext uri="{FF2B5EF4-FFF2-40B4-BE49-F238E27FC236}">
                <a16:creationId xmlns:a16="http://schemas.microsoft.com/office/drawing/2014/main" id="{4775731C-D238-4A1D-98E5-CEA970421B4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5909" y="4415549"/>
            <a:ext cx="914400" cy="914400"/>
          </a:xfrm>
          <a:prstGeom prst="rect">
            <a:avLst/>
          </a:prstGeom>
        </p:spPr>
      </p:pic>
    </p:spTree>
    <p:extLst>
      <p:ext uri="{BB962C8B-B14F-4D97-AF65-F5344CB8AC3E}">
        <p14:creationId xmlns:p14="http://schemas.microsoft.com/office/powerpoint/2010/main" val="29689193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1A010-AEE9-4FE1-B255-C718FF69061A}"/>
              </a:ext>
            </a:extLst>
          </p:cNvPr>
          <p:cNvSpPr>
            <a:spLocks noGrp="1"/>
          </p:cNvSpPr>
          <p:nvPr>
            <p:ph type="title"/>
          </p:nvPr>
        </p:nvSpPr>
        <p:spPr/>
        <p:txBody>
          <a:bodyPr/>
          <a:lstStyle/>
          <a:p>
            <a:r>
              <a:rPr lang="en-GB" dirty="0"/>
              <a:t>FAQs</a:t>
            </a:r>
          </a:p>
        </p:txBody>
      </p:sp>
      <p:sp>
        <p:nvSpPr>
          <p:cNvPr id="3" name="Content Placeholder 2">
            <a:extLst>
              <a:ext uri="{FF2B5EF4-FFF2-40B4-BE49-F238E27FC236}">
                <a16:creationId xmlns:a16="http://schemas.microsoft.com/office/drawing/2014/main" id="{E279A4AB-0DD5-4952-ADB7-F6729849EF9E}"/>
              </a:ext>
            </a:extLst>
          </p:cNvPr>
          <p:cNvSpPr>
            <a:spLocks noGrp="1"/>
          </p:cNvSpPr>
          <p:nvPr>
            <p:ph idx="1"/>
          </p:nvPr>
        </p:nvSpPr>
        <p:spPr>
          <a:xfrm>
            <a:off x="609600" y="1708222"/>
            <a:ext cx="10972800" cy="3888432"/>
          </a:xfrm>
        </p:spPr>
        <p:txBody>
          <a:bodyPr/>
          <a:lstStyle/>
          <a:p>
            <a:r>
              <a:rPr lang="en-GB" dirty="0"/>
              <a:t>A: </a:t>
            </a:r>
            <a:r>
              <a:rPr lang="en-GB" i="1" dirty="0"/>
              <a:t>Please note that the publication does not address the whole of the primary curriculum, only the areas that have been identified as a priority. It is still a statutory requirement that the whole of the curriculum is taught. </a:t>
            </a:r>
            <a:r>
              <a:rPr lang="en-GB" b="1" i="1" dirty="0"/>
              <a:t>However, by meeting the ready-to-progress criteria, pupils will be able to more easily access many of the elements of the curriculum that are not covered by the guidance.</a:t>
            </a:r>
          </a:p>
          <a:p>
            <a:endParaRPr lang="en-GB" dirty="0"/>
          </a:p>
        </p:txBody>
      </p:sp>
      <p:sp>
        <p:nvSpPr>
          <p:cNvPr id="4" name="Content Placeholder 2">
            <a:extLst>
              <a:ext uri="{FF2B5EF4-FFF2-40B4-BE49-F238E27FC236}">
                <a16:creationId xmlns:a16="http://schemas.microsoft.com/office/drawing/2014/main" id="{8C42120D-C302-425D-9533-5ECC916E6CE8}"/>
              </a:ext>
            </a:extLst>
          </p:cNvPr>
          <p:cNvSpPr txBox="1">
            <a:spLocks/>
          </p:cNvSpPr>
          <p:nvPr/>
        </p:nvSpPr>
        <p:spPr bwMode="auto">
          <a:xfrm>
            <a:off x="601035" y="921718"/>
            <a:ext cx="10972800" cy="635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68" indent="-257168" algn="l" rtl="0" eaLnBrk="0" fontAlgn="base" hangingPunct="0">
              <a:spcBef>
                <a:spcPct val="20000"/>
              </a:spcBef>
              <a:spcAft>
                <a:spcPct val="0"/>
              </a:spcAft>
              <a:buClr>
                <a:schemeClr val="tx2"/>
              </a:buClr>
              <a:buFont typeface="Arial" panose="020B0604020202020204" pitchFamily="34" charset="0"/>
              <a:defRPr sz="2400">
                <a:solidFill>
                  <a:srgbClr val="585858"/>
                </a:solidFill>
                <a:latin typeface="+mn-lt"/>
                <a:ea typeface="+mn-ea"/>
                <a:cs typeface="+mn-cs"/>
              </a:defRPr>
            </a:lvl1pPr>
            <a:lvl2pPr marL="557199" indent="-214308" algn="l" rtl="0" eaLnBrk="0" fontAlgn="base" hangingPunct="0">
              <a:spcBef>
                <a:spcPct val="20000"/>
              </a:spcBef>
              <a:spcAft>
                <a:spcPct val="0"/>
              </a:spcAft>
              <a:buClr>
                <a:srgbClr val="347574"/>
              </a:buClr>
              <a:buFont typeface="Arial" panose="020B0604020202020204" pitchFamily="34" charset="0"/>
              <a:buChar char="•"/>
              <a:defRPr sz="2100">
                <a:solidFill>
                  <a:srgbClr val="585858"/>
                </a:solidFill>
                <a:latin typeface="+mn-lt"/>
              </a:defRPr>
            </a:lvl2pPr>
            <a:lvl3pPr marL="857228" indent="-171446" algn="l" rtl="0" eaLnBrk="0" fontAlgn="base" hangingPunct="0">
              <a:spcBef>
                <a:spcPct val="20000"/>
              </a:spcBef>
              <a:spcAft>
                <a:spcPct val="0"/>
              </a:spcAft>
              <a:buClr>
                <a:srgbClr val="347574"/>
              </a:buClr>
              <a:buFont typeface="Arial" panose="020B0604020202020204" pitchFamily="34" charset="0"/>
              <a:buChar char="•"/>
              <a:defRPr sz="1800">
                <a:solidFill>
                  <a:srgbClr val="585858"/>
                </a:solidFill>
                <a:latin typeface="+mn-lt"/>
              </a:defRPr>
            </a:lvl3pPr>
            <a:lvl4pPr marL="1200120" indent="-171446" algn="l" rtl="0" eaLnBrk="0" fontAlgn="base" hangingPunct="0">
              <a:spcBef>
                <a:spcPct val="20000"/>
              </a:spcBef>
              <a:spcAft>
                <a:spcPct val="0"/>
              </a:spcAft>
              <a:buClr>
                <a:srgbClr val="347574"/>
              </a:buClr>
              <a:buFont typeface="Arial" panose="020B0604020202020204" pitchFamily="34" charset="0"/>
              <a:buChar char="•"/>
              <a:defRPr sz="1425">
                <a:solidFill>
                  <a:srgbClr val="585858"/>
                </a:solidFill>
                <a:latin typeface="+mn-lt"/>
              </a:defRPr>
            </a:lvl4pPr>
            <a:lvl5pPr marL="1543012" indent="-171446" algn="l" rtl="0" eaLnBrk="0" fontAlgn="base" hangingPunct="0">
              <a:spcBef>
                <a:spcPct val="20000"/>
              </a:spcBef>
              <a:spcAft>
                <a:spcPct val="0"/>
              </a:spcAft>
              <a:buClr>
                <a:srgbClr val="347574"/>
              </a:buClr>
              <a:buFont typeface="Arial" panose="020B0604020202020204" pitchFamily="34" charset="0"/>
              <a:buChar char="•"/>
              <a:defRPr sz="1425">
                <a:solidFill>
                  <a:srgbClr val="585858"/>
                </a:solidFill>
                <a:latin typeface="+mn-lt"/>
              </a:defRPr>
            </a:lvl5pPr>
            <a:lvl6pPr marL="1885903" indent="-171446" algn="l" rtl="0" fontAlgn="base">
              <a:spcBef>
                <a:spcPct val="20000"/>
              </a:spcBef>
              <a:spcAft>
                <a:spcPct val="0"/>
              </a:spcAft>
              <a:buClr>
                <a:schemeClr val="tx2"/>
              </a:buClr>
              <a:buFont typeface="Arial" charset="0"/>
              <a:buChar char="●"/>
              <a:defRPr sz="1425">
                <a:solidFill>
                  <a:schemeClr val="tx1"/>
                </a:solidFill>
                <a:latin typeface="+mn-lt"/>
              </a:defRPr>
            </a:lvl6pPr>
            <a:lvl7pPr marL="2228795" indent="-171446" algn="l" rtl="0" fontAlgn="base">
              <a:spcBef>
                <a:spcPct val="20000"/>
              </a:spcBef>
              <a:spcAft>
                <a:spcPct val="0"/>
              </a:spcAft>
              <a:buClr>
                <a:schemeClr val="tx2"/>
              </a:buClr>
              <a:buFont typeface="Arial" charset="0"/>
              <a:buChar char="●"/>
              <a:defRPr sz="1425">
                <a:solidFill>
                  <a:schemeClr val="tx1"/>
                </a:solidFill>
                <a:latin typeface="+mn-lt"/>
              </a:defRPr>
            </a:lvl7pPr>
            <a:lvl8pPr marL="2571686" indent="-171446" algn="l" rtl="0" fontAlgn="base">
              <a:spcBef>
                <a:spcPct val="20000"/>
              </a:spcBef>
              <a:spcAft>
                <a:spcPct val="0"/>
              </a:spcAft>
              <a:buClr>
                <a:schemeClr val="tx2"/>
              </a:buClr>
              <a:buFont typeface="Arial" charset="0"/>
              <a:buChar char="●"/>
              <a:defRPr sz="1425">
                <a:solidFill>
                  <a:schemeClr val="tx1"/>
                </a:solidFill>
                <a:latin typeface="+mn-lt"/>
              </a:defRPr>
            </a:lvl8pPr>
            <a:lvl9pPr marL="2914577" indent="-171446" algn="l" rtl="0" fontAlgn="base">
              <a:spcBef>
                <a:spcPct val="20000"/>
              </a:spcBef>
              <a:spcAft>
                <a:spcPct val="0"/>
              </a:spcAft>
              <a:buClr>
                <a:schemeClr val="tx2"/>
              </a:buClr>
              <a:buFont typeface="Arial" charset="0"/>
              <a:buChar char="●"/>
              <a:defRPr sz="1425">
                <a:solidFill>
                  <a:schemeClr val="tx1"/>
                </a:solidFill>
                <a:latin typeface="+mn-lt"/>
              </a:defRPr>
            </a:lvl9pPr>
          </a:lstStyle>
          <a:p>
            <a:r>
              <a:rPr lang="en-GB" b="1" kern="0" dirty="0"/>
              <a:t>Q: Does the guidance document cover the whole of the primary curriculum? </a:t>
            </a:r>
          </a:p>
          <a:p>
            <a:endParaRPr lang="en-GB" kern="0" dirty="0"/>
          </a:p>
        </p:txBody>
      </p:sp>
      <p:sp>
        <p:nvSpPr>
          <p:cNvPr id="6" name="TextBox 5">
            <a:extLst>
              <a:ext uri="{FF2B5EF4-FFF2-40B4-BE49-F238E27FC236}">
                <a16:creationId xmlns:a16="http://schemas.microsoft.com/office/drawing/2014/main" id="{D41641C9-972D-409D-A30D-F51B9C7DACF7}"/>
              </a:ext>
            </a:extLst>
          </p:cNvPr>
          <p:cNvSpPr txBox="1"/>
          <p:nvPr/>
        </p:nvSpPr>
        <p:spPr>
          <a:xfrm>
            <a:off x="70563" y="6384658"/>
            <a:ext cx="2878691" cy="369332"/>
          </a:xfrm>
          <a:prstGeom prst="rect">
            <a:avLst/>
          </a:prstGeom>
          <a:noFill/>
        </p:spPr>
        <p:txBody>
          <a:bodyPr wrap="square" rtlCol="0">
            <a:spAutoFit/>
          </a:bodyPr>
          <a:lstStyle/>
          <a:p>
            <a:r>
              <a:rPr lang="en-GB" dirty="0">
                <a:solidFill>
                  <a:schemeClr val="bg2"/>
                </a:solidFill>
              </a:rPr>
              <a:t>Page 5 of the guidance  </a:t>
            </a:r>
          </a:p>
        </p:txBody>
      </p:sp>
    </p:spTree>
    <p:extLst>
      <p:ext uri="{BB962C8B-B14F-4D97-AF65-F5344CB8AC3E}">
        <p14:creationId xmlns:p14="http://schemas.microsoft.com/office/powerpoint/2010/main" val="36175974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600F7DF-F419-427F-9839-B28723FDAAB7}"/>
              </a:ext>
            </a:extLst>
          </p:cNvPr>
          <p:cNvSpPr txBox="1"/>
          <p:nvPr/>
        </p:nvSpPr>
        <p:spPr>
          <a:xfrm>
            <a:off x="1445156" y="3276719"/>
            <a:ext cx="9767454" cy="3046988"/>
          </a:xfrm>
          <a:prstGeom prst="rect">
            <a:avLst/>
          </a:prstGeom>
          <a:noFill/>
        </p:spPr>
        <p:txBody>
          <a:bodyPr wrap="square" rtlCol="0">
            <a:spAutoFit/>
          </a:bodyPr>
          <a:lstStyle/>
          <a:p>
            <a:r>
              <a:rPr lang="en-GB" sz="2400" dirty="0">
                <a:solidFill>
                  <a:schemeClr val="bg2"/>
                </a:solidFill>
              </a:rPr>
              <a:t>Medium-term planning – where should we start? </a:t>
            </a:r>
          </a:p>
          <a:p>
            <a:endParaRPr lang="en-GB" sz="2400" dirty="0">
              <a:solidFill>
                <a:schemeClr val="bg2"/>
              </a:solidFill>
            </a:endParaRPr>
          </a:p>
          <a:p>
            <a:pPr marL="342900" indent="-342900">
              <a:buFont typeface="Arial" panose="020B0604020202020204" pitchFamily="34" charset="0"/>
              <a:buChar char="•"/>
            </a:pPr>
            <a:r>
              <a:rPr lang="en-GB" sz="2400" dirty="0">
                <a:solidFill>
                  <a:schemeClr val="bg2"/>
                </a:solidFill>
              </a:rPr>
              <a:t>Allocate more time to the core concepts – ensure that all the RTP criteria are given priority and are covered in depth – allocate enough time to teach them well and provide practice and consolidation.</a:t>
            </a:r>
          </a:p>
          <a:p>
            <a:pPr marL="342900" indent="-342900">
              <a:buFont typeface="Arial" panose="020B0604020202020204" pitchFamily="34" charset="0"/>
              <a:buChar char="•"/>
            </a:pPr>
            <a:r>
              <a:rPr lang="en-GB" sz="2400" dirty="0">
                <a:solidFill>
                  <a:schemeClr val="bg2"/>
                </a:solidFill>
              </a:rPr>
              <a:t>Allocate additional time to practise multiplicative and additive facts.</a:t>
            </a:r>
          </a:p>
          <a:p>
            <a:pPr marL="342900" indent="-342900">
              <a:buFont typeface="Arial" panose="020B0604020202020204" pitchFamily="34" charset="0"/>
              <a:buChar char="•"/>
            </a:pPr>
            <a:r>
              <a:rPr lang="en-GB" sz="2400" dirty="0">
                <a:solidFill>
                  <a:schemeClr val="bg2"/>
                </a:solidFill>
              </a:rPr>
              <a:t>Use the ‘Making connections’ information to improve the sequencing of lessons.</a:t>
            </a:r>
          </a:p>
        </p:txBody>
      </p:sp>
      <p:sp>
        <p:nvSpPr>
          <p:cNvPr id="3" name="Title 2">
            <a:extLst>
              <a:ext uri="{FF2B5EF4-FFF2-40B4-BE49-F238E27FC236}">
                <a16:creationId xmlns:a16="http://schemas.microsoft.com/office/drawing/2014/main" id="{0CFB8A41-567C-474A-9E36-10156E102607}"/>
              </a:ext>
            </a:extLst>
          </p:cNvPr>
          <p:cNvSpPr>
            <a:spLocks noGrp="1"/>
          </p:cNvSpPr>
          <p:nvPr>
            <p:ph type="title"/>
          </p:nvPr>
        </p:nvSpPr>
        <p:spPr/>
        <p:txBody>
          <a:bodyPr/>
          <a:lstStyle/>
          <a:p>
            <a:r>
              <a:rPr lang="en-GB" dirty="0"/>
              <a:t>Medium-term planning</a:t>
            </a:r>
          </a:p>
        </p:txBody>
      </p:sp>
      <p:sp>
        <p:nvSpPr>
          <p:cNvPr id="2" name="Content Placeholder 1">
            <a:extLst>
              <a:ext uri="{FF2B5EF4-FFF2-40B4-BE49-F238E27FC236}">
                <a16:creationId xmlns:a16="http://schemas.microsoft.com/office/drawing/2014/main" id="{CE50A0A8-2AA1-40F4-AA5C-CBC44DFC0C76}"/>
              </a:ext>
            </a:extLst>
          </p:cNvPr>
          <p:cNvSpPr>
            <a:spLocks noGrp="1"/>
          </p:cNvSpPr>
          <p:nvPr>
            <p:ph idx="1"/>
          </p:nvPr>
        </p:nvSpPr>
        <p:spPr>
          <a:xfrm>
            <a:off x="601034" y="1014520"/>
            <a:ext cx="10972800" cy="3888432"/>
          </a:xfrm>
        </p:spPr>
        <p:txBody>
          <a:bodyPr/>
          <a:lstStyle/>
          <a:p>
            <a:r>
              <a:rPr lang="en-GB" dirty="0"/>
              <a:t>Teachers can use the guidance to inform decisions on how much teaching time to set aside for the different parts of the curriculum. Teaching time can be weighted towards the ready-to-progress criteria. The ready-to-progress tables at the start of each year group and the ‘Making connections’ features support medium-term planning by demonstrating how to make connections between mathematical ideas and develop understanding based on logical progression. </a:t>
            </a:r>
          </a:p>
        </p:txBody>
      </p:sp>
      <p:pic>
        <p:nvPicPr>
          <p:cNvPr id="5" name="Graphic 4" descr="Lights On">
            <a:extLst>
              <a:ext uri="{FF2B5EF4-FFF2-40B4-BE49-F238E27FC236}">
                <a16:creationId xmlns:a16="http://schemas.microsoft.com/office/drawing/2014/main" id="{FDC249C5-2E1E-4974-8037-F2276CC59E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0756" y="4516361"/>
            <a:ext cx="914400" cy="914400"/>
          </a:xfrm>
          <a:prstGeom prst="rect">
            <a:avLst/>
          </a:prstGeom>
        </p:spPr>
      </p:pic>
    </p:spTree>
    <p:extLst>
      <p:ext uri="{BB962C8B-B14F-4D97-AF65-F5344CB8AC3E}">
        <p14:creationId xmlns:p14="http://schemas.microsoft.com/office/powerpoint/2010/main" val="26325077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A779D-AE70-40FB-849B-9B52737E6483}"/>
              </a:ext>
            </a:extLst>
          </p:cNvPr>
          <p:cNvSpPr>
            <a:spLocks noGrp="1"/>
          </p:cNvSpPr>
          <p:nvPr>
            <p:ph type="title"/>
          </p:nvPr>
        </p:nvSpPr>
        <p:spPr/>
        <p:txBody>
          <a:bodyPr/>
          <a:lstStyle/>
          <a:p>
            <a:r>
              <a:rPr lang="en-GB" dirty="0"/>
              <a:t>FAQs</a:t>
            </a:r>
          </a:p>
        </p:txBody>
      </p:sp>
      <p:sp>
        <p:nvSpPr>
          <p:cNvPr id="3" name="Content Placeholder 2">
            <a:extLst>
              <a:ext uri="{FF2B5EF4-FFF2-40B4-BE49-F238E27FC236}">
                <a16:creationId xmlns:a16="http://schemas.microsoft.com/office/drawing/2014/main" id="{8D921FAB-FF87-434B-9C02-906F255AD2CD}"/>
              </a:ext>
            </a:extLst>
          </p:cNvPr>
          <p:cNvSpPr>
            <a:spLocks noGrp="1"/>
          </p:cNvSpPr>
          <p:nvPr>
            <p:ph idx="1"/>
          </p:nvPr>
        </p:nvSpPr>
        <p:spPr>
          <a:xfrm>
            <a:off x="609600" y="1286205"/>
            <a:ext cx="10972800" cy="3888432"/>
          </a:xfrm>
        </p:spPr>
        <p:txBody>
          <a:bodyPr/>
          <a:lstStyle/>
          <a:p>
            <a:r>
              <a:rPr lang="en-GB" b="1" dirty="0">
                <a:solidFill>
                  <a:schemeClr val="tx1"/>
                </a:solidFill>
              </a:rPr>
              <a:t>Q:</a:t>
            </a:r>
            <a:r>
              <a:rPr lang="en-GB" dirty="0"/>
              <a:t> </a:t>
            </a:r>
            <a:r>
              <a:rPr lang="en-GB" b="1" dirty="0"/>
              <a:t>How can the guidance document be used with textbooks/existing resources? </a:t>
            </a:r>
          </a:p>
        </p:txBody>
      </p:sp>
      <p:sp>
        <p:nvSpPr>
          <p:cNvPr id="7" name="TextBox 6">
            <a:extLst>
              <a:ext uri="{FF2B5EF4-FFF2-40B4-BE49-F238E27FC236}">
                <a16:creationId xmlns:a16="http://schemas.microsoft.com/office/drawing/2014/main" id="{A858EFD5-308C-4AA5-83A4-34F6C0FD1F9B}"/>
              </a:ext>
            </a:extLst>
          </p:cNvPr>
          <p:cNvSpPr txBox="1"/>
          <p:nvPr/>
        </p:nvSpPr>
        <p:spPr>
          <a:xfrm>
            <a:off x="601035" y="2274838"/>
            <a:ext cx="10635001" cy="2308324"/>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i="1" dirty="0">
                <a:solidFill>
                  <a:schemeClr val="bg2"/>
                </a:solidFill>
              </a:rPr>
              <a:t>Map the ready-to-progress criteria to your textbooks/existing resources.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i="1" dirty="0">
                <a:solidFill>
                  <a:schemeClr val="bg2"/>
                </a:solidFill>
              </a:rPr>
              <a:t>Highlight the ready-to-progress criteria and consider whether you have allocated enough time to teach in sufficient depth, practise and consolidate.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i="1" dirty="0">
                <a:solidFill>
                  <a:schemeClr val="bg2"/>
                </a:solidFill>
              </a:rPr>
              <a:t>Consider whether you want to adapt the order of the concepts that you teach and whether you need to create additional lessons.</a:t>
            </a:r>
          </a:p>
        </p:txBody>
      </p:sp>
    </p:spTree>
    <p:extLst>
      <p:ext uri="{BB962C8B-B14F-4D97-AF65-F5344CB8AC3E}">
        <p14:creationId xmlns:p14="http://schemas.microsoft.com/office/powerpoint/2010/main" val="25440325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064011-C3C0-47B7-9D7B-43707960CCF9}"/>
              </a:ext>
            </a:extLst>
          </p:cNvPr>
          <p:cNvSpPr txBox="1"/>
          <p:nvPr/>
        </p:nvSpPr>
        <p:spPr>
          <a:xfrm>
            <a:off x="601035" y="2214471"/>
            <a:ext cx="9152565" cy="4893647"/>
          </a:xfrm>
          <a:prstGeom prst="rect">
            <a:avLst/>
          </a:prstGeom>
          <a:noFill/>
        </p:spPr>
        <p:txBody>
          <a:bodyPr wrap="square" rtlCol="0">
            <a:spAutoFit/>
          </a:bodyPr>
          <a:lstStyle/>
          <a:p>
            <a:r>
              <a:rPr lang="en-GB" sz="2400" dirty="0">
                <a:solidFill>
                  <a:schemeClr val="bg2"/>
                </a:solidFill>
              </a:rPr>
              <a:t>Short term planning – where should we start? </a:t>
            </a:r>
          </a:p>
          <a:p>
            <a:endParaRPr lang="en-GB" sz="2400" dirty="0">
              <a:solidFill>
                <a:schemeClr val="bg2"/>
              </a:solidFill>
            </a:endParaRPr>
          </a:p>
          <a:p>
            <a:pPr marL="342900" indent="-342900">
              <a:buClr>
                <a:schemeClr val="bg2"/>
              </a:buClr>
              <a:buFont typeface="Arial" panose="020B0604020202020204" pitchFamily="34" charset="0"/>
              <a:buChar char="•"/>
            </a:pPr>
            <a:r>
              <a:rPr lang="en-GB" sz="2400" dirty="0">
                <a:solidFill>
                  <a:schemeClr val="bg2"/>
                </a:solidFill>
              </a:rPr>
              <a:t>Read the relevant section from the year-group chapter before planning a sequence of lessons.</a:t>
            </a:r>
          </a:p>
          <a:p>
            <a:pPr marL="342900" indent="-342900">
              <a:buClr>
                <a:schemeClr val="bg2"/>
              </a:buClr>
              <a:buFont typeface="Arial" panose="020B0604020202020204" pitchFamily="34" charset="0"/>
              <a:buChar char="•"/>
            </a:pPr>
            <a:r>
              <a:rPr lang="en-GB" sz="2400" dirty="0">
                <a:solidFill>
                  <a:schemeClr val="bg2"/>
                </a:solidFill>
              </a:rPr>
              <a:t>Use the RTP criteria </a:t>
            </a:r>
            <a:r>
              <a:rPr lang="en-GB" sz="2400" i="1" dirty="0">
                <a:solidFill>
                  <a:schemeClr val="bg2"/>
                </a:solidFill>
              </a:rPr>
              <a:t>review, practice and consolidation</a:t>
            </a:r>
            <a:r>
              <a:rPr lang="en-GB" sz="2400" dirty="0">
                <a:solidFill>
                  <a:schemeClr val="bg2"/>
                </a:solidFill>
              </a:rPr>
              <a:t> resources (link coming soon</a:t>
            </a:r>
            <a:r>
              <a:rPr lang="en-GB" sz="2400">
                <a:solidFill>
                  <a:schemeClr val="bg2"/>
                </a:solidFill>
              </a:rPr>
              <a:t>) from </a:t>
            </a:r>
            <a:r>
              <a:rPr lang="en-GB" sz="2400" dirty="0">
                <a:solidFill>
                  <a:schemeClr val="bg2"/>
                </a:solidFill>
              </a:rPr>
              <a:t>the year group or previous year group as pre-teaching for those pupils who might need additional support.</a:t>
            </a:r>
          </a:p>
          <a:p>
            <a:pPr marL="342900" indent="-342900">
              <a:buClr>
                <a:schemeClr val="bg2"/>
              </a:buClr>
              <a:buFont typeface="Arial" panose="020B0604020202020204" pitchFamily="34" charset="0"/>
              <a:buChar char="•"/>
            </a:pPr>
            <a:r>
              <a:rPr lang="en-GB" sz="2400" dirty="0">
                <a:solidFill>
                  <a:schemeClr val="bg2"/>
                </a:solidFill>
              </a:rPr>
              <a:t>Use the PD materials to see the small steps alongside the representations and incorporate slides into lessons.</a:t>
            </a:r>
          </a:p>
          <a:p>
            <a:pPr marL="342900" indent="-342900">
              <a:buClr>
                <a:schemeClr val="bg2"/>
              </a:buClr>
              <a:buFont typeface="Arial" panose="020B0604020202020204" pitchFamily="34" charset="0"/>
              <a:buChar char="•"/>
            </a:pPr>
            <a:r>
              <a:rPr lang="en-GB" sz="2400" dirty="0">
                <a:solidFill>
                  <a:schemeClr val="bg2"/>
                </a:solidFill>
              </a:rPr>
              <a:t>Use some of the assessment questions from the year below to check that pupils have the pre-requisite knowledge and skills.</a:t>
            </a:r>
          </a:p>
          <a:p>
            <a:pPr marL="342900" indent="-342900">
              <a:buClr>
                <a:schemeClr val="bg2"/>
              </a:buClr>
              <a:buFont typeface="Arial" panose="020B0604020202020204" pitchFamily="34" charset="0"/>
              <a:buChar char="•"/>
            </a:pPr>
            <a:r>
              <a:rPr lang="en-GB" sz="2400" dirty="0">
                <a:solidFill>
                  <a:schemeClr val="bg2"/>
                </a:solidFill>
              </a:rPr>
              <a:t>Use language focus features to support language development.</a:t>
            </a:r>
          </a:p>
        </p:txBody>
      </p:sp>
      <p:sp>
        <p:nvSpPr>
          <p:cNvPr id="3" name="Title 2">
            <a:extLst>
              <a:ext uri="{FF2B5EF4-FFF2-40B4-BE49-F238E27FC236}">
                <a16:creationId xmlns:a16="http://schemas.microsoft.com/office/drawing/2014/main" id="{9AFA00A6-947E-4992-9312-66372A018968}"/>
              </a:ext>
            </a:extLst>
          </p:cNvPr>
          <p:cNvSpPr>
            <a:spLocks noGrp="1"/>
          </p:cNvSpPr>
          <p:nvPr>
            <p:ph type="title"/>
          </p:nvPr>
        </p:nvSpPr>
        <p:spPr/>
        <p:txBody>
          <a:bodyPr/>
          <a:lstStyle/>
          <a:p>
            <a:r>
              <a:rPr lang="en-GB" dirty="0"/>
              <a:t>Short-term planning </a:t>
            </a:r>
          </a:p>
        </p:txBody>
      </p:sp>
      <p:sp>
        <p:nvSpPr>
          <p:cNvPr id="2" name="Content Placeholder 1">
            <a:extLst>
              <a:ext uri="{FF2B5EF4-FFF2-40B4-BE49-F238E27FC236}">
                <a16:creationId xmlns:a16="http://schemas.microsoft.com/office/drawing/2014/main" id="{66C4DBFD-68DD-4102-81FD-41DFC6965ACE}"/>
              </a:ext>
            </a:extLst>
          </p:cNvPr>
          <p:cNvSpPr>
            <a:spLocks noGrp="1"/>
          </p:cNvSpPr>
          <p:nvPr>
            <p:ph idx="1"/>
          </p:nvPr>
        </p:nvSpPr>
        <p:spPr>
          <a:xfrm>
            <a:off x="618165" y="1032671"/>
            <a:ext cx="10972800" cy="1181800"/>
          </a:xfrm>
        </p:spPr>
        <p:txBody>
          <a:bodyPr/>
          <a:lstStyle/>
          <a:p>
            <a:r>
              <a:rPr lang="en-GB" dirty="0"/>
              <a:t>The guidance can be used to inform teaching strategy, and the representations and ‘Language focus’ features can be used to make concepts more accessible to pupils.</a:t>
            </a:r>
          </a:p>
        </p:txBody>
      </p:sp>
      <p:pic>
        <p:nvPicPr>
          <p:cNvPr id="6" name="Graphic 5" descr="Lights On">
            <a:extLst>
              <a:ext uri="{FF2B5EF4-FFF2-40B4-BE49-F238E27FC236}">
                <a16:creationId xmlns:a16="http://schemas.microsoft.com/office/drawing/2014/main" id="{ABE85EDE-CC09-4B0E-95B0-7E5A79C5DAA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4041" y="4019428"/>
            <a:ext cx="914400" cy="914400"/>
          </a:xfrm>
          <a:prstGeom prst="rect">
            <a:avLst/>
          </a:prstGeom>
        </p:spPr>
      </p:pic>
    </p:spTree>
    <p:extLst>
      <p:ext uri="{BB962C8B-B14F-4D97-AF65-F5344CB8AC3E}">
        <p14:creationId xmlns:p14="http://schemas.microsoft.com/office/powerpoint/2010/main" val="7911129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31258-160F-4501-B441-AFB0F4F739D7}"/>
              </a:ext>
            </a:extLst>
          </p:cNvPr>
          <p:cNvSpPr>
            <a:spLocks noGrp="1"/>
          </p:cNvSpPr>
          <p:nvPr>
            <p:ph type="title"/>
          </p:nvPr>
        </p:nvSpPr>
        <p:spPr/>
        <p:txBody>
          <a:bodyPr/>
          <a:lstStyle/>
          <a:p>
            <a:r>
              <a:rPr lang="en-GB" dirty="0">
                <a:hlinkClick r:id="rId3"/>
              </a:rPr>
              <a:t>Ready-to-progress criteria resources </a:t>
            </a:r>
            <a:endParaRPr lang="en-GB" dirty="0"/>
          </a:p>
        </p:txBody>
      </p:sp>
      <p:pic>
        <p:nvPicPr>
          <p:cNvPr id="5" name="Content Placeholder 4">
            <a:extLst>
              <a:ext uri="{FF2B5EF4-FFF2-40B4-BE49-F238E27FC236}">
                <a16:creationId xmlns:a16="http://schemas.microsoft.com/office/drawing/2014/main" id="{7E4E8644-83A9-4E11-9E0C-38C877BC3E33}"/>
              </a:ext>
            </a:extLst>
          </p:cNvPr>
          <p:cNvPicPr>
            <a:picLocks noGrp="1" noChangeAspect="1"/>
          </p:cNvPicPr>
          <p:nvPr>
            <p:ph idx="1"/>
          </p:nvPr>
        </p:nvPicPr>
        <p:blipFill>
          <a:blip r:embed="rId4"/>
          <a:stretch>
            <a:fillRect/>
          </a:stretch>
        </p:blipFill>
        <p:spPr>
          <a:xfrm>
            <a:off x="714626" y="1485106"/>
            <a:ext cx="6903547" cy="3887787"/>
          </a:xfrm>
          <a:ln>
            <a:solidFill>
              <a:schemeClr val="tx1"/>
            </a:solidFill>
          </a:ln>
        </p:spPr>
      </p:pic>
      <p:sp>
        <p:nvSpPr>
          <p:cNvPr id="6" name="TextBox 5">
            <a:extLst>
              <a:ext uri="{FF2B5EF4-FFF2-40B4-BE49-F238E27FC236}">
                <a16:creationId xmlns:a16="http://schemas.microsoft.com/office/drawing/2014/main" id="{B50E952D-F6BA-4007-9051-9257CFE79755}"/>
              </a:ext>
            </a:extLst>
          </p:cNvPr>
          <p:cNvSpPr txBox="1"/>
          <p:nvPr/>
        </p:nvSpPr>
        <p:spPr>
          <a:xfrm>
            <a:off x="8150400" y="1412777"/>
            <a:ext cx="3650400" cy="4154984"/>
          </a:xfrm>
          <a:prstGeom prst="rect">
            <a:avLst/>
          </a:prstGeom>
          <a:noFill/>
        </p:spPr>
        <p:txBody>
          <a:bodyPr wrap="square" rtlCol="0">
            <a:spAutoFit/>
          </a:bodyPr>
          <a:lstStyle/>
          <a:p>
            <a:r>
              <a:rPr lang="en-GB" sz="2400" dirty="0"/>
              <a:t>There is a set of resources for each of the RTP criteria.</a:t>
            </a:r>
          </a:p>
          <a:p>
            <a:r>
              <a:rPr lang="en-GB" sz="2400" dirty="0"/>
              <a:t>Their main intention is for use with small groups of children who require additional review, practice and consolidation. They can also be incorporated into main teaching activity. </a:t>
            </a:r>
          </a:p>
        </p:txBody>
      </p:sp>
    </p:spTree>
    <p:extLst>
      <p:ext uri="{BB962C8B-B14F-4D97-AF65-F5344CB8AC3E}">
        <p14:creationId xmlns:p14="http://schemas.microsoft.com/office/powerpoint/2010/main" val="8526348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EC3DF-68BB-4BC7-A6A5-D495DA82E7D6}"/>
              </a:ext>
            </a:extLst>
          </p:cNvPr>
          <p:cNvSpPr>
            <a:spLocks noGrp="1"/>
          </p:cNvSpPr>
          <p:nvPr>
            <p:ph type="title"/>
          </p:nvPr>
        </p:nvSpPr>
        <p:spPr/>
        <p:txBody>
          <a:bodyPr/>
          <a:lstStyle/>
          <a:p>
            <a:r>
              <a:rPr lang="en-GB" dirty="0"/>
              <a:t>Language focus features </a:t>
            </a:r>
          </a:p>
        </p:txBody>
      </p:sp>
      <p:graphicFrame>
        <p:nvGraphicFramePr>
          <p:cNvPr id="5" name="Content Placeholder 4">
            <a:extLst>
              <a:ext uri="{FF2B5EF4-FFF2-40B4-BE49-F238E27FC236}">
                <a16:creationId xmlns:a16="http://schemas.microsoft.com/office/drawing/2014/main" id="{E33CBAD1-FF11-4BB6-9BEC-0F56062F3446}"/>
              </a:ext>
            </a:extLst>
          </p:cNvPr>
          <p:cNvGraphicFramePr>
            <a:graphicFrameLocks noGrp="1"/>
          </p:cNvGraphicFramePr>
          <p:nvPr>
            <p:ph idx="1"/>
            <p:extLst>
              <p:ext uri="{D42A27DB-BD31-4B8C-83A1-F6EECF244321}">
                <p14:modId xmlns:p14="http://schemas.microsoft.com/office/powerpoint/2010/main" val="1350653781"/>
              </p:ext>
            </p:extLst>
          </p:nvPr>
        </p:nvGraphicFramePr>
        <p:xfrm>
          <a:off x="601035" y="1564200"/>
          <a:ext cx="8018206" cy="1714343"/>
        </p:xfrm>
        <a:graphic>
          <a:graphicData uri="http://schemas.openxmlformats.org/drawingml/2006/table">
            <a:tbl>
              <a:tblPr firstRow="1" firstCol="1"/>
              <a:tblGrid>
                <a:gridCol w="8018206">
                  <a:extLst>
                    <a:ext uri="{9D8B030D-6E8A-4147-A177-3AD203B41FA5}">
                      <a16:colId xmlns:a16="http://schemas.microsoft.com/office/drawing/2014/main" val="3911300852"/>
                    </a:ext>
                  </a:extLst>
                </a:gridCol>
              </a:tblGrid>
              <a:tr h="1714343">
                <a:tc>
                  <a:txBody>
                    <a:bodyPr/>
                    <a:lstStyle/>
                    <a:p>
                      <a:pPr>
                        <a:lnSpc>
                          <a:spcPct val="120000"/>
                        </a:lnSpc>
                        <a:spcBef>
                          <a:spcPts val="600"/>
                        </a:spcBef>
                        <a:spcAft>
                          <a:spcPts val="1200"/>
                        </a:spcAft>
                      </a:pPr>
                      <a:r>
                        <a:rPr lang="en-GB" sz="2400" b="1" dirty="0">
                          <a:solidFill>
                            <a:srgbClr val="0D0D0D"/>
                          </a:solidFill>
                          <a:effectLst/>
                          <a:latin typeface="Arial" panose="020B0604020202020204" pitchFamily="34" charset="0"/>
                          <a:ea typeface="Malgun Gothic" panose="020B0503020000020004" pitchFamily="34" charset="-127"/>
                          <a:cs typeface="Times New Roman" panose="02020603050405020304" pitchFamily="18" charset="0"/>
                        </a:rPr>
                        <a:t>Language focus</a:t>
                      </a:r>
                    </a:p>
                    <a:p>
                      <a:pPr>
                        <a:lnSpc>
                          <a:spcPct val="120000"/>
                        </a:lnSpc>
                        <a:spcAft>
                          <a:spcPts val="1200"/>
                        </a:spcAft>
                      </a:pPr>
                      <a:r>
                        <a:rPr lang="en-GB" sz="2400" dirty="0">
                          <a:solidFill>
                            <a:srgbClr val="0D0D0D"/>
                          </a:solidFill>
                          <a:effectLst/>
                          <a:latin typeface="Arial" panose="020B0604020202020204" pitchFamily="34" charset="0"/>
                          <a:ea typeface="Malgun Gothic" panose="020B0503020000020004" pitchFamily="34" charset="-127"/>
                          <a:cs typeface="Times New Roman" panose="02020603050405020304" pitchFamily="18" charset="0"/>
                        </a:rPr>
                        <a:t>“If the numerators are both 1, then the larger the denominator, the smaller the fraction.”</a:t>
                      </a:r>
                    </a:p>
                  </a:txBody>
                  <a:tcPr marL="68580" marR="68580" marT="0" marB="0">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solidFill>
                      <a:srgbClr val="CFDCE3"/>
                    </a:solidFill>
                  </a:tcPr>
                </a:tc>
                <a:extLst>
                  <a:ext uri="{0D108BD9-81ED-4DB2-BD59-A6C34878D82A}">
                    <a16:rowId xmlns:a16="http://schemas.microsoft.com/office/drawing/2014/main" val="2299390487"/>
                  </a:ext>
                </a:extLst>
              </a:tr>
            </a:tbl>
          </a:graphicData>
        </a:graphic>
      </p:graphicFrame>
      <p:sp>
        <p:nvSpPr>
          <p:cNvPr id="6" name="TextBox 5">
            <a:extLst>
              <a:ext uri="{FF2B5EF4-FFF2-40B4-BE49-F238E27FC236}">
                <a16:creationId xmlns:a16="http://schemas.microsoft.com/office/drawing/2014/main" id="{57BC9C1C-D31A-4BFD-BAAF-440082290A47}"/>
              </a:ext>
            </a:extLst>
          </p:cNvPr>
          <p:cNvSpPr txBox="1"/>
          <p:nvPr/>
        </p:nvSpPr>
        <p:spPr>
          <a:xfrm>
            <a:off x="601035" y="4111200"/>
            <a:ext cx="11124000" cy="1938992"/>
          </a:xfrm>
          <a:prstGeom prst="rect">
            <a:avLst/>
          </a:prstGeom>
          <a:noFill/>
        </p:spPr>
        <p:txBody>
          <a:bodyPr wrap="square" rtlCol="0">
            <a:spAutoFit/>
          </a:bodyPr>
          <a:lstStyle/>
          <a:p>
            <a:r>
              <a:rPr lang="en-GB" sz="2400" dirty="0"/>
              <a:t>These occur in every year group chapter and capture key features of the maths, the things that are crucial for pupils to understand and remember. After having developed the ideas, capturing them in a sentence and repeating them together and individually will draw attention to their importance and help embed in the long-term memory. </a:t>
            </a:r>
          </a:p>
        </p:txBody>
      </p:sp>
    </p:spTree>
    <p:extLst>
      <p:ext uri="{BB962C8B-B14F-4D97-AF65-F5344CB8AC3E}">
        <p14:creationId xmlns:p14="http://schemas.microsoft.com/office/powerpoint/2010/main" val="27406124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059BB-F17A-4CEB-9B73-214D4E264A80}"/>
              </a:ext>
            </a:extLst>
          </p:cNvPr>
          <p:cNvSpPr>
            <a:spLocks noGrp="1"/>
          </p:cNvSpPr>
          <p:nvPr>
            <p:ph type="title"/>
          </p:nvPr>
        </p:nvSpPr>
        <p:spPr/>
        <p:txBody>
          <a:bodyPr/>
          <a:lstStyle/>
          <a:p>
            <a:r>
              <a:rPr lang="en-GB" dirty="0"/>
              <a:t>Aims of the session:</a:t>
            </a:r>
          </a:p>
        </p:txBody>
      </p:sp>
      <p:sp>
        <p:nvSpPr>
          <p:cNvPr id="3" name="Content Placeholder 2">
            <a:extLst>
              <a:ext uri="{FF2B5EF4-FFF2-40B4-BE49-F238E27FC236}">
                <a16:creationId xmlns:a16="http://schemas.microsoft.com/office/drawing/2014/main" id="{C3681199-2BB9-41F8-8F6C-00361973DD80}"/>
              </a:ext>
            </a:extLst>
          </p:cNvPr>
          <p:cNvSpPr>
            <a:spLocks noGrp="1"/>
          </p:cNvSpPr>
          <p:nvPr>
            <p:ph idx="1"/>
          </p:nvPr>
        </p:nvSpPr>
        <p:spPr/>
        <p:txBody>
          <a:bodyPr/>
          <a:lstStyle/>
          <a:p>
            <a:pPr marL="342900" indent="-342900">
              <a:buClr>
                <a:schemeClr val="bg2"/>
              </a:buClr>
              <a:buFont typeface="Arial" panose="020B0604020202020204" pitchFamily="34" charset="0"/>
              <a:buChar char="•"/>
            </a:pPr>
            <a:r>
              <a:rPr lang="en-GB" dirty="0"/>
              <a:t>To become more familiar with the guidance.</a:t>
            </a:r>
          </a:p>
          <a:p>
            <a:pPr marL="342900" indent="-342900">
              <a:buClr>
                <a:schemeClr val="bg2"/>
              </a:buClr>
              <a:buFont typeface="Arial" panose="020B0604020202020204" pitchFamily="34" charset="0"/>
              <a:buChar char="•"/>
            </a:pPr>
            <a:r>
              <a:rPr lang="en-GB" dirty="0"/>
              <a:t>To provide support on how the guidance can be used in school and create a to-do list of actions.</a:t>
            </a:r>
          </a:p>
          <a:p>
            <a:pPr marL="342900" indent="-342900">
              <a:buClr>
                <a:schemeClr val="bg2"/>
              </a:buClr>
              <a:buFont typeface="Arial" panose="020B0604020202020204" pitchFamily="34" charset="0"/>
              <a:buChar char="•"/>
            </a:pPr>
            <a:r>
              <a:rPr lang="en-GB" dirty="0"/>
              <a:t>To reflect on how a school teaches the core concepts so they are taught  coherently with clear progression. </a:t>
            </a:r>
          </a:p>
          <a:p>
            <a:pPr marL="342900" indent="-342900">
              <a:buClr>
                <a:schemeClr val="bg2"/>
              </a:buClr>
              <a:buFont typeface="Arial" panose="020B0604020202020204" pitchFamily="34" charset="0"/>
              <a:buChar char="•"/>
            </a:pPr>
            <a:r>
              <a:rPr lang="en-GB" dirty="0"/>
              <a:t>To consider some of the frequently asked questions.</a:t>
            </a:r>
          </a:p>
          <a:p>
            <a:pPr marL="342900" indent="-342900">
              <a:buClr>
                <a:schemeClr val="bg2"/>
              </a:buClr>
              <a:buFont typeface="Arial" panose="020B0604020202020204" pitchFamily="34" charset="0"/>
              <a:buChar char="•"/>
            </a:pPr>
            <a:endParaRPr lang="en-GB" dirty="0"/>
          </a:p>
        </p:txBody>
      </p:sp>
    </p:spTree>
    <p:extLst>
      <p:ext uri="{BB962C8B-B14F-4D97-AF65-F5344CB8AC3E}">
        <p14:creationId xmlns:p14="http://schemas.microsoft.com/office/powerpoint/2010/main" val="16366774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3A13670-F5D6-4799-A617-23B9C2917E11}"/>
              </a:ext>
            </a:extLst>
          </p:cNvPr>
          <p:cNvSpPr/>
          <p:nvPr/>
        </p:nvSpPr>
        <p:spPr bwMode="auto">
          <a:xfrm>
            <a:off x="1031532" y="1404649"/>
            <a:ext cx="3908300" cy="2395233"/>
          </a:xfrm>
          <a:prstGeom prst="rect">
            <a:avLst/>
          </a:prstGeom>
          <a:solidFill>
            <a:schemeClr val="accent1">
              <a:lumMod val="20000"/>
              <a:lumOff val="80000"/>
            </a:schemeClr>
          </a:solidFill>
          <a:ln>
            <a:solidFill>
              <a:schemeClr val="tx1"/>
            </a:solidFill>
          </a:ln>
          <a:effectLst/>
        </p:spPr>
        <p:txBody>
          <a:bodyPr vert="horz" wrap="square" lIns="91440" tIns="45720" rIns="91440" bIns="45720" numCol="1" rtlCol="0" anchor="t" anchorCtr="0" compatLnSpc="1">
            <a:prstTxWarp prst="textNoShape">
              <a:avLst/>
            </a:prstTxWarp>
          </a:bodyPr>
          <a:lstStyle/>
          <a:p>
            <a:pPr algn="ctr"/>
            <a:r>
              <a:rPr lang="en-GB" sz="2400" b="0" dirty="0">
                <a:solidFill>
                  <a:srgbClr val="1A4F73"/>
                </a:solidFill>
              </a:rPr>
              <a:t>A: </a:t>
            </a:r>
            <a:r>
              <a:rPr lang="en-GB" sz="2400" kern="1200" dirty="0">
                <a:solidFill>
                  <a:schemeClr val="tx1"/>
                </a:solidFill>
                <a:effectLst/>
                <a:latin typeface="+mn-lt"/>
                <a:ea typeface="+mn-ea"/>
                <a:cs typeface="+mn-cs"/>
              </a:rPr>
              <a:t>FALSE.  Applying reasoning to the learning of facts will aid memorisation  and opportunities to apply will provide context and  additional practice.</a:t>
            </a:r>
          </a:p>
          <a:p>
            <a:pPr algn="ctr"/>
            <a:endParaRPr lang="en-GB" sz="2400" b="0" dirty="0">
              <a:solidFill>
                <a:srgbClr val="1A4F73"/>
              </a:solidFill>
            </a:endParaRPr>
          </a:p>
        </p:txBody>
      </p:sp>
      <p:sp>
        <p:nvSpPr>
          <p:cNvPr id="23" name="Rectangle 22">
            <a:extLst>
              <a:ext uri="{FF2B5EF4-FFF2-40B4-BE49-F238E27FC236}">
                <a16:creationId xmlns:a16="http://schemas.microsoft.com/office/drawing/2014/main" id="{8F6A3373-2CFF-4859-BB64-CD5F682B735D}"/>
              </a:ext>
            </a:extLst>
          </p:cNvPr>
          <p:cNvSpPr/>
          <p:nvPr/>
        </p:nvSpPr>
        <p:spPr bwMode="auto">
          <a:xfrm>
            <a:off x="1069546" y="1404648"/>
            <a:ext cx="3908300" cy="2395233"/>
          </a:xfrm>
          <a:prstGeom prst="rect">
            <a:avLst/>
          </a:prstGeom>
          <a:solidFill>
            <a:schemeClr val="accent1">
              <a:lumMod val="75000"/>
            </a:schemeClr>
          </a:solidFill>
          <a:ln>
            <a:solidFill>
              <a:schemeClr val="tx1"/>
            </a:solidFill>
          </a:ln>
          <a:effectLst/>
        </p:spPr>
        <p:txBody>
          <a:bodyPr vert="horz" wrap="square" lIns="91440" tIns="45720" rIns="91440" bIns="45720" numCol="1" rtlCol="0" anchor="t" anchorCtr="0" compatLnSpc="1">
            <a:prstTxWarp prst="textNoShape">
              <a:avLst/>
            </a:prstTxWarp>
          </a:bodyPr>
          <a:lstStyle/>
          <a:p>
            <a:pPr algn="ctr"/>
            <a:r>
              <a:rPr lang="en-GB" sz="2400" b="0" dirty="0">
                <a:solidFill>
                  <a:srgbClr val="1A4F73"/>
                </a:solidFill>
              </a:rPr>
              <a:t>A: Children must practise procedures and know</a:t>
            </a:r>
            <a:r>
              <a:rPr lang="en-GB" sz="2400" b="0" baseline="0" dirty="0">
                <a:solidFill>
                  <a:srgbClr val="1A4F73"/>
                </a:solidFill>
              </a:rPr>
              <a:t> their number facts before they can move on to reason mathematically and solve problems.</a:t>
            </a:r>
            <a:endParaRPr lang="en-GB" sz="2400" b="0" dirty="0">
              <a:solidFill>
                <a:srgbClr val="1A4F73"/>
              </a:solidFill>
            </a:endParaRPr>
          </a:p>
        </p:txBody>
      </p:sp>
      <p:sp>
        <p:nvSpPr>
          <p:cNvPr id="21" name="Rectangle 20">
            <a:extLst>
              <a:ext uri="{FF2B5EF4-FFF2-40B4-BE49-F238E27FC236}">
                <a16:creationId xmlns:a16="http://schemas.microsoft.com/office/drawing/2014/main" id="{ED9A912B-16AE-48A1-90F3-B77F181A9419}"/>
              </a:ext>
            </a:extLst>
          </p:cNvPr>
          <p:cNvSpPr/>
          <p:nvPr/>
        </p:nvSpPr>
        <p:spPr bwMode="auto">
          <a:xfrm>
            <a:off x="5468704" y="1404647"/>
            <a:ext cx="3908300" cy="2395233"/>
          </a:xfrm>
          <a:prstGeom prst="rect">
            <a:avLst/>
          </a:prstGeom>
          <a:solidFill>
            <a:schemeClr val="accent1">
              <a:lumMod val="20000"/>
              <a:lumOff val="80000"/>
            </a:schemeClr>
          </a:solidFill>
          <a:ln>
            <a:solidFill>
              <a:schemeClr val="tx1"/>
            </a:solidFill>
          </a:ln>
          <a:effectLst/>
        </p:spPr>
        <p:txBody>
          <a:bodyPr vert="horz" wrap="square" lIns="91440" tIns="45720" rIns="91440" bIns="45720" numCol="1" rtlCol="0" anchor="t" anchorCtr="0" compatLnSpc="1">
            <a:prstTxWarp prst="textNoShape">
              <a:avLst/>
            </a:prstTxWarp>
          </a:bodyPr>
          <a:lstStyle/>
          <a:p>
            <a:r>
              <a:rPr lang="en-GB" sz="2400" b="0" dirty="0">
                <a:solidFill>
                  <a:srgbClr val="1A4F73"/>
                </a:solidFill>
              </a:rPr>
              <a:t>B: </a:t>
            </a:r>
            <a:r>
              <a:rPr lang="en-GB" sz="2400" kern="1200" dirty="0">
                <a:solidFill>
                  <a:schemeClr val="tx1"/>
                </a:solidFill>
                <a:effectLst/>
                <a:latin typeface="+mn-lt"/>
                <a:ea typeface="+mn-ea"/>
                <a:cs typeface="+mn-cs"/>
              </a:rPr>
              <a:t>TRUE. The working memory has limited capacity and knowing core facts will reduce the load. Knowing facts can also build confidence.</a:t>
            </a:r>
          </a:p>
          <a:p>
            <a:endParaRPr lang="en-GB" sz="2400" kern="1200" dirty="0">
              <a:solidFill>
                <a:schemeClr val="tx1"/>
              </a:solidFill>
              <a:effectLst/>
              <a:latin typeface="+mn-lt"/>
              <a:ea typeface="+mn-ea"/>
              <a:cs typeface="+mn-cs"/>
            </a:endParaRPr>
          </a:p>
          <a:p>
            <a:pPr algn="ctr"/>
            <a:endParaRPr lang="en-GB" sz="2400" b="0" dirty="0">
              <a:solidFill>
                <a:srgbClr val="1A4F73"/>
              </a:solidFill>
            </a:endParaRPr>
          </a:p>
        </p:txBody>
      </p:sp>
      <p:sp>
        <p:nvSpPr>
          <p:cNvPr id="17" name="Rectangle 16">
            <a:extLst>
              <a:ext uri="{FF2B5EF4-FFF2-40B4-BE49-F238E27FC236}">
                <a16:creationId xmlns:a16="http://schemas.microsoft.com/office/drawing/2014/main" id="{E3A5C84A-E4D7-472A-80A7-CF7AF6137783}"/>
              </a:ext>
            </a:extLst>
          </p:cNvPr>
          <p:cNvSpPr/>
          <p:nvPr/>
        </p:nvSpPr>
        <p:spPr bwMode="auto">
          <a:xfrm>
            <a:off x="1100791" y="4051481"/>
            <a:ext cx="3908300" cy="2395233"/>
          </a:xfrm>
          <a:prstGeom prst="rect">
            <a:avLst/>
          </a:prstGeom>
          <a:solidFill>
            <a:schemeClr val="accent1">
              <a:lumMod val="20000"/>
              <a:lumOff val="80000"/>
            </a:schemeClr>
          </a:solidFill>
          <a:ln>
            <a:solidFill>
              <a:schemeClr val="tx1"/>
            </a:solidFill>
          </a:ln>
          <a:effectLst/>
        </p:spPr>
        <p:txBody>
          <a:bodyPr vert="horz" wrap="square" lIns="91440" tIns="45720" rIns="91440" bIns="45720" numCol="1" rtlCol="0" anchor="t" anchorCtr="0" compatLnSpc="1">
            <a:prstTxWarp prst="textNoShape">
              <a:avLst/>
            </a:prstTxWarp>
          </a:bodyPr>
          <a:lstStyle/>
          <a:p>
            <a:pPr algn="ctr"/>
            <a:r>
              <a:rPr lang="en-GB" sz="2400" b="0" dirty="0">
                <a:solidFill>
                  <a:srgbClr val="1A4F73"/>
                </a:solidFill>
              </a:rPr>
              <a:t>C:</a:t>
            </a:r>
            <a:r>
              <a:rPr lang="en-GB" sz="2400" b="0" baseline="0" dirty="0">
                <a:solidFill>
                  <a:srgbClr val="1A4F73"/>
                </a:solidFill>
              </a:rPr>
              <a:t> </a:t>
            </a:r>
            <a:r>
              <a:rPr lang="en-GB" sz="2400" kern="1200" dirty="0">
                <a:solidFill>
                  <a:schemeClr val="tx1"/>
                </a:solidFill>
                <a:effectLst/>
                <a:latin typeface="+mn-lt"/>
                <a:ea typeface="+mn-ea"/>
                <a:cs typeface="+mn-cs"/>
              </a:rPr>
              <a:t>TRUE. </a:t>
            </a:r>
            <a:endParaRPr lang="en-GB" sz="2400" b="0" dirty="0">
              <a:solidFill>
                <a:srgbClr val="1A4F73"/>
              </a:solidFill>
            </a:endParaRPr>
          </a:p>
        </p:txBody>
      </p:sp>
      <p:sp>
        <p:nvSpPr>
          <p:cNvPr id="5" name="Title 1">
            <a:extLst>
              <a:ext uri="{FF2B5EF4-FFF2-40B4-BE49-F238E27FC236}">
                <a16:creationId xmlns:a16="http://schemas.microsoft.com/office/drawing/2014/main" id="{920BCBB7-DB57-409B-AF42-05A0034AD29E}"/>
              </a:ext>
            </a:extLst>
          </p:cNvPr>
          <p:cNvSpPr txBox="1">
            <a:spLocks/>
          </p:cNvSpPr>
          <p:nvPr/>
        </p:nvSpPr>
        <p:spPr bwMode="auto">
          <a:xfrm>
            <a:off x="882204" y="193520"/>
            <a:ext cx="10972800" cy="604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2700" b="1">
                <a:solidFill>
                  <a:srgbClr val="585858"/>
                </a:solidFill>
                <a:latin typeface="+mj-lt"/>
                <a:ea typeface="+mj-ea"/>
                <a:cs typeface="+mj-cs"/>
              </a:defRPr>
            </a:lvl1pPr>
            <a:lvl2pPr algn="l" rtl="0" eaLnBrk="0" fontAlgn="base" hangingPunct="0">
              <a:spcBef>
                <a:spcPct val="0"/>
              </a:spcBef>
              <a:spcAft>
                <a:spcPct val="0"/>
              </a:spcAft>
              <a:defRPr sz="2700" b="1">
                <a:solidFill>
                  <a:srgbClr val="00628C"/>
                </a:solidFill>
                <a:latin typeface="Arial" charset="0"/>
              </a:defRPr>
            </a:lvl2pPr>
            <a:lvl3pPr algn="l" rtl="0" eaLnBrk="0" fontAlgn="base" hangingPunct="0">
              <a:spcBef>
                <a:spcPct val="0"/>
              </a:spcBef>
              <a:spcAft>
                <a:spcPct val="0"/>
              </a:spcAft>
              <a:defRPr sz="2700" b="1">
                <a:solidFill>
                  <a:srgbClr val="00628C"/>
                </a:solidFill>
                <a:latin typeface="Arial" charset="0"/>
              </a:defRPr>
            </a:lvl3pPr>
            <a:lvl4pPr algn="l" rtl="0" eaLnBrk="0" fontAlgn="base" hangingPunct="0">
              <a:spcBef>
                <a:spcPct val="0"/>
              </a:spcBef>
              <a:spcAft>
                <a:spcPct val="0"/>
              </a:spcAft>
              <a:defRPr sz="2700" b="1">
                <a:solidFill>
                  <a:srgbClr val="00628C"/>
                </a:solidFill>
                <a:latin typeface="Arial" charset="0"/>
              </a:defRPr>
            </a:lvl4pPr>
            <a:lvl5pPr algn="l" rtl="0" eaLnBrk="0" fontAlgn="base" hangingPunct="0">
              <a:spcBef>
                <a:spcPct val="0"/>
              </a:spcBef>
              <a:spcAft>
                <a:spcPct val="0"/>
              </a:spcAft>
              <a:defRPr sz="2700" b="1">
                <a:solidFill>
                  <a:srgbClr val="00628C"/>
                </a:solidFill>
                <a:latin typeface="Arial" charset="0"/>
              </a:defRPr>
            </a:lvl5pPr>
            <a:lvl6pPr marL="342892" algn="l" rtl="0" fontAlgn="base">
              <a:spcBef>
                <a:spcPct val="0"/>
              </a:spcBef>
              <a:spcAft>
                <a:spcPct val="0"/>
              </a:spcAft>
              <a:defRPr sz="2700" b="1">
                <a:solidFill>
                  <a:srgbClr val="00628C"/>
                </a:solidFill>
                <a:latin typeface="Arial" charset="0"/>
              </a:defRPr>
            </a:lvl6pPr>
            <a:lvl7pPr marL="685783" algn="l" rtl="0" fontAlgn="base">
              <a:spcBef>
                <a:spcPct val="0"/>
              </a:spcBef>
              <a:spcAft>
                <a:spcPct val="0"/>
              </a:spcAft>
              <a:defRPr sz="2700" b="1">
                <a:solidFill>
                  <a:srgbClr val="00628C"/>
                </a:solidFill>
                <a:latin typeface="Arial" charset="0"/>
              </a:defRPr>
            </a:lvl7pPr>
            <a:lvl8pPr marL="1028675" algn="l" rtl="0" fontAlgn="base">
              <a:spcBef>
                <a:spcPct val="0"/>
              </a:spcBef>
              <a:spcAft>
                <a:spcPct val="0"/>
              </a:spcAft>
              <a:defRPr sz="2700" b="1">
                <a:solidFill>
                  <a:srgbClr val="00628C"/>
                </a:solidFill>
                <a:latin typeface="Arial" charset="0"/>
              </a:defRPr>
            </a:lvl8pPr>
            <a:lvl9pPr marL="1371566" algn="l" rtl="0" fontAlgn="base">
              <a:spcBef>
                <a:spcPct val="0"/>
              </a:spcBef>
              <a:spcAft>
                <a:spcPct val="0"/>
              </a:spcAft>
              <a:defRPr sz="2700" b="1">
                <a:solidFill>
                  <a:srgbClr val="00628C"/>
                </a:solidFill>
                <a:latin typeface="Arial" charset="0"/>
              </a:defRPr>
            </a:lvl9pPr>
          </a:lstStyle>
          <a:p>
            <a:r>
              <a:rPr lang="en-GB" kern="0" dirty="0"/>
              <a:t>Calculation and fluency </a:t>
            </a:r>
          </a:p>
        </p:txBody>
      </p:sp>
      <p:sp>
        <p:nvSpPr>
          <p:cNvPr id="2" name="Title 1"/>
          <p:cNvSpPr>
            <a:spLocks noGrp="1"/>
          </p:cNvSpPr>
          <p:nvPr>
            <p:ph type="title"/>
          </p:nvPr>
        </p:nvSpPr>
        <p:spPr>
          <a:xfrm>
            <a:off x="882204" y="708005"/>
            <a:ext cx="7924800" cy="819891"/>
          </a:xfrm>
        </p:spPr>
        <p:txBody>
          <a:bodyPr>
            <a:noAutofit/>
          </a:bodyPr>
          <a:lstStyle/>
          <a:p>
            <a:r>
              <a:rPr lang="en-GB" dirty="0"/>
              <a:t>True or false?</a:t>
            </a:r>
          </a:p>
        </p:txBody>
      </p:sp>
      <p:sp>
        <p:nvSpPr>
          <p:cNvPr id="9" name="Rectangle 8">
            <a:extLst>
              <a:ext uri="{FF2B5EF4-FFF2-40B4-BE49-F238E27FC236}">
                <a16:creationId xmlns:a16="http://schemas.microsoft.com/office/drawing/2014/main" id="{8BFE8538-894D-4F72-BB35-4BFB2565BD89}"/>
              </a:ext>
            </a:extLst>
          </p:cNvPr>
          <p:cNvSpPr/>
          <p:nvPr/>
        </p:nvSpPr>
        <p:spPr bwMode="auto">
          <a:xfrm>
            <a:off x="1071867" y="4051481"/>
            <a:ext cx="3908300" cy="2395233"/>
          </a:xfrm>
          <a:prstGeom prst="rect">
            <a:avLst/>
          </a:prstGeom>
          <a:solidFill>
            <a:schemeClr val="accent1">
              <a:lumMod val="75000"/>
            </a:schemeClr>
          </a:solidFill>
          <a:ln>
            <a:solidFill>
              <a:schemeClr val="tx1"/>
            </a:solidFill>
          </a:ln>
          <a:effectLst/>
        </p:spPr>
        <p:txBody>
          <a:bodyPr vert="horz" wrap="square" lIns="91440" tIns="45720" rIns="91440" bIns="45720" numCol="1" rtlCol="0" anchor="t" anchorCtr="0" compatLnSpc="1">
            <a:prstTxWarp prst="textNoShape">
              <a:avLst/>
            </a:prstTxWarp>
          </a:bodyPr>
          <a:lstStyle/>
          <a:p>
            <a:pPr algn="ctr"/>
            <a:r>
              <a:rPr lang="en-GB" sz="2400" b="0" dirty="0">
                <a:solidFill>
                  <a:srgbClr val="1A4F73"/>
                </a:solidFill>
              </a:rPr>
              <a:t>C:</a:t>
            </a:r>
            <a:r>
              <a:rPr lang="en-GB" sz="2400" b="0" baseline="0" dirty="0">
                <a:solidFill>
                  <a:srgbClr val="1A4F73"/>
                </a:solidFill>
              </a:rPr>
              <a:t> </a:t>
            </a:r>
            <a:r>
              <a:rPr lang="en-GB" sz="2400" b="0" dirty="0">
                <a:solidFill>
                  <a:srgbClr val="1A4F73"/>
                </a:solidFill>
              </a:rPr>
              <a:t>Fluency is about applying facts as well as knowing them.</a:t>
            </a:r>
          </a:p>
          <a:p>
            <a:pPr algn="ctr"/>
            <a:endParaRPr lang="en-GB" sz="2400" b="0" dirty="0">
              <a:solidFill>
                <a:srgbClr val="1A4F73"/>
              </a:solidFill>
            </a:endParaRPr>
          </a:p>
        </p:txBody>
      </p:sp>
      <p:sp>
        <p:nvSpPr>
          <p:cNvPr id="7" name="Rectangle 6">
            <a:extLst>
              <a:ext uri="{FF2B5EF4-FFF2-40B4-BE49-F238E27FC236}">
                <a16:creationId xmlns:a16="http://schemas.microsoft.com/office/drawing/2014/main" id="{117EBC62-4EE5-4A74-A0EF-32417002246F}"/>
              </a:ext>
            </a:extLst>
          </p:cNvPr>
          <p:cNvSpPr/>
          <p:nvPr/>
        </p:nvSpPr>
        <p:spPr bwMode="auto">
          <a:xfrm>
            <a:off x="5506718" y="1372133"/>
            <a:ext cx="3908300" cy="2395233"/>
          </a:xfrm>
          <a:prstGeom prst="rect">
            <a:avLst/>
          </a:prstGeom>
          <a:solidFill>
            <a:schemeClr val="accent1">
              <a:lumMod val="75000"/>
            </a:schemeClr>
          </a:solidFill>
          <a:ln>
            <a:solidFill>
              <a:schemeClr val="tx1"/>
            </a:solidFill>
          </a:ln>
          <a:effectLst/>
        </p:spPr>
        <p:txBody>
          <a:bodyPr vert="horz" wrap="square" lIns="91440" tIns="45720" rIns="91440" bIns="45720" numCol="1" rtlCol="0" anchor="t" anchorCtr="0" compatLnSpc="1">
            <a:prstTxWarp prst="textNoShape">
              <a:avLst/>
            </a:prstTxWarp>
          </a:bodyPr>
          <a:lstStyle/>
          <a:p>
            <a:pPr algn="ctr"/>
            <a:r>
              <a:rPr lang="en-GB" sz="2400" b="0" dirty="0">
                <a:solidFill>
                  <a:srgbClr val="1A4F73"/>
                </a:solidFill>
              </a:rPr>
              <a:t>B: Knowing number facts is useful because it frees working memory.</a:t>
            </a:r>
          </a:p>
        </p:txBody>
      </p:sp>
      <p:sp>
        <p:nvSpPr>
          <p:cNvPr id="15" name="Rectangle 14">
            <a:extLst>
              <a:ext uri="{FF2B5EF4-FFF2-40B4-BE49-F238E27FC236}">
                <a16:creationId xmlns:a16="http://schemas.microsoft.com/office/drawing/2014/main" id="{DC0E95B5-FFA0-4390-B15B-ACAC1DD1725A}"/>
              </a:ext>
            </a:extLst>
          </p:cNvPr>
          <p:cNvSpPr/>
          <p:nvPr/>
        </p:nvSpPr>
        <p:spPr bwMode="auto">
          <a:xfrm>
            <a:off x="5468704" y="4027032"/>
            <a:ext cx="3908300" cy="2395233"/>
          </a:xfrm>
          <a:prstGeom prst="rect">
            <a:avLst/>
          </a:prstGeom>
          <a:solidFill>
            <a:schemeClr val="accent1">
              <a:lumMod val="20000"/>
              <a:lumOff val="80000"/>
            </a:schemeClr>
          </a:solidFill>
          <a:ln>
            <a:solidFill>
              <a:schemeClr val="tx1"/>
            </a:solidFill>
          </a:ln>
          <a:effectLst/>
        </p:spPr>
        <p:txBody>
          <a:bodyPr vert="horz" wrap="square" lIns="91440" tIns="45720" rIns="91440" bIns="45720" numCol="1" rtlCol="0" anchor="t" anchorCtr="0" compatLnSpc="1">
            <a:prstTxWarp prst="textNoShape">
              <a:avLst/>
            </a:prstTxWarp>
          </a:bodyPr>
          <a:lstStyle/>
          <a:p>
            <a:r>
              <a:rPr lang="en-GB" sz="2400" b="0" dirty="0">
                <a:solidFill>
                  <a:srgbClr val="1A4F73"/>
                </a:solidFill>
              </a:rPr>
              <a:t>D: </a:t>
            </a:r>
            <a:r>
              <a:rPr lang="en-GB" i="1" kern="1200" dirty="0">
                <a:solidFill>
                  <a:schemeClr val="tx1"/>
                </a:solidFill>
                <a:effectLst/>
                <a:latin typeface="+mn-lt"/>
                <a:ea typeface="+mn-ea"/>
                <a:cs typeface="+mn-cs"/>
              </a:rPr>
              <a:t>FALSE. This has been chosen to challenge the idea that mathematics is only about being quick and able to remember facts. The dualism of knowing facts and procedures and developing deep conceptual understanding provides for a successful mathematician. </a:t>
            </a:r>
          </a:p>
          <a:p>
            <a:pPr algn="ctr"/>
            <a:endParaRPr lang="en-GB" sz="2400" b="0" dirty="0">
              <a:solidFill>
                <a:srgbClr val="1A4F73"/>
              </a:solidFill>
            </a:endParaRPr>
          </a:p>
        </p:txBody>
      </p:sp>
      <p:sp>
        <p:nvSpPr>
          <p:cNvPr id="11" name="Rectangle 10">
            <a:extLst>
              <a:ext uri="{FF2B5EF4-FFF2-40B4-BE49-F238E27FC236}">
                <a16:creationId xmlns:a16="http://schemas.microsoft.com/office/drawing/2014/main" id="{758E910C-1C0A-430B-A407-684BDB5375EF}"/>
              </a:ext>
            </a:extLst>
          </p:cNvPr>
          <p:cNvSpPr/>
          <p:nvPr/>
        </p:nvSpPr>
        <p:spPr bwMode="auto">
          <a:xfrm>
            <a:off x="5468704" y="4027032"/>
            <a:ext cx="3908300" cy="2395233"/>
          </a:xfrm>
          <a:prstGeom prst="rect">
            <a:avLst/>
          </a:prstGeom>
          <a:solidFill>
            <a:schemeClr val="accent1">
              <a:lumMod val="75000"/>
            </a:schemeClr>
          </a:solidFill>
          <a:ln>
            <a:solidFill>
              <a:schemeClr val="tx1"/>
            </a:solidFill>
          </a:ln>
          <a:effectLst/>
        </p:spPr>
        <p:txBody>
          <a:bodyPr vert="horz" wrap="square" lIns="91440" tIns="45720" rIns="91440" bIns="45720" numCol="1" rtlCol="0" anchor="t" anchorCtr="0" compatLnSpc="1">
            <a:prstTxWarp prst="textNoShape">
              <a:avLst/>
            </a:prstTxWarp>
          </a:bodyPr>
          <a:lstStyle/>
          <a:p>
            <a:pPr algn="ctr"/>
            <a:r>
              <a:rPr lang="en-GB" sz="2400" b="0" dirty="0">
                <a:solidFill>
                  <a:srgbClr val="1A4F73"/>
                </a:solidFill>
              </a:rPr>
              <a:t>D: Memorising facts and being able to recall</a:t>
            </a:r>
            <a:r>
              <a:rPr lang="en-GB" sz="2400" b="0" baseline="0" dirty="0">
                <a:solidFill>
                  <a:srgbClr val="1A4F73"/>
                </a:solidFill>
              </a:rPr>
              <a:t> them quickly </a:t>
            </a:r>
            <a:r>
              <a:rPr lang="en-GB" sz="2400" b="0" dirty="0">
                <a:solidFill>
                  <a:srgbClr val="1A4F73"/>
                </a:solidFill>
              </a:rPr>
              <a:t>is a way of demonstrating mathematical prowess.</a:t>
            </a:r>
          </a:p>
          <a:p>
            <a:pPr algn="ctr"/>
            <a:endParaRPr lang="en-GB" sz="2400" b="0" dirty="0">
              <a:solidFill>
                <a:srgbClr val="1A4F73"/>
              </a:solidFill>
            </a:endParaRPr>
          </a:p>
        </p:txBody>
      </p:sp>
      <p:sp>
        <p:nvSpPr>
          <p:cNvPr id="26" name="Speech Bubble: Oval 25">
            <a:extLst>
              <a:ext uri="{FF2B5EF4-FFF2-40B4-BE49-F238E27FC236}">
                <a16:creationId xmlns:a16="http://schemas.microsoft.com/office/drawing/2014/main" id="{F0B86B8B-BACB-411B-9777-23014C5237C2}"/>
              </a:ext>
            </a:extLst>
          </p:cNvPr>
          <p:cNvSpPr/>
          <p:nvPr/>
        </p:nvSpPr>
        <p:spPr bwMode="auto">
          <a:xfrm>
            <a:off x="5781600" y="46966"/>
            <a:ext cx="5650264" cy="1244105"/>
          </a:xfrm>
          <a:prstGeom prst="wedgeEllipseCallout">
            <a:avLst>
              <a:gd name="adj1" fmla="val 63204"/>
              <a:gd name="adj2" fmla="val 68487"/>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457200" marR="0" algn="l" defTabSz="914400" rtl="0" eaLnBrk="1" fontAlgn="base" latinLnBrk="0" hangingPunct="1">
              <a:lnSpc>
                <a:spcPct val="100000"/>
              </a:lnSpc>
              <a:spcBef>
                <a:spcPct val="20000"/>
              </a:spcBef>
              <a:spcAft>
                <a:spcPct val="0"/>
              </a:spcAft>
              <a:buClr>
                <a:srgbClr val="00628C"/>
              </a:buClr>
              <a:buSzTx/>
              <a:tabLst/>
            </a:pPr>
            <a:r>
              <a:rPr lang="en-GB" sz="2400" dirty="0">
                <a:latin typeface="Arial" charset="0"/>
              </a:rPr>
              <a:t>Discuss and then click to reveal comment </a:t>
            </a:r>
            <a:endParaRPr kumimoji="0" lang="en-GB" sz="24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31450397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1"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1"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5" grpId="0"/>
      <p:bldP spid="2" grpId="0"/>
      <p:bldP spid="9" grpId="0" animBg="1"/>
      <p:bldP spid="9" grpId="1" animBg="1"/>
      <p:bldP spid="7" grpId="0" animBg="1"/>
      <p:bldP spid="7" grpId="1" animBg="1"/>
      <p:bldP spid="11" grpId="0" animBg="1"/>
      <p:bldP spid="11" grpId="1" animBg="1"/>
      <p:bldP spid="2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59A3C-9A5D-476F-8430-B75A8FA1858A}"/>
              </a:ext>
            </a:extLst>
          </p:cNvPr>
          <p:cNvSpPr>
            <a:spLocks noGrp="1"/>
          </p:cNvSpPr>
          <p:nvPr>
            <p:ph type="title"/>
          </p:nvPr>
        </p:nvSpPr>
        <p:spPr/>
        <p:txBody>
          <a:bodyPr/>
          <a:lstStyle/>
          <a:p>
            <a:r>
              <a:rPr lang="en-GB" dirty="0"/>
              <a:t> Number facts fluency </a:t>
            </a:r>
          </a:p>
        </p:txBody>
      </p:sp>
      <p:sp>
        <p:nvSpPr>
          <p:cNvPr id="3" name="Content Placeholder 2">
            <a:extLst>
              <a:ext uri="{FF2B5EF4-FFF2-40B4-BE49-F238E27FC236}">
                <a16:creationId xmlns:a16="http://schemas.microsoft.com/office/drawing/2014/main" id="{E64CD750-FFFC-42E0-AC44-C887220025D2}"/>
              </a:ext>
            </a:extLst>
          </p:cNvPr>
          <p:cNvSpPr>
            <a:spLocks noGrp="1"/>
          </p:cNvSpPr>
          <p:nvPr>
            <p:ph idx="1"/>
          </p:nvPr>
        </p:nvSpPr>
        <p:spPr/>
        <p:txBody>
          <a:bodyPr/>
          <a:lstStyle/>
          <a:p>
            <a:r>
              <a:rPr lang="en-GB" dirty="0"/>
              <a:t>The guidance, alongside development of deep conceptual understanding, places significant emphasis on procedural and factual fluency. </a:t>
            </a:r>
          </a:p>
          <a:p>
            <a:r>
              <a:rPr lang="en-GB" dirty="0"/>
              <a:t>Why is this important? </a:t>
            </a:r>
          </a:p>
          <a:p>
            <a:r>
              <a:rPr lang="en-GB" i="1" dirty="0"/>
              <a:t>	In teaching procedural and factual knowledge, ensure that students get to automaticity. Explain to students that automaticity with procedures and facts is important because it frees their minds to think about concepts. (</a:t>
            </a:r>
            <a:r>
              <a:rPr lang="en-GB" sz="1800" i="1" dirty="0"/>
              <a:t>Willingham 2009 p19)</a:t>
            </a:r>
          </a:p>
        </p:txBody>
      </p:sp>
      <p:sp>
        <p:nvSpPr>
          <p:cNvPr id="10" name="TextBox 9">
            <a:extLst>
              <a:ext uri="{FF2B5EF4-FFF2-40B4-BE49-F238E27FC236}">
                <a16:creationId xmlns:a16="http://schemas.microsoft.com/office/drawing/2014/main" id="{3C1E0B73-9387-4508-ABC3-48815ECE951F}"/>
              </a:ext>
            </a:extLst>
          </p:cNvPr>
          <p:cNvSpPr txBox="1"/>
          <p:nvPr/>
        </p:nvSpPr>
        <p:spPr>
          <a:xfrm>
            <a:off x="869049" y="4114192"/>
            <a:ext cx="10704786" cy="2215991"/>
          </a:xfrm>
          <a:prstGeom prst="rect">
            <a:avLst/>
          </a:prstGeom>
          <a:noFill/>
        </p:spPr>
        <p:txBody>
          <a:bodyPr wrap="square">
            <a:spAutoFit/>
          </a:bodyPr>
          <a:lstStyle/>
          <a:p>
            <a:endParaRPr lang="en-GB" sz="2400" i="1" dirty="0"/>
          </a:p>
          <a:p>
            <a:r>
              <a:rPr lang="en-GB" sz="2400" i="1" dirty="0"/>
              <a:t>But the point of being fluent in them [times table facts] is to free up the working memory when tackling a more interesting and engaging piece of mathematics. </a:t>
            </a:r>
            <a:r>
              <a:rPr lang="en-GB" i="1" dirty="0"/>
              <a:t>(Askew 2012 p54</a:t>
            </a:r>
            <a:r>
              <a:rPr lang="en-GB" dirty="0"/>
              <a:t>)</a:t>
            </a:r>
          </a:p>
          <a:p>
            <a:endParaRPr lang="en-US" dirty="0"/>
          </a:p>
          <a:p>
            <a:endParaRPr lang="en-GB" sz="2400" dirty="0"/>
          </a:p>
        </p:txBody>
      </p:sp>
    </p:spTree>
    <p:extLst>
      <p:ext uri="{BB962C8B-B14F-4D97-AF65-F5344CB8AC3E}">
        <p14:creationId xmlns:p14="http://schemas.microsoft.com/office/powerpoint/2010/main" val="24290696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1C93E-1F79-426B-8AE3-91190705C172}"/>
              </a:ext>
            </a:extLst>
          </p:cNvPr>
          <p:cNvSpPr>
            <a:spLocks noGrp="1"/>
          </p:cNvSpPr>
          <p:nvPr>
            <p:ph type="title"/>
          </p:nvPr>
        </p:nvSpPr>
        <p:spPr/>
        <p:txBody>
          <a:bodyPr/>
          <a:lstStyle/>
          <a:p>
            <a:r>
              <a:rPr lang="en-GB" dirty="0"/>
              <a:t>FAQs</a:t>
            </a:r>
          </a:p>
        </p:txBody>
      </p:sp>
      <p:sp>
        <p:nvSpPr>
          <p:cNvPr id="3" name="Content Placeholder 2">
            <a:extLst>
              <a:ext uri="{FF2B5EF4-FFF2-40B4-BE49-F238E27FC236}">
                <a16:creationId xmlns:a16="http://schemas.microsoft.com/office/drawing/2014/main" id="{674DF5E3-9251-49AE-96C8-C917AF7FC6F1}"/>
              </a:ext>
            </a:extLst>
          </p:cNvPr>
          <p:cNvSpPr>
            <a:spLocks noGrp="1"/>
          </p:cNvSpPr>
          <p:nvPr>
            <p:ph idx="1"/>
          </p:nvPr>
        </p:nvSpPr>
        <p:spPr/>
        <p:txBody>
          <a:bodyPr/>
          <a:lstStyle/>
          <a:p>
            <a:r>
              <a:rPr lang="en-GB" b="1" dirty="0"/>
              <a:t>Q: How does the guidance link to our calculation policy?</a:t>
            </a:r>
          </a:p>
        </p:txBody>
      </p:sp>
      <p:sp>
        <p:nvSpPr>
          <p:cNvPr id="5" name="TextBox 4">
            <a:extLst>
              <a:ext uri="{FF2B5EF4-FFF2-40B4-BE49-F238E27FC236}">
                <a16:creationId xmlns:a16="http://schemas.microsoft.com/office/drawing/2014/main" id="{735204D7-5C00-4F83-BB0C-F83BF6F3446F}"/>
              </a:ext>
            </a:extLst>
          </p:cNvPr>
          <p:cNvSpPr txBox="1"/>
          <p:nvPr/>
        </p:nvSpPr>
        <p:spPr>
          <a:xfrm>
            <a:off x="601035" y="2274838"/>
            <a:ext cx="10635001"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bg2"/>
                </a:solidFill>
              </a:rPr>
              <a:t>A: </a:t>
            </a:r>
            <a:r>
              <a:rPr lang="en-GB" sz="2400" i="1" dirty="0">
                <a:solidFill>
                  <a:schemeClr val="bg2"/>
                </a:solidFill>
              </a:rPr>
              <a:t>Each chapter ends with a section on ‘calculation and fluency’. This summarises the core methods and strategies that children should have developed by the end of the year to be ready to move on to the next year group. There is also an appendix at the end of the guidance that identifies core number facts and outlines whole school progression. You may wish to compare this to your current calculation policy.</a:t>
            </a:r>
            <a:r>
              <a:rPr lang="en-GB" sz="2400" dirty="0">
                <a:solidFill>
                  <a:schemeClr val="bg2"/>
                </a:solidFill>
              </a:rPr>
              <a:t> </a:t>
            </a:r>
          </a:p>
        </p:txBody>
      </p:sp>
      <p:sp>
        <p:nvSpPr>
          <p:cNvPr id="6" name="TextBox 5">
            <a:extLst>
              <a:ext uri="{FF2B5EF4-FFF2-40B4-BE49-F238E27FC236}">
                <a16:creationId xmlns:a16="http://schemas.microsoft.com/office/drawing/2014/main" id="{EC984614-5C55-4735-965C-1145966F9868}"/>
              </a:ext>
            </a:extLst>
          </p:cNvPr>
          <p:cNvSpPr txBox="1"/>
          <p:nvPr/>
        </p:nvSpPr>
        <p:spPr>
          <a:xfrm>
            <a:off x="70563" y="6384658"/>
            <a:ext cx="2878691" cy="369332"/>
          </a:xfrm>
          <a:prstGeom prst="rect">
            <a:avLst/>
          </a:prstGeom>
          <a:noFill/>
        </p:spPr>
        <p:txBody>
          <a:bodyPr wrap="square" rtlCol="0">
            <a:spAutoFit/>
          </a:bodyPr>
          <a:lstStyle/>
          <a:p>
            <a:r>
              <a:rPr lang="en-GB" dirty="0">
                <a:solidFill>
                  <a:schemeClr val="bg2"/>
                </a:solidFill>
              </a:rPr>
              <a:t>Page 330 of the guidance  </a:t>
            </a:r>
          </a:p>
        </p:txBody>
      </p:sp>
    </p:spTree>
    <p:extLst>
      <p:ext uri="{BB962C8B-B14F-4D97-AF65-F5344CB8AC3E}">
        <p14:creationId xmlns:p14="http://schemas.microsoft.com/office/powerpoint/2010/main" val="16983600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8EEAB-AD3F-4F54-92C7-F8EC2B1EE315}"/>
              </a:ext>
            </a:extLst>
          </p:cNvPr>
          <p:cNvSpPr>
            <a:spLocks noGrp="1"/>
          </p:cNvSpPr>
          <p:nvPr>
            <p:ph type="title"/>
          </p:nvPr>
        </p:nvSpPr>
        <p:spPr/>
        <p:txBody>
          <a:bodyPr/>
          <a:lstStyle/>
          <a:p>
            <a:r>
              <a:rPr lang="en-GB" dirty="0"/>
              <a:t>Addition and subtraction facts </a:t>
            </a:r>
            <a:br>
              <a:rPr lang="en-GB" dirty="0"/>
            </a:br>
            <a:endParaRPr lang="en-GB" dirty="0"/>
          </a:p>
        </p:txBody>
      </p:sp>
      <p:sp>
        <p:nvSpPr>
          <p:cNvPr id="3" name="Content Placeholder 2">
            <a:extLst>
              <a:ext uri="{FF2B5EF4-FFF2-40B4-BE49-F238E27FC236}">
                <a16:creationId xmlns:a16="http://schemas.microsoft.com/office/drawing/2014/main" id="{283D6141-BB91-49B3-855E-99FF1E4A99EC}"/>
              </a:ext>
            </a:extLst>
          </p:cNvPr>
          <p:cNvSpPr>
            <a:spLocks noGrp="1"/>
          </p:cNvSpPr>
          <p:nvPr>
            <p:ph idx="1"/>
          </p:nvPr>
        </p:nvSpPr>
        <p:spPr>
          <a:xfrm>
            <a:off x="601035" y="1062458"/>
            <a:ext cx="4500354" cy="4897184"/>
          </a:xfrm>
        </p:spPr>
        <p:txBody>
          <a:bodyPr/>
          <a:lstStyle/>
          <a:p>
            <a:r>
              <a:rPr lang="en-GB" dirty="0"/>
              <a:t>The full set of addition calculations that pupils need to be able to solve with automaticity are shown in the table opposite. Pupils must also be able to solve the corresponding subtraction calculations by applying the relationship to addition facts  so 5 – 2 = 3 </a:t>
            </a:r>
          </a:p>
          <a:p>
            <a:r>
              <a:rPr lang="en-GB" dirty="0"/>
              <a:t>	because 3 + 2 = 5</a:t>
            </a:r>
          </a:p>
        </p:txBody>
      </p:sp>
      <p:pic>
        <p:nvPicPr>
          <p:cNvPr id="4" name="Picture 3">
            <a:extLst>
              <a:ext uri="{FF2B5EF4-FFF2-40B4-BE49-F238E27FC236}">
                <a16:creationId xmlns:a16="http://schemas.microsoft.com/office/drawing/2014/main" id="{BA3CB6A3-E36E-491C-9FD2-DD8873B16BAF}"/>
              </a:ext>
            </a:extLst>
          </p:cNvPr>
          <p:cNvPicPr>
            <a:picLocks noChangeAspect="1"/>
          </p:cNvPicPr>
          <p:nvPr/>
        </p:nvPicPr>
        <p:blipFill>
          <a:blip r:embed="rId3"/>
          <a:stretch>
            <a:fillRect/>
          </a:stretch>
        </p:blipFill>
        <p:spPr>
          <a:xfrm>
            <a:off x="5513229" y="975096"/>
            <a:ext cx="6172200" cy="4533900"/>
          </a:xfrm>
          <a:prstGeom prst="rect">
            <a:avLst/>
          </a:prstGeom>
        </p:spPr>
      </p:pic>
      <p:sp>
        <p:nvSpPr>
          <p:cNvPr id="6" name="TextBox 5">
            <a:extLst>
              <a:ext uri="{FF2B5EF4-FFF2-40B4-BE49-F238E27FC236}">
                <a16:creationId xmlns:a16="http://schemas.microsoft.com/office/drawing/2014/main" id="{D26D49E0-B371-4A0B-AE5C-29073FEFDD4A}"/>
              </a:ext>
            </a:extLst>
          </p:cNvPr>
          <p:cNvSpPr txBox="1"/>
          <p:nvPr/>
        </p:nvSpPr>
        <p:spPr>
          <a:xfrm>
            <a:off x="70563" y="6384658"/>
            <a:ext cx="2878691" cy="369332"/>
          </a:xfrm>
          <a:prstGeom prst="rect">
            <a:avLst/>
          </a:prstGeom>
          <a:noFill/>
        </p:spPr>
        <p:txBody>
          <a:bodyPr wrap="square" rtlCol="0">
            <a:spAutoFit/>
          </a:bodyPr>
          <a:lstStyle/>
          <a:p>
            <a:r>
              <a:rPr lang="en-GB" dirty="0">
                <a:solidFill>
                  <a:schemeClr val="bg2"/>
                </a:solidFill>
              </a:rPr>
              <a:t>Page 332 of the guidance  </a:t>
            </a:r>
          </a:p>
        </p:txBody>
      </p:sp>
      <p:sp>
        <p:nvSpPr>
          <p:cNvPr id="7" name="Speech Bubble: Oval 6">
            <a:extLst>
              <a:ext uri="{FF2B5EF4-FFF2-40B4-BE49-F238E27FC236}">
                <a16:creationId xmlns:a16="http://schemas.microsoft.com/office/drawing/2014/main" id="{BC3828C1-C59D-424D-B327-9F62CC1D08C0}"/>
              </a:ext>
            </a:extLst>
          </p:cNvPr>
          <p:cNvSpPr/>
          <p:nvPr/>
        </p:nvSpPr>
        <p:spPr bwMode="auto">
          <a:xfrm>
            <a:off x="5324577" y="2016845"/>
            <a:ext cx="4389548" cy="2111417"/>
          </a:xfrm>
          <a:prstGeom prst="wedgeEllipseCallout">
            <a:avLst>
              <a:gd name="adj1" fmla="val 63204"/>
              <a:gd name="adj2" fmla="val 68487"/>
            </a:avLst>
          </a:prstGeom>
          <a:solidFill>
            <a:schemeClr val="bg1"/>
          </a:solidFill>
          <a:ln w="9525" cap="flat" cmpd="sng" algn="ctr">
            <a:solidFill>
              <a:schemeClr val="accent6">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
                <a:srgbClr val="00628C"/>
              </a:buClr>
              <a:buSzTx/>
              <a:buFont typeface="Arial" charset="0"/>
              <a:buChar char="●"/>
              <a:tabLst/>
            </a:pPr>
            <a:endParaRPr kumimoji="0" lang="en-GB" sz="2800" b="0" i="0" u="none" strike="noStrike" cap="none" normalizeH="0" baseline="0">
              <a:ln>
                <a:noFill/>
              </a:ln>
              <a:solidFill>
                <a:schemeClr val="tx1"/>
              </a:solidFill>
              <a:effectLst/>
              <a:latin typeface="Arial" charset="0"/>
            </a:endParaRPr>
          </a:p>
        </p:txBody>
      </p:sp>
      <p:sp>
        <p:nvSpPr>
          <p:cNvPr id="8" name="TextBox 7">
            <a:extLst>
              <a:ext uri="{FF2B5EF4-FFF2-40B4-BE49-F238E27FC236}">
                <a16:creationId xmlns:a16="http://schemas.microsoft.com/office/drawing/2014/main" id="{D1240E70-A3F5-46C5-98D6-D3783C7E5818}"/>
              </a:ext>
            </a:extLst>
          </p:cNvPr>
          <p:cNvSpPr txBox="1"/>
          <p:nvPr/>
        </p:nvSpPr>
        <p:spPr>
          <a:xfrm>
            <a:off x="5912223" y="2226384"/>
            <a:ext cx="3214256" cy="2031325"/>
          </a:xfrm>
          <a:prstGeom prst="rect">
            <a:avLst/>
          </a:prstGeom>
          <a:noFill/>
          <a:ln>
            <a:noFill/>
          </a:ln>
        </p:spPr>
        <p:txBody>
          <a:bodyPr wrap="square" rtlCol="0">
            <a:spAutoFit/>
          </a:bodyPr>
          <a:lstStyle/>
          <a:p>
            <a:pPr algn="ctr"/>
            <a:r>
              <a:rPr lang="en-GB" sz="1800" kern="1200" dirty="0">
                <a:solidFill>
                  <a:schemeClr val="bg2"/>
                </a:solidFill>
                <a:effectLst/>
                <a:latin typeface="+mn-lt"/>
                <a:ea typeface="+mn-ea"/>
                <a:cs typeface="+mn-cs"/>
              </a:rPr>
              <a:t>Which year group are these taught in?</a:t>
            </a:r>
          </a:p>
          <a:p>
            <a:pPr algn="ctr"/>
            <a:r>
              <a:rPr lang="en-GB" dirty="0">
                <a:solidFill>
                  <a:schemeClr val="bg2"/>
                </a:solidFill>
              </a:rPr>
              <a:t>When and how are these practised? </a:t>
            </a:r>
          </a:p>
          <a:p>
            <a:pPr algn="ctr"/>
            <a:r>
              <a:rPr lang="en-GB" sz="1800" kern="1200" dirty="0">
                <a:solidFill>
                  <a:schemeClr val="bg2"/>
                </a:solidFill>
                <a:effectLst/>
                <a:latin typeface="+mn-lt"/>
                <a:ea typeface="+mn-ea"/>
                <a:cs typeface="+mn-cs"/>
              </a:rPr>
              <a:t>Do you know which children have automatic recall?</a:t>
            </a:r>
          </a:p>
          <a:p>
            <a:endParaRPr lang="en-GB" sz="1800" kern="1200" baseline="0" dirty="0">
              <a:solidFill>
                <a:schemeClr val="bg2"/>
              </a:solidFill>
              <a:effectLst/>
              <a:latin typeface="+mn-lt"/>
              <a:ea typeface="+mn-ea"/>
              <a:cs typeface="+mn-cs"/>
            </a:endParaRPr>
          </a:p>
        </p:txBody>
      </p:sp>
    </p:spTree>
    <p:extLst>
      <p:ext uri="{BB962C8B-B14F-4D97-AF65-F5344CB8AC3E}">
        <p14:creationId xmlns:p14="http://schemas.microsoft.com/office/powerpoint/2010/main" val="4628810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F718A-B7CE-4C28-AF76-D30D6D9237EE}"/>
              </a:ext>
            </a:extLst>
          </p:cNvPr>
          <p:cNvSpPr>
            <a:spLocks noGrp="1"/>
          </p:cNvSpPr>
          <p:nvPr>
            <p:ph type="title"/>
          </p:nvPr>
        </p:nvSpPr>
        <p:spPr/>
        <p:txBody>
          <a:bodyPr/>
          <a:lstStyle/>
          <a:p>
            <a:r>
              <a:rPr lang="en-GB" dirty="0"/>
              <a:t>All children need to learn their tables</a:t>
            </a:r>
            <a:br>
              <a:rPr lang="en-GB" dirty="0"/>
            </a:br>
            <a:br>
              <a:rPr lang="en-GB" dirty="0"/>
            </a:br>
            <a:r>
              <a:rPr lang="en-GB" dirty="0"/>
              <a:t>Where would you place yourself on the line?</a:t>
            </a:r>
          </a:p>
        </p:txBody>
      </p:sp>
      <p:cxnSp>
        <p:nvCxnSpPr>
          <p:cNvPr id="4" name="Straight Connector 3">
            <a:extLst>
              <a:ext uri="{FF2B5EF4-FFF2-40B4-BE49-F238E27FC236}">
                <a16:creationId xmlns:a16="http://schemas.microsoft.com/office/drawing/2014/main" id="{3A53A704-C9BA-4069-8550-01308C5BD095}"/>
              </a:ext>
            </a:extLst>
          </p:cNvPr>
          <p:cNvCxnSpPr>
            <a:cxnSpLocks/>
          </p:cNvCxnSpPr>
          <p:nvPr/>
        </p:nvCxnSpPr>
        <p:spPr bwMode="auto">
          <a:xfrm>
            <a:off x="1367389" y="3697367"/>
            <a:ext cx="9013372" cy="0"/>
          </a:xfrm>
          <a:prstGeom prst="line">
            <a:avLst/>
          </a:prstGeom>
          <a:ln/>
        </p:spPr>
        <p:style>
          <a:lnRef idx="1">
            <a:schemeClr val="accent4"/>
          </a:lnRef>
          <a:fillRef idx="0">
            <a:schemeClr val="accent4"/>
          </a:fillRef>
          <a:effectRef idx="0">
            <a:schemeClr val="accent4"/>
          </a:effectRef>
          <a:fontRef idx="minor">
            <a:schemeClr val="tx1"/>
          </a:fontRef>
        </p:style>
      </p:cxnSp>
      <p:sp>
        <p:nvSpPr>
          <p:cNvPr id="5" name="Oval 4">
            <a:extLst>
              <a:ext uri="{FF2B5EF4-FFF2-40B4-BE49-F238E27FC236}">
                <a16:creationId xmlns:a16="http://schemas.microsoft.com/office/drawing/2014/main" id="{4D583B50-9BA2-406C-8591-B3ED7161CC40}"/>
              </a:ext>
            </a:extLst>
          </p:cNvPr>
          <p:cNvSpPr/>
          <p:nvPr/>
        </p:nvSpPr>
        <p:spPr bwMode="auto">
          <a:xfrm>
            <a:off x="1093113" y="3573270"/>
            <a:ext cx="248194" cy="248194"/>
          </a:xfrm>
          <a:prstGeom prst="ellipse">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
                <a:srgbClr val="00628C"/>
              </a:buClr>
              <a:buSzTx/>
              <a:buFont typeface="Arial" charset="0"/>
              <a:buChar char="●"/>
              <a:tabLst/>
            </a:pPr>
            <a:endParaRPr kumimoji="0" lang="en-GB" sz="2800" b="0" i="0" u="none" strike="noStrike" cap="none" normalizeH="0" baseline="0">
              <a:ln>
                <a:noFill/>
              </a:ln>
              <a:solidFill>
                <a:schemeClr val="tx1"/>
              </a:solidFill>
              <a:effectLst/>
              <a:latin typeface="Arial" charset="0"/>
            </a:endParaRPr>
          </a:p>
        </p:txBody>
      </p:sp>
      <p:sp>
        <p:nvSpPr>
          <p:cNvPr id="6" name="TextBox 5">
            <a:extLst>
              <a:ext uri="{FF2B5EF4-FFF2-40B4-BE49-F238E27FC236}">
                <a16:creationId xmlns:a16="http://schemas.microsoft.com/office/drawing/2014/main" id="{C32D6361-0C8A-4702-B0BB-6B6CB7590261}"/>
              </a:ext>
            </a:extLst>
          </p:cNvPr>
          <p:cNvSpPr txBox="1"/>
          <p:nvPr/>
        </p:nvSpPr>
        <p:spPr>
          <a:xfrm>
            <a:off x="9582910" y="4021230"/>
            <a:ext cx="1502085" cy="830997"/>
          </a:xfrm>
          <a:prstGeom prst="rect">
            <a:avLst/>
          </a:prstGeom>
          <a:noFill/>
        </p:spPr>
        <p:txBody>
          <a:bodyPr wrap="square" rtlCol="0">
            <a:spAutoFit/>
          </a:bodyPr>
          <a:lstStyle/>
          <a:p>
            <a:r>
              <a:rPr lang="en-GB" sz="2400" b="1" dirty="0"/>
              <a:t>Strongly disagree</a:t>
            </a:r>
          </a:p>
        </p:txBody>
      </p:sp>
      <p:pic>
        <p:nvPicPr>
          <p:cNvPr id="7" name="Picture 6" descr="Casual woman">
            <a:extLst>
              <a:ext uri="{FF2B5EF4-FFF2-40B4-BE49-F238E27FC236}">
                <a16:creationId xmlns:a16="http://schemas.microsoft.com/office/drawing/2014/main" id="{A23F6202-9C48-426E-9957-D46BFA7135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8138" y="141036"/>
            <a:ext cx="1416344" cy="4295693"/>
          </a:xfrm>
          <a:prstGeom prst="rect">
            <a:avLst/>
          </a:prstGeom>
        </p:spPr>
      </p:pic>
      <p:sp>
        <p:nvSpPr>
          <p:cNvPr id="9" name="TextBox 8">
            <a:extLst>
              <a:ext uri="{FF2B5EF4-FFF2-40B4-BE49-F238E27FC236}">
                <a16:creationId xmlns:a16="http://schemas.microsoft.com/office/drawing/2014/main" id="{A8860804-054A-4301-8B5A-DC826CA9F7A6}"/>
              </a:ext>
            </a:extLst>
          </p:cNvPr>
          <p:cNvSpPr txBox="1"/>
          <p:nvPr/>
        </p:nvSpPr>
        <p:spPr>
          <a:xfrm>
            <a:off x="1005164" y="4021230"/>
            <a:ext cx="1502085" cy="830997"/>
          </a:xfrm>
          <a:prstGeom prst="rect">
            <a:avLst/>
          </a:prstGeom>
          <a:noFill/>
        </p:spPr>
        <p:txBody>
          <a:bodyPr wrap="square" rtlCol="0">
            <a:spAutoFit/>
          </a:bodyPr>
          <a:lstStyle/>
          <a:p>
            <a:r>
              <a:rPr lang="en-GB" sz="2400" b="1" dirty="0">
                <a:solidFill>
                  <a:schemeClr val="bg2"/>
                </a:solidFill>
              </a:rPr>
              <a:t>Strongly agree</a:t>
            </a:r>
          </a:p>
        </p:txBody>
      </p:sp>
      <p:sp>
        <p:nvSpPr>
          <p:cNvPr id="3" name="Oval 2">
            <a:extLst>
              <a:ext uri="{FF2B5EF4-FFF2-40B4-BE49-F238E27FC236}">
                <a16:creationId xmlns:a16="http://schemas.microsoft.com/office/drawing/2014/main" id="{DCEEA9BE-A3DC-4F5D-A5CE-101E22122FA8}"/>
              </a:ext>
            </a:extLst>
          </p:cNvPr>
          <p:cNvSpPr/>
          <p:nvPr/>
        </p:nvSpPr>
        <p:spPr bwMode="auto">
          <a:xfrm>
            <a:off x="10333953" y="3573270"/>
            <a:ext cx="248194" cy="248194"/>
          </a:xfrm>
          <a:prstGeom prst="ellipse">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
                <a:srgbClr val="00628C"/>
              </a:buClr>
              <a:buSzTx/>
              <a:buFont typeface="Arial" charset="0"/>
              <a:buChar char="●"/>
              <a:tabLst/>
            </a:pPr>
            <a:endParaRPr kumimoji="0" lang="en-GB" sz="2800" b="0" i="0" u="none" strike="noStrike" cap="none" normalizeH="0" baseline="0">
              <a:ln>
                <a:noFill/>
              </a:ln>
              <a:solidFill>
                <a:schemeClr val="tx1"/>
              </a:solidFill>
              <a:effectLst/>
              <a:latin typeface="Arial" charset="0"/>
            </a:endParaRPr>
          </a:p>
        </p:txBody>
      </p:sp>
      <p:sp>
        <p:nvSpPr>
          <p:cNvPr id="10" name="TextBox 9">
            <a:extLst>
              <a:ext uri="{FF2B5EF4-FFF2-40B4-BE49-F238E27FC236}">
                <a16:creationId xmlns:a16="http://schemas.microsoft.com/office/drawing/2014/main" id="{1C713F3C-AC1D-4182-BCC6-809F26254F8C}"/>
              </a:ext>
            </a:extLst>
          </p:cNvPr>
          <p:cNvSpPr txBox="1"/>
          <p:nvPr/>
        </p:nvSpPr>
        <p:spPr>
          <a:xfrm>
            <a:off x="1093113" y="5105492"/>
            <a:ext cx="8712000" cy="1200329"/>
          </a:xfrm>
          <a:prstGeom prst="rect">
            <a:avLst/>
          </a:prstGeom>
          <a:noFill/>
        </p:spPr>
        <p:txBody>
          <a:bodyPr wrap="square">
            <a:spAutoFit/>
          </a:bodyPr>
          <a:lstStyle/>
          <a:p>
            <a:r>
              <a:rPr lang="en-GB" sz="2400" dirty="0"/>
              <a:t>The guidance places high importance on children learning number facts to automaticity as this will relieve working memory, build confidence and support progression. </a:t>
            </a:r>
          </a:p>
        </p:txBody>
      </p:sp>
    </p:spTree>
    <p:extLst>
      <p:ext uri="{BB962C8B-B14F-4D97-AF65-F5344CB8AC3E}">
        <p14:creationId xmlns:p14="http://schemas.microsoft.com/office/powerpoint/2010/main" val="41870780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7CD0F99-9BBA-4700-891B-32C4E46D3A3E}"/>
              </a:ext>
            </a:extLst>
          </p:cNvPr>
          <p:cNvPicPr>
            <a:picLocks noGrp="1" noChangeAspect="1"/>
          </p:cNvPicPr>
          <p:nvPr>
            <p:ph idx="1"/>
          </p:nvPr>
        </p:nvPicPr>
        <p:blipFill rotWithShape="1">
          <a:blip r:embed="rId3"/>
          <a:srcRect t="27051"/>
          <a:stretch/>
        </p:blipFill>
        <p:spPr>
          <a:xfrm>
            <a:off x="373293" y="2356874"/>
            <a:ext cx="11428284" cy="3114836"/>
          </a:xfrm>
          <a:prstGeom prst="rect">
            <a:avLst/>
          </a:prstGeom>
        </p:spPr>
      </p:pic>
      <p:sp>
        <p:nvSpPr>
          <p:cNvPr id="9" name="Speech Bubble: Oval 8">
            <a:extLst>
              <a:ext uri="{FF2B5EF4-FFF2-40B4-BE49-F238E27FC236}">
                <a16:creationId xmlns:a16="http://schemas.microsoft.com/office/drawing/2014/main" id="{5FC0AE16-7614-4E31-8E0D-DA63BBBC3180}"/>
              </a:ext>
            </a:extLst>
          </p:cNvPr>
          <p:cNvSpPr/>
          <p:nvPr/>
        </p:nvSpPr>
        <p:spPr bwMode="auto">
          <a:xfrm>
            <a:off x="4770395" y="2806947"/>
            <a:ext cx="4389548" cy="2111417"/>
          </a:xfrm>
          <a:prstGeom prst="wedgeEllipseCallout">
            <a:avLst>
              <a:gd name="adj1" fmla="val 63204"/>
              <a:gd name="adj2" fmla="val 68487"/>
            </a:avLst>
          </a:prstGeom>
          <a:solidFill>
            <a:schemeClr val="bg1"/>
          </a:solidFill>
          <a:ln w="9525" cap="flat" cmpd="sng" algn="ctr">
            <a:solidFill>
              <a:schemeClr val="accent6">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
                <a:srgbClr val="00628C"/>
              </a:buClr>
              <a:buSzTx/>
              <a:buFont typeface="Arial" charset="0"/>
              <a:buChar char="●"/>
              <a:tabLst/>
            </a:pPr>
            <a:endParaRPr kumimoji="0" lang="en-GB" sz="2800" b="0" i="0" u="none" strike="noStrike" cap="none" normalizeH="0" baseline="0">
              <a:ln>
                <a:noFill/>
              </a:ln>
              <a:solidFill>
                <a:schemeClr val="tx1"/>
              </a:solidFill>
              <a:effectLst/>
              <a:latin typeface="Arial" charset="0"/>
            </a:endParaRPr>
          </a:p>
        </p:txBody>
      </p:sp>
      <p:sp>
        <p:nvSpPr>
          <p:cNvPr id="2" name="Title 1">
            <a:extLst>
              <a:ext uri="{FF2B5EF4-FFF2-40B4-BE49-F238E27FC236}">
                <a16:creationId xmlns:a16="http://schemas.microsoft.com/office/drawing/2014/main" id="{238A4740-6597-4FE0-9AEC-D05C0539D6F1}"/>
              </a:ext>
            </a:extLst>
          </p:cNvPr>
          <p:cNvSpPr>
            <a:spLocks noGrp="1"/>
          </p:cNvSpPr>
          <p:nvPr>
            <p:ph type="title"/>
          </p:nvPr>
        </p:nvSpPr>
        <p:spPr/>
        <p:txBody>
          <a:bodyPr/>
          <a:lstStyle/>
          <a:p>
            <a:r>
              <a:rPr lang="en-GB" dirty="0"/>
              <a:t>Multiplication and division facts</a:t>
            </a:r>
          </a:p>
        </p:txBody>
      </p:sp>
      <p:sp>
        <p:nvSpPr>
          <p:cNvPr id="6" name="TextBox 5">
            <a:extLst>
              <a:ext uri="{FF2B5EF4-FFF2-40B4-BE49-F238E27FC236}">
                <a16:creationId xmlns:a16="http://schemas.microsoft.com/office/drawing/2014/main" id="{8F2ECDAA-A285-4975-A383-BE26D5BD847B}"/>
              </a:ext>
            </a:extLst>
          </p:cNvPr>
          <p:cNvSpPr txBox="1"/>
          <p:nvPr/>
        </p:nvSpPr>
        <p:spPr>
          <a:xfrm>
            <a:off x="618165" y="1004145"/>
            <a:ext cx="10539830" cy="1200329"/>
          </a:xfrm>
          <a:prstGeom prst="rect">
            <a:avLst/>
          </a:prstGeom>
          <a:noFill/>
        </p:spPr>
        <p:txBody>
          <a:bodyPr wrap="square">
            <a:spAutoFit/>
          </a:bodyPr>
          <a:lstStyle/>
          <a:p>
            <a:r>
              <a:rPr lang="en-GB" sz="2400" dirty="0">
                <a:solidFill>
                  <a:srgbClr val="585858"/>
                </a:solidFill>
              </a:rPr>
              <a:t>The full set of multiplication calculations that pupils need to be able to solve by automatic recall are shown in the table below. Pupils should also be able to recall division facts using known multiplication facts. </a:t>
            </a:r>
          </a:p>
        </p:txBody>
      </p:sp>
      <p:sp>
        <p:nvSpPr>
          <p:cNvPr id="3" name="TextBox 2">
            <a:extLst>
              <a:ext uri="{FF2B5EF4-FFF2-40B4-BE49-F238E27FC236}">
                <a16:creationId xmlns:a16="http://schemas.microsoft.com/office/drawing/2014/main" id="{4D1A73DC-9090-4317-823B-BE3661D76A57}"/>
              </a:ext>
            </a:extLst>
          </p:cNvPr>
          <p:cNvSpPr txBox="1"/>
          <p:nvPr/>
        </p:nvSpPr>
        <p:spPr>
          <a:xfrm>
            <a:off x="70563" y="6384658"/>
            <a:ext cx="2878691" cy="369332"/>
          </a:xfrm>
          <a:prstGeom prst="rect">
            <a:avLst/>
          </a:prstGeom>
          <a:noFill/>
        </p:spPr>
        <p:txBody>
          <a:bodyPr wrap="square" rtlCol="0">
            <a:spAutoFit/>
          </a:bodyPr>
          <a:lstStyle/>
          <a:p>
            <a:r>
              <a:rPr lang="en-GB" dirty="0">
                <a:solidFill>
                  <a:schemeClr val="bg2"/>
                </a:solidFill>
              </a:rPr>
              <a:t>Page 333 of the guidance  </a:t>
            </a:r>
          </a:p>
        </p:txBody>
      </p:sp>
      <p:sp>
        <p:nvSpPr>
          <p:cNvPr id="8" name="TextBox 7">
            <a:extLst>
              <a:ext uri="{FF2B5EF4-FFF2-40B4-BE49-F238E27FC236}">
                <a16:creationId xmlns:a16="http://schemas.microsoft.com/office/drawing/2014/main" id="{E1503F47-71C5-4D15-A561-20B3E89190F2}"/>
              </a:ext>
            </a:extLst>
          </p:cNvPr>
          <p:cNvSpPr txBox="1"/>
          <p:nvPr/>
        </p:nvSpPr>
        <p:spPr>
          <a:xfrm>
            <a:off x="5358041" y="3016486"/>
            <a:ext cx="3214256" cy="2031325"/>
          </a:xfrm>
          <a:prstGeom prst="rect">
            <a:avLst/>
          </a:prstGeom>
          <a:noFill/>
          <a:ln>
            <a:noFill/>
          </a:ln>
        </p:spPr>
        <p:txBody>
          <a:bodyPr wrap="square" rtlCol="0">
            <a:spAutoFit/>
          </a:bodyPr>
          <a:lstStyle/>
          <a:p>
            <a:pPr algn="ctr"/>
            <a:r>
              <a:rPr lang="en-GB" sz="1800" kern="1200" dirty="0">
                <a:solidFill>
                  <a:schemeClr val="bg2"/>
                </a:solidFill>
                <a:effectLst/>
                <a:latin typeface="+mn-lt"/>
                <a:ea typeface="+mn-ea"/>
                <a:cs typeface="+mn-cs"/>
              </a:rPr>
              <a:t>Which year group are these taught in?</a:t>
            </a:r>
          </a:p>
          <a:p>
            <a:pPr algn="ctr"/>
            <a:r>
              <a:rPr lang="en-GB" dirty="0">
                <a:solidFill>
                  <a:schemeClr val="bg2"/>
                </a:solidFill>
              </a:rPr>
              <a:t>When and how are these practised? </a:t>
            </a:r>
          </a:p>
          <a:p>
            <a:pPr algn="ctr"/>
            <a:r>
              <a:rPr lang="en-GB" sz="1800" kern="1200" dirty="0">
                <a:solidFill>
                  <a:schemeClr val="bg2"/>
                </a:solidFill>
                <a:effectLst/>
                <a:latin typeface="+mn-lt"/>
                <a:ea typeface="+mn-ea"/>
                <a:cs typeface="+mn-cs"/>
              </a:rPr>
              <a:t>Do you know which children have automatic recall?</a:t>
            </a:r>
          </a:p>
          <a:p>
            <a:endParaRPr lang="en-GB" sz="1800" kern="1200" baseline="0" dirty="0">
              <a:solidFill>
                <a:schemeClr val="bg2"/>
              </a:solidFill>
              <a:effectLst/>
              <a:latin typeface="+mn-lt"/>
              <a:ea typeface="+mn-ea"/>
              <a:cs typeface="+mn-cs"/>
            </a:endParaRPr>
          </a:p>
        </p:txBody>
      </p:sp>
      <p:sp>
        <p:nvSpPr>
          <p:cNvPr id="7" name="TextBox 6">
            <a:extLst>
              <a:ext uri="{FF2B5EF4-FFF2-40B4-BE49-F238E27FC236}">
                <a16:creationId xmlns:a16="http://schemas.microsoft.com/office/drawing/2014/main" id="{6CEED869-8890-4E13-8DED-2A4E9F25B9ED}"/>
              </a:ext>
            </a:extLst>
          </p:cNvPr>
          <p:cNvSpPr txBox="1"/>
          <p:nvPr/>
        </p:nvSpPr>
        <p:spPr>
          <a:xfrm>
            <a:off x="373293" y="5368437"/>
            <a:ext cx="8963212" cy="830997"/>
          </a:xfrm>
          <a:prstGeom prst="rect">
            <a:avLst/>
          </a:prstGeom>
          <a:noFill/>
        </p:spPr>
        <p:txBody>
          <a:bodyPr wrap="square">
            <a:spAutoFit/>
          </a:bodyPr>
          <a:lstStyle/>
          <a:p>
            <a:r>
              <a:rPr lang="en-GB" sz="2400" dirty="0">
                <a:solidFill>
                  <a:srgbClr val="585858"/>
                </a:solidFill>
              </a:rPr>
              <a:t>The 36 highlighted facts are those required for short and long multiplication. </a:t>
            </a:r>
          </a:p>
        </p:txBody>
      </p:sp>
    </p:spTree>
    <p:extLst>
      <p:ext uri="{BB962C8B-B14F-4D97-AF65-F5344CB8AC3E}">
        <p14:creationId xmlns:p14="http://schemas.microsoft.com/office/powerpoint/2010/main" val="14768351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F80B6-D103-4292-8C60-496847A9F896}"/>
              </a:ext>
            </a:extLst>
          </p:cNvPr>
          <p:cNvSpPr>
            <a:spLocks noGrp="1"/>
          </p:cNvSpPr>
          <p:nvPr>
            <p:ph type="title"/>
          </p:nvPr>
        </p:nvSpPr>
        <p:spPr/>
        <p:txBody>
          <a:bodyPr/>
          <a:lstStyle/>
          <a:p>
            <a:r>
              <a:rPr lang="en-GB" dirty="0">
                <a:latin typeface="Roboto"/>
              </a:rPr>
              <a:t>FAQs</a:t>
            </a:r>
            <a:br>
              <a:rPr lang="en-GB" dirty="0">
                <a:latin typeface="Roboto"/>
              </a:rPr>
            </a:br>
            <a:br>
              <a:rPr lang="en-GB" dirty="0">
                <a:latin typeface="Roboto"/>
              </a:rPr>
            </a:br>
            <a:endParaRPr lang="en-GB" dirty="0"/>
          </a:p>
        </p:txBody>
      </p:sp>
      <p:sp>
        <p:nvSpPr>
          <p:cNvPr id="3" name="Content Placeholder 2">
            <a:extLst>
              <a:ext uri="{FF2B5EF4-FFF2-40B4-BE49-F238E27FC236}">
                <a16:creationId xmlns:a16="http://schemas.microsoft.com/office/drawing/2014/main" id="{62178F21-B207-4CF2-A904-6A3C673B06F2}"/>
              </a:ext>
            </a:extLst>
          </p:cNvPr>
          <p:cNvSpPr>
            <a:spLocks noGrp="1"/>
          </p:cNvSpPr>
          <p:nvPr>
            <p:ph idx="1"/>
          </p:nvPr>
        </p:nvSpPr>
        <p:spPr>
          <a:xfrm>
            <a:off x="948646" y="1219358"/>
            <a:ext cx="5998692" cy="3888432"/>
          </a:xfrm>
        </p:spPr>
        <p:txBody>
          <a:bodyPr/>
          <a:lstStyle/>
          <a:p>
            <a:r>
              <a:rPr lang="en-GB" b="1" dirty="0"/>
              <a:t>Q: Are there any resources for Early Years? </a:t>
            </a:r>
          </a:p>
          <a:p>
            <a:r>
              <a:rPr lang="en-GB" dirty="0"/>
              <a:t>A: </a:t>
            </a:r>
            <a:r>
              <a:rPr lang="en-GB" i="1" dirty="0"/>
              <a:t>All the Y1 </a:t>
            </a:r>
            <a:r>
              <a:rPr lang="en-GB" i="1" dirty="0">
                <a:hlinkClick r:id="rId3"/>
              </a:rPr>
              <a:t>RTP criteria </a:t>
            </a:r>
            <a:r>
              <a:rPr lang="en-GB" i="1" dirty="0"/>
              <a:t>have references to pe-requisites that relate to the YR</a:t>
            </a:r>
            <a:r>
              <a:rPr lang="en-GB" dirty="0"/>
              <a:t>.</a:t>
            </a:r>
          </a:p>
          <a:p>
            <a:r>
              <a:rPr lang="en-GB" dirty="0"/>
              <a:t>Also see the Early Years area of the NCETM website which has progression maps in the six identified core areas of early mathematics.</a:t>
            </a:r>
          </a:p>
        </p:txBody>
      </p:sp>
      <p:pic>
        <p:nvPicPr>
          <p:cNvPr id="5" name="Picture 4">
            <a:extLst>
              <a:ext uri="{FF2B5EF4-FFF2-40B4-BE49-F238E27FC236}">
                <a16:creationId xmlns:a16="http://schemas.microsoft.com/office/drawing/2014/main" id="{457DF702-AC9C-48E9-9972-230AB390717F}"/>
              </a:ext>
            </a:extLst>
          </p:cNvPr>
          <p:cNvPicPr>
            <a:picLocks noChangeAspect="1"/>
          </p:cNvPicPr>
          <p:nvPr/>
        </p:nvPicPr>
        <p:blipFill>
          <a:blip r:embed="rId4"/>
          <a:stretch>
            <a:fillRect/>
          </a:stretch>
        </p:blipFill>
        <p:spPr>
          <a:xfrm>
            <a:off x="7539435" y="1320668"/>
            <a:ext cx="4034400" cy="3879231"/>
          </a:xfrm>
          <a:prstGeom prst="rect">
            <a:avLst/>
          </a:prstGeom>
        </p:spPr>
      </p:pic>
      <p:pic>
        <p:nvPicPr>
          <p:cNvPr id="6" name="Picture 5">
            <a:hlinkClick r:id="rId5"/>
            <a:extLst>
              <a:ext uri="{FF2B5EF4-FFF2-40B4-BE49-F238E27FC236}">
                <a16:creationId xmlns:a16="http://schemas.microsoft.com/office/drawing/2014/main" id="{EB804434-A08B-45B1-A77B-2DAA9E72486A}"/>
              </a:ext>
            </a:extLst>
          </p:cNvPr>
          <p:cNvPicPr>
            <a:picLocks noChangeAspect="1"/>
          </p:cNvPicPr>
          <p:nvPr/>
        </p:nvPicPr>
        <p:blipFill>
          <a:blip r:embed="rId6"/>
          <a:stretch>
            <a:fillRect/>
          </a:stretch>
        </p:blipFill>
        <p:spPr>
          <a:xfrm>
            <a:off x="1969847" y="4791868"/>
            <a:ext cx="2841885" cy="1037011"/>
          </a:xfrm>
          <a:prstGeom prst="rect">
            <a:avLst/>
          </a:prstGeom>
        </p:spPr>
      </p:pic>
    </p:spTree>
    <p:extLst>
      <p:ext uri="{BB962C8B-B14F-4D97-AF65-F5344CB8AC3E}">
        <p14:creationId xmlns:p14="http://schemas.microsoft.com/office/powerpoint/2010/main" val="12941275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D88BE9F-5DDD-4197-9896-BC89ADB70512}"/>
              </a:ext>
            </a:extLst>
          </p:cNvPr>
          <p:cNvSpPr txBox="1">
            <a:spLocks/>
          </p:cNvSpPr>
          <p:nvPr/>
        </p:nvSpPr>
        <p:spPr bwMode="auto">
          <a:xfrm>
            <a:off x="601035" y="1155576"/>
            <a:ext cx="10972800" cy="3888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68" indent="-257168" algn="l" rtl="0" eaLnBrk="0" fontAlgn="base" hangingPunct="0">
              <a:spcBef>
                <a:spcPct val="20000"/>
              </a:spcBef>
              <a:spcAft>
                <a:spcPct val="0"/>
              </a:spcAft>
              <a:buClr>
                <a:schemeClr val="tx2"/>
              </a:buClr>
              <a:buFont typeface="Arial" panose="020B0604020202020204" pitchFamily="34" charset="0"/>
              <a:defRPr sz="2400">
                <a:solidFill>
                  <a:srgbClr val="585858"/>
                </a:solidFill>
                <a:latin typeface="+mn-lt"/>
                <a:ea typeface="+mn-ea"/>
                <a:cs typeface="+mn-cs"/>
              </a:defRPr>
            </a:lvl1pPr>
            <a:lvl2pPr marL="557199" indent="-214308" algn="l" rtl="0" eaLnBrk="0" fontAlgn="base" hangingPunct="0">
              <a:spcBef>
                <a:spcPct val="20000"/>
              </a:spcBef>
              <a:spcAft>
                <a:spcPct val="0"/>
              </a:spcAft>
              <a:buClr>
                <a:srgbClr val="347574"/>
              </a:buClr>
              <a:buFont typeface="Arial" panose="020B0604020202020204" pitchFamily="34" charset="0"/>
              <a:buChar char="•"/>
              <a:defRPr sz="2100">
                <a:solidFill>
                  <a:srgbClr val="585858"/>
                </a:solidFill>
                <a:latin typeface="+mn-lt"/>
              </a:defRPr>
            </a:lvl2pPr>
            <a:lvl3pPr marL="857228" indent="-171446" algn="l" rtl="0" eaLnBrk="0" fontAlgn="base" hangingPunct="0">
              <a:spcBef>
                <a:spcPct val="20000"/>
              </a:spcBef>
              <a:spcAft>
                <a:spcPct val="0"/>
              </a:spcAft>
              <a:buClr>
                <a:srgbClr val="347574"/>
              </a:buClr>
              <a:buFont typeface="Arial" panose="020B0604020202020204" pitchFamily="34" charset="0"/>
              <a:buChar char="•"/>
              <a:defRPr sz="1800">
                <a:solidFill>
                  <a:srgbClr val="585858"/>
                </a:solidFill>
                <a:latin typeface="+mn-lt"/>
              </a:defRPr>
            </a:lvl3pPr>
            <a:lvl4pPr marL="1200120" indent="-171446" algn="l" rtl="0" eaLnBrk="0" fontAlgn="base" hangingPunct="0">
              <a:spcBef>
                <a:spcPct val="20000"/>
              </a:spcBef>
              <a:spcAft>
                <a:spcPct val="0"/>
              </a:spcAft>
              <a:buClr>
                <a:srgbClr val="347574"/>
              </a:buClr>
              <a:buFont typeface="Arial" panose="020B0604020202020204" pitchFamily="34" charset="0"/>
              <a:buChar char="•"/>
              <a:defRPr sz="1425">
                <a:solidFill>
                  <a:srgbClr val="585858"/>
                </a:solidFill>
                <a:latin typeface="+mn-lt"/>
              </a:defRPr>
            </a:lvl4pPr>
            <a:lvl5pPr marL="1543012" indent="-171446" algn="l" rtl="0" eaLnBrk="0" fontAlgn="base" hangingPunct="0">
              <a:spcBef>
                <a:spcPct val="20000"/>
              </a:spcBef>
              <a:spcAft>
                <a:spcPct val="0"/>
              </a:spcAft>
              <a:buClr>
                <a:srgbClr val="347574"/>
              </a:buClr>
              <a:buFont typeface="Arial" panose="020B0604020202020204" pitchFamily="34" charset="0"/>
              <a:buChar char="•"/>
              <a:defRPr sz="1425">
                <a:solidFill>
                  <a:srgbClr val="585858"/>
                </a:solidFill>
                <a:latin typeface="+mn-lt"/>
              </a:defRPr>
            </a:lvl5pPr>
            <a:lvl6pPr marL="1885903" indent="-171446" algn="l" rtl="0" fontAlgn="base">
              <a:spcBef>
                <a:spcPct val="20000"/>
              </a:spcBef>
              <a:spcAft>
                <a:spcPct val="0"/>
              </a:spcAft>
              <a:buClr>
                <a:schemeClr val="tx2"/>
              </a:buClr>
              <a:buFont typeface="Arial" charset="0"/>
              <a:buChar char="●"/>
              <a:defRPr sz="1425">
                <a:solidFill>
                  <a:schemeClr val="tx1"/>
                </a:solidFill>
                <a:latin typeface="+mn-lt"/>
              </a:defRPr>
            </a:lvl6pPr>
            <a:lvl7pPr marL="2228795" indent="-171446" algn="l" rtl="0" fontAlgn="base">
              <a:spcBef>
                <a:spcPct val="20000"/>
              </a:spcBef>
              <a:spcAft>
                <a:spcPct val="0"/>
              </a:spcAft>
              <a:buClr>
                <a:schemeClr val="tx2"/>
              </a:buClr>
              <a:buFont typeface="Arial" charset="0"/>
              <a:buChar char="●"/>
              <a:defRPr sz="1425">
                <a:solidFill>
                  <a:schemeClr val="tx1"/>
                </a:solidFill>
                <a:latin typeface="+mn-lt"/>
              </a:defRPr>
            </a:lvl7pPr>
            <a:lvl8pPr marL="2571686" indent="-171446" algn="l" rtl="0" fontAlgn="base">
              <a:spcBef>
                <a:spcPct val="20000"/>
              </a:spcBef>
              <a:spcAft>
                <a:spcPct val="0"/>
              </a:spcAft>
              <a:buClr>
                <a:schemeClr val="tx2"/>
              </a:buClr>
              <a:buFont typeface="Arial" charset="0"/>
              <a:buChar char="●"/>
              <a:defRPr sz="1425">
                <a:solidFill>
                  <a:schemeClr val="tx1"/>
                </a:solidFill>
                <a:latin typeface="+mn-lt"/>
              </a:defRPr>
            </a:lvl8pPr>
            <a:lvl9pPr marL="2914577" indent="-171446" algn="l" rtl="0" fontAlgn="base">
              <a:spcBef>
                <a:spcPct val="20000"/>
              </a:spcBef>
              <a:spcAft>
                <a:spcPct val="0"/>
              </a:spcAft>
              <a:buClr>
                <a:schemeClr val="tx2"/>
              </a:buClr>
              <a:buFont typeface="Arial" charset="0"/>
              <a:buChar char="●"/>
              <a:defRPr sz="1425">
                <a:solidFill>
                  <a:schemeClr val="tx1"/>
                </a:solidFill>
                <a:latin typeface="+mn-lt"/>
              </a:defRPr>
            </a:lvl9pPr>
          </a:lstStyle>
          <a:p>
            <a:r>
              <a:rPr lang="en-GB" dirty="0"/>
              <a:t>The Maths Hubs Network exists to support all schools in England. Each Maths Hub serves schools in a specified group of named local council areas. For schools in every area in England, there is a Maths Hub providing support.</a:t>
            </a:r>
          </a:p>
          <a:p>
            <a:endParaRPr lang="en-GB" b="0" i="0" dirty="0">
              <a:solidFill>
                <a:srgbClr val="585858"/>
              </a:solidFill>
              <a:effectLst/>
            </a:endParaRPr>
          </a:p>
          <a:p>
            <a:r>
              <a:rPr lang="en-GB" b="0" i="0" dirty="0">
                <a:solidFill>
                  <a:srgbClr val="585858"/>
                </a:solidFill>
                <a:effectLst/>
              </a:rPr>
              <a:t>To find your hub click on the following link:</a:t>
            </a:r>
            <a:endParaRPr lang="en-GB" kern="0" dirty="0"/>
          </a:p>
          <a:p>
            <a:endParaRPr lang="en-GB" kern="0" dirty="0"/>
          </a:p>
          <a:p>
            <a:endParaRPr lang="en-GB" kern="0" dirty="0"/>
          </a:p>
        </p:txBody>
      </p:sp>
      <p:sp>
        <p:nvSpPr>
          <p:cNvPr id="2" name="Title 1">
            <a:extLst>
              <a:ext uri="{FF2B5EF4-FFF2-40B4-BE49-F238E27FC236}">
                <a16:creationId xmlns:a16="http://schemas.microsoft.com/office/drawing/2014/main" id="{D23DD046-09B7-4E46-A7DD-0C53DE357EAD}"/>
              </a:ext>
            </a:extLst>
          </p:cNvPr>
          <p:cNvSpPr>
            <a:spLocks noGrp="1"/>
          </p:cNvSpPr>
          <p:nvPr>
            <p:ph type="title"/>
          </p:nvPr>
        </p:nvSpPr>
        <p:spPr/>
        <p:txBody>
          <a:bodyPr/>
          <a:lstStyle/>
          <a:p>
            <a:r>
              <a:rPr lang="en-GB" dirty="0"/>
              <a:t>Find your Maths Hub</a:t>
            </a:r>
          </a:p>
        </p:txBody>
      </p:sp>
      <p:sp>
        <p:nvSpPr>
          <p:cNvPr id="3" name="Content Placeholder 2">
            <a:extLst>
              <a:ext uri="{FF2B5EF4-FFF2-40B4-BE49-F238E27FC236}">
                <a16:creationId xmlns:a16="http://schemas.microsoft.com/office/drawing/2014/main" id="{24893A08-B580-4230-9E2F-63ABD77BB121}"/>
              </a:ext>
            </a:extLst>
          </p:cNvPr>
          <p:cNvSpPr>
            <a:spLocks noGrp="1"/>
          </p:cNvSpPr>
          <p:nvPr>
            <p:ph idx="1"/>
          </p:nvPr>
        </p:nvSpPr>
        <p:spPr>
          <a:xfrm>
            <a:off x="618165" y="2733868"/>
            <a:ext cx="10972800" cy="587829"/>
          </a:xfrm>
        </p:spPr>
        <p:txBody>
          <a:bodyPr/>
          <a:lstStyle/>
          <a:p>
            <a:endParaRPr lang="en-GB" dirty="0">
              <a:hlinkClick r:id="rId3"/>
            </a:endParaRPr>
          </a:p>
          <a:p>
            <a:endParaRPr lang="en-GB" dirty="0">
              <a:hlinkClick r:id="rId3"/>
            </a:endParaRPr>
          </a:p>
          <a:p>
            <a:endParaRPr lang="en-GB" dirty="0">
              <a:hlinkClick r:id="rId3"/>
            </a:endParaRPr>
          </a:p>
          <a:p>
            <a:r>
              <a:rPr lang="en-GB" dirty="0">
                <a:hlinkClick r:id="rId3"/>
              </a:rPr>
              <a:t>https://www.ncetm.org.uk/maths-hubs/find-your-hub/</a:t>
            </a:r>
            <a:endParaRPr lang="en-GB" dirty="0"/>
          </a:p>
          <a:p>
            <a:endParaRPr lang="en-GB" dirty="0"/>
          </a:p>
        </p:txBody>
      </p:sp>
    </p:spTree>
    <p:extLst>
      <p:ext uri="{BB962C8B-B14F-4D97-AF65-F5344CB8AC3E}">
        <p14:creationId xmlns:p14="http://schemas.microsoft.com/office/powerpoint/2010/main" val="9993329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F7969-85A4-4604-A87B-7C984476424D}"/>
              </a:ext>
            </a:extLst>
          </p:cNvPr>
          <p:cNvSpPr>
            <a:spLocks noGrp="1"/>
          </p:cNvSpPr>
          <p:nvPr>
            <p:ph type="title"/>
          </p:nvPr>
        </p:nvSpPr>
        <p:spPr/>
        <p:txBody>
          <a:bodyPr/>
          <a:lstStyle/>
          <a:p>
            <a:r>
              <a:rPr lang="en-GB" dirty="0"/>
              <a:t>How are you going to tick off your to-do list? </a:t>
            </a:r>
          </a:p>
        </p:txBody>
      </p:sp>
      <p:pic>
        <p:nvPicPr>
          <p:cNvPr id="4" name="Graphic 3" descr="Lights On">
            <a:extLst>
              <a:ext uri="{FF2B5EF4-FFF2-40B4-BE49-F238E27FC236}">
                <a16:creationId xmlns:a16="http://schemas.microsoft.com/office/drawing/2014/main" id="{EBE040B7-3964-47E0-89A5-915BAB8EFA9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20490" y="1412776"/>
            <a:ext cx="914400" cy="914400"/>
          </a:xfrm>
          <a:prstGeom prst="rect">
            <a:avLst/>
          </a:prstGeom>
        </p:spPr>
      </p:pic>
      <p:pic>
        <p:nvPicPr>
          <p:cNvPr id="6" name="Graphic 5" descr="Clipboard Checked">
            <a:extLst>
              <a:ext uri="{FF2B5EF4-FFF2-40B4-BE49-F238E27FC236}">
                <a16:creationId xmlns:a16="http://schemas.microsoft.com/office/drawing/2014/main" id="{442F0C3E-C19F-48AD-A6D5-FB0B5B2F330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70018" y="2327177"/>
            <a:ext cx="5126181" cy="4367006"/>
          </a:xfrm>
          <a:prstGeom prst="rect">
            <a:avLst/>
          </a:prstGeom>
        </p:spPr>
      </p:pic>
      <p:pic>
        <p:nvPicPr>
          <p:cNvPr id="7" name="Graphic 6" descr="Lights On">
            <a:extLst>
              <a:ext uri="{FF2B5EF4-FFF2-40B4-BE49-F238E27FC236}">
                <a16:creationId xmlns:a16="http://schemas.microsoft.com/office/drawing/2014/main" id="{C879FFCD-20A8-45BC-80DB-9DD2D04EAF9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50671" y="3320014"/>
            <a:ext cx="658092" cy="658092"/>
          </a:xfrm>
          <a:prstGeom prst="rect">
            <a:avLst/>
          </a:prstGeom>
        </p:spPr>
      </p:pic>
      <p:sp>
        <p:nvSpPr>
          <p:cNvPr id="8" name="Rectangle 7">
            <a:extLst>
              <a:ext uri="{FF2B5EF4-FFF2-40B4-BE49-F238E27FC236}">
                <a16:creationId xmlns:a16="http://schemas.microsoft.com/office/drawing/2014/main" id="{8403BBD9-05E9-46E2-8143-590F89EBFEA2}"/>
              </a:ext>
            </a:extLst>
          </p:cNvPr>
          <p:cNvSpPr/>
          <p:nvPr/>
        </p:nvSpPr>
        <p:spPr bwMode="auto">
          <a:xfrm rot="10800000">
            <a:off x="5427517" y="3680641"/>
            <a:ext cx="1149927" cy="2278048"/>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
                <a:srgbClr val="00628C"/>
              </a:buClr>
              <a:buSzTx/>
              <a:buFont typeface="Arial" charset="0"/>
              <a:buChar char="●"/>
              <a:tabLst/>
            </a:pPr>
            <a:endParaRPr kumimoji="0" lang="en-GB" sz="2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1468421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grpId="0" nodeType="clickEffect">
                                  <p:stCondLst>
                                    <p:cond delay="0"/>
                                  </p:stCondLst>
                                  <p:childTnLst>
                                    <p:animMotion origin="layout" path="M 2.29167E-6 2.22222E-6 L -0.00703 0.44676 " pathEditMode="relative" rAng="0" ptsTypes="AA">
                                      <p:cBhvr>
                                        <p:cTn id="12" dur="3100" fill="hold"/>
                                        <p:tgtEl>
                                          <p:spTgt spid="8"/>
                                        </p:tgtEl>
                                        <p:attrNameLst>
                                          <p:attrName>ppt_x</p:attrName>
                                          <p:attrName>ppt_y</p:attrName>
                                        </p:attrNameLst>
                                      </p:cBhvr>
                                      <p:rCtr x="-352" y="2233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B246B-0CE0-4083-A18F-FA1295D8CF2C}"/>
              </a:ext>
            </a:extLst>
          </p:cNvPr>
          <p:cNvSpPr>
            <a:spLocks noGrp="1"/>
          </p:cNvSpPr>
          <p:nvPr>
            <p:ph type="title"/>
          </p:nvPr>
        </p:nvSpPr>
        <p:spPr>
          <a:xfrm>
            <a:off x="609600" y="212947"/>
            <a:ext cx="10972800" cy="538168"/>
          </a:xfrm>
        </p:spPr>
        <p:txBody>
          <a:bodyPr/>
          <a:lstStyle/>
          <a:p>
            <a:r>
              <a:rPr lang="en-GB" dirty="0"/>
              <a:t>Returning to the national curriculum that we started the session with. We are doing all of this so that…</a:t>
            </a:r>
            <a:br>
              <a:rPr lang="en-GB" dirty="0"/>
            </a:br>
            <a:endParaRPr lang="en-GB" dirty="0"/>
          </a:p>
        </p:txBody>
      </p:sp>
      <p:sp>
        <p:nvSpPr>
          <p:cNvPr id="4" name="Speech Bubble: Oval 3">
            <a:extLst>
              <a:ext uri="{FF2B5EF4-FFF2-40B4-BE49-F238E27FC236}">
                <a16:creationId xmlns:a16="http://schemas.microsoft.com/office/drawing/2014/main" id="{E90F738C-6E6E-42CC-AF33-72873D3557FA}"/>
              </a:ext>
            </a:extLst>
          </p:cNvPr>
          <p:cNvSpPr/>
          <p:nvPr/>
        </p:nvSpPr>
        <p:spPr bwMode="auto">
          <a:xfrm>
            <a:off x="1132961" y="1105574"/>
            <a:ext cx="8766818" cy="4330278"/>
          </a:xfrm>
          <a:prstGeom prst="wedgeEllipseCallout">
            <a:avLst>
              <a:gd name="adj1" fmla="val -39778"/>
              <a:gd name="adj2" fmla="val 72412"/>
            </a:avLst>
          </a:prstGeom>
          <a:solidFill>
            <a:schemeClr val="accent5">
              <a:lumMod val="90000"/>
              <a:alpha val="56000"/>
            </a:schemeClr>
          </a:solidFill>
          <a:ln w="9525"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indent="0" algn="ctr">
              <a:buClr>
                <a:schemeClr val="bg2"/>
              </a:buClr>
            </a:pPr>
            <a:r>
              <a:rPr lang="en-GB" sz="2800" kern="0" dirty="0">
                <a:solidFill>
                  <a:schemeClr val="bg2"/>
                </a:solidFill>
              </a:rPr>
              <a:t>All our pupils can apply knowledge rapidly and accurately, reason mathematically and solve problems, including breaking down problems into a series of simpler steps! </a:t>
            </a:r>
          </a:p>
        </p:txBody>
      </p:sp>
    </p:spTree>
    <p:extLst>
      <p:ext uri="{BB962C8B-B14F-4D97-AF65-F5344CB8AC3E}">
        <p14:creationId xmlns:p14="http://schemas.microsoft.com/office/powerpoint/2010/main" val="18434213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3E9990-8BA6-42C4-AF8F-B48BA9A71D89}"/>
              </a:ext>
            </a:extLst>
          </p:cNvPr>
          <p:cNvSpPr>
            <a:spLocks noGrp="1"/>
          </p:cNvSpPr>
          <p:nvPr>
            <p:ph idx="1"/>
          </p:nvPr>
        </p:nvSpPr>
        <p:spPr/>
        <p:txBody>
          <a:bodyPr/>
          <a:lstStyle/>
          <a:p>
            <a:pPr marL="0" indent="0" algn="l">
              <a:buClr>
                <a:schemeClr val="bg2"/>
              </a:buClr>
            </a:pPr>
            <a:r>
              <a:rPr lang="en-GB" b="0" i="0" u="none" strike="noStrike" dirty="0">
                <a:solidFill>
                  <a:schemeClr val="bg2"/>
                </a:solidFill>
                <a:effectLst/>
                <a:latin typeface="&amp;quot"/>
              </a:rPr>
              <a:t>The national curriculum for mathematics aims to ensure that all pupils:</a:t>
            </a:r>
          </a:p>
          <a:p>
            <a:pPr marL="342900" indent="-342900" algn="l">
              <a:buClr>
                <a:schemeClr val="bg2"/>
              </a:buClr>
              <a:buFont typeface="Wingdings" panose="05000000000000000000" pitchFamily="2" charset="2"/>
              <a:buChar char="§"/>
            </a:pPr>
            <a:r>
              <a:rPr lang="en-GB" b="0" i="0" u="none" strike="noStrike" dirty="0">
                <a:solidFill>
                  <a:schemeClr val="bg2"/>
                </a:solidFill>
                <a:effectLst/>
                <a:latin typeface="&amp;quot"/>
              </a:rPr>
              <a:t>become fluent in the fundamentals of mathematics, including through varied and frequent practice with increasingly complex problems over time, so that pupils develop conceptual understanding and the ability to recall and apply knowledge rapidly and accurately</a:t>
            </a:r>
          </a:p>
          <a:p>
            <a:pPr marL="342900" indent="-342900" algn="l">
              <a:buClr>
                <a:schemeClr val="bg2"/>
              </a:buClr>
              <a:buFont typeface="Wingdings" panose="05000000000000000000" pitchFamily="2" charset="2"/>
              <a:buChar char="§"/>
            </a:pPr>
            <a:r>
              <a:rPr lang="en-GB" b="0" i="0" u="none" strike="noStrike" dirty="0">
                <a:solidFill>
                  <a:schemeClr val="bg2"/>
                </a:solidFill>
                <a:effectLst/>
                <a:latin typeface="&amp;quot"/>
              </a:rPr>
              <a:t>reason mathematically by following a line of enquiry, conjecturing relationships and generalisations, and developing an argument, justification or proof using mathematical language</a:t>
            </a:r>
          </a:p>
          <a:p>
            <a:pPr marL="342900" indent="-342900" algn="l">
              <a:buClr>
                <a:schemeClr val="bg2"/>
              </a:buClr>
              <a:buFont typeface="Wingdings" panose="05000000000000000000" pitchFamily="2" charset="2"/>
              <a:buChar char="§"/>
            </a:pPr>
            <a:r>
              <a:rPr lang="en-GB" b="0" i="0" u="none" strike="noStrike" dirty="0">
                <a:solidFill>
                  <a:schemeClr val="bg2"/>
                </a:solidFill>
                <a:effectLst/>
                <a:latin typeface="&amp;quot"/>
              </a:rPr>
              <a:t>can solve problems by applying their mathematics to a variety of routine and non-routine problems with increasing sophistication, including breaking down problems into a series of simpler steps and persevering in seeking solutions.</a:t>
            </a:r>
          </a:p>
          <a:p>
            <a:endParaRPr lang="en-GB" dirty="0"/>
          </a:p>
        </p:txBody>
      </p:sp>
      <p:sp>
        <p:nvSpPr>
          <p:cNvPr id="2" name="Title 1">
            <a:extLst>
              <a:ext uri="{FF2B5EF4-FFF2-40B4-BE49-F238E27FC236}">
                <a16:creationId xmlns:a16="http://schemas.microsoft.com/office/drawing/2014/main" id="{75314C4B-D912-4679-AEDC-2457B7A75CDE}"/>
              </a:ext>
            </a:extLst>
          </p:cNvPr>
          <p:cNvSpPr>
            <a:spLocks noGrp="1"/>
          </p:cNvSpPr>
          <p:nvPr>
            <p:ph type="title"/>
          </p:nvPr>
        </p:nvSpPr>
        <p:spPr/>
        <p:txBody>
          <a:bodyPr/>
          <a:lstStyle/>
          <a:p>
            <a:r>
              <a:rPr lang="en-GB" dirty="0"/>
              <a:t>Let’s remind ourselves of the aims of the national curriculum </a:t>
            </a:r>
            <a:br>
              <a:rPr lang="en-GB" dirty="0">
                <a:solidFill>
                  <a:srgbClr val="0B0C0C"/>
                </a:solidFill>
                <a:latin typeface="&amp;quot"/>
              </a:rPr>
            </a:br>
            <a:endParaRPr lang="en-GB" dirty="0"/>
          </a:p>
        </p:txBody>
      </p:sp>
      <p:sp>
        <p:nvSpPr>
          <p:cNvPr id="4" name="Rectangle 3">
            <a:extLst>
              <a:ext uri="{FF2B5EF4-FFF2-40B4-BE49-F238E27FC236}">
                <a16:creationId xmlns:a16="http://schemas.microsoft.com/office/drawing/2014/main" id="{2E4DF06E-0D5A-467C-B7A4-ADE37FFF23CF}"/>
              </a:ext>
            </a:extLst>
          </p:cNvPr>
          <p:cNvSpPr/>
          <p:nvPr/>
        </p:nvSpPr>
        <p:spPr bwMode="auto">
          <a:xfrm>
            <a:off x="8268237" y="1556792"/>
            <a:ext cx="1150083" cy="400797"/>
          </a:xfrm>
          <a:prstGeom prst="rect">
            <a:avLst/>
          </a:prstGeom>
          <a:solidFill>
            <a:schemeClr val="accent2">
              <a:alpha val="56000"/>
            </a:schemeClr>
          </a:solidFill>
          <a:ln>
            <a:noFill/>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
                <a:srgbClr val="00628C"/>
              </a:buClr>
              <a:buSzTx/>
              <a:buFont typeface="Arial" charset="0"/>
              <a:buChar char="●"/>
              <a:tabLst/>
            </a:pPr>
            <a:endParaRPr kumimoji="0" lang="en-GB" sz="2800" b="0" i="0" u="none" strike="noStrike" cap="none" normalizeH="0" baseline="0">
              <a:ln>
                <a:noFill/>
              </a:ln>
              <a:solidFill>
                <a:schemeClr val="tx1"/>
              </a:solidFill>
              <a:effectLst/>
              <a:latin typeface="Arial" charset="0"/>
            </a:endParaRPr>
          </a:p>
        </p:txBody>
      </p:sp>
      <p:sp>
        <p:nvSpPr>
          <p:cNvPr id="6" name="Rectangle 5">
            <a:extLst>
              <a:ext uri="{FF2B5EF4-FFF2-40B4-BE49-F238E27FC236}">
                <a16:creationId xmlns:a16="http://schemas.microsoft.com/office/drawing/2014/main" id="{96AA04CB-4701-4068-BD00-E2D78358C83A}"/>
              </a:ext>
            </a:extLst>
          </p:cNvPr>
          <p:cNvSpPr/>
          <p:nvPr/>
        </p:nvSpPr>
        <p:spPr bwMode="auto">
          <a:xfrm>
            <a:off x="8843278" y="2755797"/>
            <a:ext cx="2181773" cy="400797"/>
          </a:xfrm>
          <a:prstGeom prst="rect">
            <a:avLst/>
          </a:prstGeom>
          <a:solidFill>
            <a:schemeClr val="accent2">
              <a:alpha val="56000"/>
            </a:schemeClr>
          </a:solidFill>
          <a:ln>
            <a:noFill/>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
                <a:srgbClr val="00628C"/>
              </a:buClr>
              <a:buSzTx/>
              <a:buFont typeface="Arial" charset="0"/>
              <a:buChar char="●"/>
              <a:tabLst/>
            </a:pPr>
            <a:endParaRPr kumimoji="0" lang="en-GB" sz="2800" b="0" i="0" u="none" strike="noStrike" cap="none" normalizeH="0" baseline="0">
              <a:ln>
                <a:noFill/>
              </a:ln>
              <a:solidFill>
                <a:schemeClr val="tx1"/>
              </a:solidFill>
              <a:effectLst/>
              <a:latin typeface="Arial" charset="0"/>
            </a:endParaRPr>
          </a:p>
        </p:txBody>
      </p:sp>
      <p:sp>
        <p:nvSpPr>
          <p:cNvPr id="8" name="Rectangle 7">
            <a:extLst>
              <a:ext uri="{FF2B5EF4-FFF2-40B4-BE49-F238E27FC236}">
                <a16:creationId xmlns:a16="http://schemas.microsoft.com/office/drawing/2014/main" id="{97C6AE74-7F03-4F42-86F9-7E3ECCCC067D}"/>
              </a:ext>
            </a:extLst>
          </p:cNvPr>
          <p:cNvSpPr/>
          <p:nvPr/>
        </p:nvSpPr>
        <p:spPr bwMode="auto">
          <a:xfrm>
            <a:off x="975084" y="3156594"/>
            <a:ext cx="2878459" cy="400797"/>
          </a:xfrm>
          <a:prstGeom prst="rect">
            <a:avLst/>
          </a:prstGeom>
          <a:solidFill>
            <a:schemeClr val="accent2">
              <a:alpha val="56000"/>
            </a:schemeClr>
          </a:solidFill>
          <a:ln>
            <a:noFill/>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
                <a:srgbClr val="00628C"/>
              </a:buClr>
              <a:buSzTx/>
              <a:buFont typeface="Arial" charset="0"/>
              <a:buChar char="●"/>
              <a:tabLst/>
            </a:pPr>
            <a:endParaRPr kumimoji="0" lang="en-GB" sz="2800" b="0" i="0" u="none" strike="noStrike" cap="none" normalizeH="0" baseline="0">
              <a:ln>
                <a:noFill/>
              </a:ln>
              <a:solidFill>
                <a:schemeClr val="tx1"/>
              </a:solidFill>
              <a:effectLst/>
              <a:latin typeface="Arial" charset="0"/>
            </a:endParaRPr>
          </a:p>
        </p:txBody>
      </p:sp>
      <p:sp>
        <p:nvSpPr>
          <p:cNvPr id="10" name="Rectangle 9">
            <a:extLst>
              <a:ext uri="{FF2B5EF4-FFF2-40B4-BE49-F238E27FC236}">
                <a16:creationId xmlns:a16="http://schemas.microsoft.com/office/drawing/2014/main" id="{EED4152D-FB76-49DE-AD6C-C1931ABDE3E7}"/>
              </a:ext>
            </a:extLst>
          </p:cNvPr>
          <p:cNvSpPr/>
          <p:nvPr/>
        </p:nvSpPr>
        <p:spPr bwMode="auto">
          <a:xfrm>
            <a:off x="975084" y="3557391"/>
            <a:ext cx="2878459" cy="400797"/>
          </a:xfrm>
          <a:prstGeom prst="rect">
            <a:avLst/>
          </a:prstGeom>
          <a:solidFill>
            <a:schemeClr val="accent2">
              <a:alpha val="56000"/>
            </a:schemeClr>
          </a:solidFill>
          <a:ln>
            <a:noFill/>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
                <a:srgbClr val="00628C"/>
              </a:buClr>
              <a:buSzTx/>
              <a:buFont typeface="Arial" charset="0"/>
              <a:buChar char="●"/>
              <a:tabLst/>
            </a:pPr>
            <a:endParaRPr kumimoji="0" lang="en-GB" sz="2800" b="0" i="0" u="none" strike="noStrike" cap="none" normalizeH="0" baseline="0">
              <a:ln>
                <a:noFill/>
              </a:ln>
              <a:solidFill>
                <a:schemeClr val="tx1"/>
              </a:solidFill>
              <a:effectLst/>
              <a:latin typeface="Arial" charset="0"/>
            </a:endParaRPr>
          </a:p>
        </p:txBody>
      </p:sp>
      <p:sp>
        <p:nvSpPr>
          <p:cNvPr id="12" name="Rectangle 11">
            <a:extLst>
              <a:ext uri="{FF2B5EF4-FFF2-40B4-BE49-F238E27FC236}">
                <a16:creationId xmlns:a16="http://schemas.microsoft.com/office/drawing/2014/main" id="{A0D7AEAA-B33B-4ED8-AA8D-E2639B56B68D}"/>
              </a:ext>
            </a:extLst>
          </p:cNvPr>
          <p:cNvSpPr/>
          <p:nvPr/>
        </p:nvSpPr>
        <p:spPr bwMode="auto">
          <a:xfrm>
            <a:off x="975085" y="4756396"/>
            <a:ext cx="2499636" cy="400797"/>
          </a:xfrm>
          <a:prstGeom prst="rect">
            <a:avLst/>
          </a:prstGeom>
          <a:solidFill>
            <a:schemeClr val="accent2">
              <a:alpha val="56000"/>
            </a:schemeClr>
          </a:solidFill>
          <a:ln>
            <a:noFill/>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
                <a:srgbClr val="00628C"/>
              </a:buClr>
              <a:buSzTx/>
              <a:buFont typeface="Arial" charset="0"/>
              <a:buChar char="●"/>
              <a:tabLst/>
            </a:pPr>
            <a:endParaRPr kumimoji="0" lang="en-GB" sz="2800" b="0" i="0" u="none" strike="noStrike" cap="none" normalizeH="0" baseline="0">
              <a:ln>
                <a:noFill/>
              </a:ln>
              <a:solidFill>
                <a:schemeClr val="tx1"/>
              </a:solidFill>
              <a:effectLst/>
              <a:latin typeface="Arial" charset="0"/>
            </a:endParaRPr>
          </a:p>
        </p:txBody>
      </p:sp>
      <p:sp>
        <p:nvSpPr>
          <p:cNvPr id="14" name="Rectangle 13">
            <a:extLst>
              <a:ext uri="{FF2B5EF4-FFF2-40B4-BE49-F238E27FC236}">
                <a16:creationId xmlns:a16="http://schemas.microsoft.com/office/drawing/2014/main" id="{8A6FC02B-53A0-4EB4-96AE-45990DF8DC54}"/>
              </a:ext>
            </a:extLst>
          </p:cNvPr>
          <p:cNvSpPr/>
          <p:nvPr/>
        </p:nvSpPr>
        <p:spPr bwMode="auto">
          <a:xfrm>
            <a:off x="7055705" y="5100809"/>
            <a:ext cx="4361232" cy="400797"/>
          </a:xfrm>
          <a:prstGeom prst="rect">
            <a:avLst/>
          </a:prstGeom>
          <a:solidFill>
            <a:schemeClr val="accent2">
              <a:alpha val="56000"/>
            </a:schemeClr>
          </a:solidFill>
          <a:ln>
            <a:noFill/>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
                <a:srgbClr val="00628C"/>
              </a:buClr>
              <a:buSzTx/>
              <a:buFont typeface="Arial" charset="0"/>
              <a:buChar char="●"/>
              <a:tabLst/>
            </a:pPr>
            <a:endParaRPr kumimoji="0" lang="en-GB" sz="2800" b="0" i="0" u="none" strike="noStrike" cap="none" normalizeH="0" baseline="0">
              <a:ln>
                <a:noFill/>
              </a:ln>
              <a:solidFill>
                <a:schemeClr val="tx1"/>
              </a:solidFill>
              <a:effectLst/>
              <a:latin typeface="Arial" charset="0"/>
            </a:endParaRPr>
          </a:p>
        </p:txBody>
      </p:sp>
      <p:sp>
        <p:nvSpPr>
          <p:cNvPr id="16" name="Rectangle 15">
            <a:extLst>
              <a:ext uri="{FF2B5EF4-FFF2-40B4-BE49-F238E27FC236}">
                <a16:creationId xmlns:a16="http://schemas.microsoft.com/office/drawing/2014/main" id="{A56B26C8-5470-4548-8D25-C470C5E16711}"/>
              </a:ext>
            </a:extLst>
          </p:cNvPr>
          <p:cNvSpPr/>
          <p:nvPr/>
        </p:nvSpPr>
        <p:spPr bwMode="auto">
          <a:xfrm>
            <a:off x="975084" y="5501606"/>
            <a:ext cx="3623042" cy="400797"/>
          </a:xfrm>
          <a:prstGeom prst="rect">
            <a:avLst/>
          </a:prstGeom>
          <a:solidFill>
            <a:schemeClr val="accent2">
              <a:alpha val="56000"/>
            </a:schemeClr>
          </a:solidFill>
          <a:ln>
            <a:noFill/>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
                <a:srgbClr val="00628C"/>
              </a:buClr>
              <a:buSzTx/>
              <a:buFont typeface="Arial" charset="0"/>
              <a:buChar char="●"/>
              <a:tabLst/>
            </a:pPr>
            <a:endParaRPr kumimoji="0" lang="en-GB" sz="2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4366832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10" grpId="0" animBg="1"/>
      <p:bldP spid="12" grpId="0" animBg="1"/>
      <p:bldP spid="14" grpId="0" animBg="1"/>
      <p:bldP spid="1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28482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peech Bubble: Oval 4">
            <a:extLst>
              <a:ext uri="{FF2B5EF4-FFF2-40B4-BE49-F238E27FC236}">
                <a16:creationId xmlns:a16="http://schemas.microsoft.com/office/drawing/2014/main" id="{3A8AEDDB-3866-49A6-8145-6BE1774D8557}"/>
              </a:ext>
            </a:extLst>
          </p:cNvPr>
          <p:cNvSpPr/>
          <p:nvPr/>
        </p:nvSpPr>
        <p:spPr bwMode="auto">
          <a:xfrm>
            <a:off x="1296121" y="85963"/>
            <a:ext cx="8766818" cy="3819368"/>
          </a:xfrm>
          <a:prstGeom prst="wedgeEllipseCallout">
            <a:avLst>
              <a:gd name="adj1" fmla="val -51530"/>
              <a:gd name="adj2" fmla="val 70389"/>
            </a:avLst>
          </a:prstGeom>
          <a:solidFill>
            <a:schemeClr val="accent1">
              <a:lumMod val="20000"/>
              <a:lumOff val="80000"/>
              <a:alpha val="56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indent="0" algn="ctr">
              <a:buClr>
                <a:schemeClr val="bg2"/>
              </a:buClr>
            </a:pPr>
            <a:r>
              <a:rPr lang="en-GB" sz="2800" dirty="0">
                <a:solidFill>
                  <a:schemeClr val="bg2"/>
                </a:solidFill>
              </a:rPr>
              <a:t>Can all our pupils apply knowledge rapidly and accurately, reason mathematically and solve problems, including breaking down problems into a series of simpler steps? </a:t>
            </a:r>
          </a:p>
          <a:p>
            <a:pPr marL="0" indent="0" algn="ctr">
              <a:buClr>
                <a:schemeClr val="bg2"/>
              </a:buClr>
            </a:pPr>
            <a:r>
              <a:rPr lang="en-GB" sz="2800" b="0" i="0" u="none" strike="noStrike" dirty="0">
                <a:solidFill>
                  <a:schemeClr val="bg2"/>
                </a:solidFill>
                <a:effectLst/>
              </a:rPr>
              <a:t>If not</a:t>
            </a:r>
            <a:r>
              <a:rPr lang="en-GB" sz="2800" dirty="0">
                <a:solidFill>
                  <a:schemeClr val="bg2"/>
                </a:solidFill>
              </a:rPr>
              <a:t>, what are the barriers?</a:t>
            </a:r>
            <a:endParaRPr lang="en-GB" sz="2800" b="0" i="0" u="none" strike="noStrike" dirty="0">
              <a:solidFill>
                <a:schemeClr val="bg2"/>
              </a:solidFill>
              <a:effectLst/>
            </a:endParaRPr>
          </a:p>
        </p:txBody>
      </p:sp>
      <p:sp>
        <p:nvSpPr>
          <p:cNvPr id="2" name="Title 1">
            <a:extLst>
              <a:ext uri="{FF2B5EF4-FFF2-40B4-BE49-F238E27FC236}">
                <a16:creationId xmlns:a16="http://schemas.microsoft.com/office/drawing/2014/main" id="{1E24F01D-5C45-4942-A9F0-DF011F14AB79}"/>
              </a:ext>
            </a:extLst>
          </p:cNvPr>
          <p:cNvSpPr>
            <a:spLocks noGrp="1"/>
          </p:cNvSpPr>
          <p:nvPr>
            <p:ph type="title"/>
          </p:nvPr>
        </p:nvSpPr>
        <p:spPr>
          <a:xfrm>
            <a:off x="667647" y="-551457"/>
            <a:ext cx="10972800" cy="982117"/>
          </a:xfrm>
        </p:spPr>
        <p:txBody>
          <a:bodyPr/>
          <a:lstStyle/>
          <a:p>
            <a:endParaRPr lang="en-GB" dirty="0"/>
          </a:p>
        </p:txBody>
      </p:sp>
      <p:sp>
        <p:nvSpPr>
          <p:cNvPr id="6" name="TextBox 5">
            <a:extLst>
              <a:ext uri="{FF2B5EF4-FFF2-40B4-BE49-F238E27FC236}">
                <a16:creationId xmlns:a16="http://schemas.microsoft.com/office/drawing/2014/main" id="{D6D5D20B-DD84-4344-A64E-A91349459107}"/>
              </a:ext>
            </a:extLst>
          </p:cNvPr>
          <p:cNvSpPr txBox="1"/>
          <p:nvPr/>
        </p:nvSpPr>
        <p:spPr>
          <a:xfrm>
            <a:off x="1505968" y="4542751"/>
            <a:ext cx="8612779" cy="1200329"/>
          </a:xfrm>
          <a:prstGeom prst="rect">
            <a:avLst/>
          </a:prstGeom>
          <a:noFill/>
        </p:spPr>
        <p:txBody>
          <a:bodyPr wrap="square">
            <a:spAutoFit/>
          </a:bodyPr>
          <a:lstStyle/>
          <a:p>
            <a:r>
              <a:rPr lang="en-GB" sz="2400" dirty="0">
                <a:solidFill>
                  <a:schemeClr val="bg2"/>
                </a:solidFill>
                <a:latin typeface="Segoe UI" panose="020B0502040204020203" pitchFamily="34" charset="0"/>
              </a:rPr>
              <a:t>All pupils require fluency, flexibility and deep conceptual knowledge of the content of the national curriculum in order to achieve its aims. This is what the guidance is seeking to do.</a:t>
            </a:r>
          </a:p>
        </p:txBody>
      </p:sp>
    </p:spTree>
    <p:extLst>
      <p:ext uri="{BB962C8B-B14F-4D97-AF65-F5344CB8AC3E}">
        <p14:creationId xmlns:p14="http://schemas.microsoft.com/office/powerpoint/2010/main" val="3522983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2E91C-C71A-4FA7-A3C0-C4D5F39421D0}"/>
              </a:ext>
            </a:extLst>
          </p:cNvPr>
          <p:cNvSpPr>
            <a:spLocks noGrp="1"/>
          </p:cNvSpPr>
          <p:nvPr>
            <p:ph type="title"/>
          </p:nvPr>
        </p:nvSpPr>
        <p:spPr/>
        <p:txBody>
          <a:bodyPr/>
          <a:lstStyle/>
          <a:p>
            <a:r>
              <a:rPr lang="en-GB" dirty="0"/>
              <a:t>Watch the introduction video</a:t>
            </a:r>
          </a:p>
        </p:txBody>
      </p:sp>
      <p:sp>
        <p:nvSpPr>
          <p:cNvPr id="9" name="TextBox 8">
            <a:extLst>
              <a:ext uri="{FF2B5EF4-FFF2-40B4-BE49-F238E27FC236}">
                <a16:creationId xmlns:a16="http://schemas.microsoft.com/office/drawing/2014/main" id="{4E4FCBB1-365F-46F6-8257-1E61210A6488}"/>
              </a:ext>
            </a:extLst>
          </p:cNvPr>
          <p:cNvSpPr txBox="1"/>
          <p:nvPr/>
        </p:nvSpPr>
        <p:spPr>
          <a:xfrm>
            <a:off x="1037561" y="3484151"/>
            <a:ext cx="10116908" cy="1200329"/>
          </a:xfrm>
          <a:prstGeom prst="rect">
            <a:avLst/>
          </a:prstGeom>
          <a:noFill/>
        </p:spPr>
        <p:txBody>
          <a:bodyPr wrap="square">
            <a:spAutoFit/>
          </a:bodyPr>
          <a:lstStyle/>
          <a:p>
            <a:pPr marL="0" indent="0">
              <a:buClr>
                <a:schemeClr val="bg2"/>
              </a:buClr>
            </a:pPr>
            <a:r>
              <a:rPr lang="en-GB" sz="2400" b="1" i="0" u="none" strike="noStrike" dirty="0">
                <a:solidFill>
                  <a:schemeClr val="bg2"/>
                </a:solidFill>
                <a:effectLst/>
              </a:rPr>
              <a:t>As you watch:</a:t>
            </a:r>
          </a:p>
          <a:p>
            <a:pPr marL="0" indent="0">
              <a:buClr>
                <a:schemeClr val="bg2"/>
              </a:buClr>
            </a:pPr>
            <a:r>
              <a:rPr lang="en-GB" sz="2400" b="0" i="0" u="none" strike="noStrike" dirty="0">
                <a:solidFill>
                  <a:schemeClr val="bg2"/>
                </a:solidFill>
                <a:effectLst/>
              </a:rPr>
              <a:t>Consider how you might use the guidance document to support all pupils to leave a year group ready to progress to the next.</a:t>
            </a:r>
          </a:p>
        </p:txBody>
      </p:sp>
      <p:pic>
        <p:nvPicPr>
          <p:cNvPr id="8" name="Picture 7">
            <a:hlinkClick r:id="rId2"/>
            <a:extLst>
              <a:ext uri="{FF2B5EF4-FFF2-40B4-BE49-F238E27FC236}">
                <a16:creationId xmlns:a16="http://schemas.microsoft.com/office/drawing/2014/main" id="{F7A63EF0-7434-4E04-AD56-D8C0BE93F8F8}"/>
              </a:ext>
            </a:extLst>
          </p:cNvPr>
          <p:cNvPicPr>
            <a:picLocks noChangeAspect="1"/>
          </p:cNvPicPr>
          <p:nvPr/>
        </p:nvPicPr>
        <p:blipFill>
          <a:blip r:embed="rId3"/>
          <a:stretch>
            <a:fillRect/>
          </a:stretch>
        </p:blipFill>
        <p:spPr>
          <a:xfrm>
            <a:off x="1037561" y="1480495"/>
            <a:ext cx="9991788" cy="970025"/>
          </a:xfrm>
          <a:prstGeom prst="rect">
            <a:avLst/>
          </a:prstGeom>
          <a:ln>
            <a:solidFill>
              <a:schemeClr val="tx1"/>
            </a:solidFill>
          </a:ln>
        </p:spPr>
      </p:pic>
      <p:sp>
        <p:nvSpPr>
          <p:cNvPr id="13" name="Speech Bubble: Oval 12">
            <a:extLst>
              <a:ext uri="{FF2B5EF4-FFF2-40B4-BE49-F238E27FC236}">
                <a16:creationId xmlns:a16="http://schemas.microsoft.com/office/drawing/2014/main" id="{795A88B7-E787-4509-B079-0973BDDD9F41}"/>
              </a:ext>
            </a:extLst>
          </p:cNvPr>
          <p:cNvSpPr/>
          <p:nvPr/>
        </p:nvSpPr>
        <p:spPr bwMode="auto">
          <a:xfrm>
            <a:off x="7567569" y="921718"/>
            <a:ext cx="3461780" cy="414035"/>
          </a:xfrm>
          <a:prstGeom prst="wedgeEllipseCallout">
            <a:avLst>
              <a:gd name="adj1" fmla="val -33231"/>
              <a:gd name="adj2" fmla="val 82661"/>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R="0" algn="l" defTabSz="914400" rtl="0" eaLnBrk="1" fontAlgn="base" latinLnBrk="0" hangingPunct="1">
              <a:lnSpc>
                <a:spcPct val="100000"/>
              </a:lnSpc>
              <a:spcBef>
                <a:spcPct val="20000"/>
              </a:spcBef>
              <a:spcAft>
                <a:spcPct val="0"/>
              </a:spcAft>
              <a:buClr>
                <a:srgbClr val="00628C"/>
              </a:buClr>
              <a:buSzTx/>
              <a:tabLst/>
            </a:pPr>
            <a:r>
              <a:rPr kumimoji="0" lang="en-GB" sz="2000" b="0" i="0" u="none" strike="noStrike" cap="none" normalizeH="0" baseline="0" dirty="0">
                <a:ln>
                  <a:noFill/>
                </a:ln>
                <a:solidFill>
                  <a:schemeClr val="tx1"/>
                </a:solidFill>
                <a:effectLst/>
                <a:latin typeface="Arial" charset="0"/>
              </a:rPr>
              <a:t>Click on the link </a:t>
            </a:r>
          </a:p>
        </p:txBody>
      </p:sp>
    </p:spTree>
    <p:extLst>
      <p:ext uri="{BB962C8B-B14F-4D97-AF65-F5344CB8AC3E}">
        <p14:creationId xmlns:p14="http://schemas.microsoft.com/office/powerpoint/2010/main" val="30459227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E0DCE-531B-4BD9-9ECD-3642FDF5BFD0}"/>
              </a:ext>
            </a:extLst>
          </p:cNvPr>
          <p:cNvSpPr>
            <a:spLocks noGrp="1"/>
          </p:cNvSpPr>
          <p:nvPr>
            <p:ph type="title"/>
          </p:nvPr>
        </p:nvSpPr>
        <p:spPr/>
        <p:txBody>
          <a:bodyPr/>
          <a:lstStyle/>
          <a:p>
            <a:r>
              <a:rPr lang="en-GB" dirty="0"/>
              <a:t>FAQs</a:t>
            </a:r>
          </a:p>
        </p:txBody>
      </p:sp>
      <p:sp>
        <p:nvSpPr>
          <p:cNvPr id="5" name="Content Placeholder 4">
            <a:extLst>
              <a:ext uri="{FF2B5EF4-FFF2-40B4-BE49-F238E27FC236}">
                <a16:creationId xmlns:a16="http://schemas.microsoft.com/office/drawing/2014/main" id="{6C77D883-CD88-4C20-854B-7C65A3B7A48C}"/>
              </a:ext>
            </a:extLst>
          </p:cNvPr>
          <p:cNvSpPr>
            <a:spLocks noGrp="1"/>
          </p:cNvSpPr>
          <p:nvPr>
            <p:ph idx="1"/>
          </p:nvPr>
        </p:nvSpPr>
        <p:spPr>
          <a:xfrm>
            <a:off x="745957" y="1063034"/>
            <a:ext cx="10845007" cy="4598463"/>
          </a:xfrm>
        </p:spPr>
        <p:txBody>
          <a:bodyPr/>
          <a:lstStyle/>
          <a:p>
            <a:r>
              <a:rPr lang="en-GB" b="1" dirty="0"/>
              <a:t>Q: Why has the guidance been produced?</a:t>
            </a:r>
          </a:p>
          <a:p>
            <a:r>
              <a:rPr lang="en-GB" dirty="0"/>
              <a:t>A: </a:t>
            </a:r>
            <a:r>
              <a:rPr lang="en-GB" i="1" dirty="0"/>
              <a:t>To support teachers to deliver the NC more effectively, bringing greater clarity and coherence to it. </a:t>
            </a:r>
          </a:p>
          <a:p>
            <a:endParaRPr lang="en-GB" i="1" dirty="0"/>
          </a:p>
          <a:p>
            <a:r>
              <a:rPr lang="en-GB" b="1" dirty="0"/>
              <a:t>Q Is the guidance different to the NC?</a:t>
            </a:r>
          </a:p>
          <a:p>
            <a:r>
              <a:rPr lang="en-GB" dirty="0"/>
              <a:t>A: </a:t>
            </a:r>
            <a:r>
              <a:rPr lang="en-GB" i="1" dirty="0"/>
              <a:t>There is nothing in the guidance that is not in the NC. However there is:</a:t>
            </a:r>
          </a:p>
          <a:p>
            <a:pPr marL="342900" indent="-342900">
              <a:buFont typeface="Arial" panose="020B0604020202020204" pitchFamily="34" charset="0"/>
              <a:buChar char="•"/>
            </a:pPr>
            <a:r>
              <a:rPr lang="en-GB" i="1" dirty="0"/>
              <a:t>more detail to support teacher subject and pedagogical knowledge</a:t>
            </a:r>
          </a:p>
          <a:p>
            <a:pPr marL="342900" indent="-342900">
              <a:buFont typeface="Arial" panose="020B0604020202020204" pitchFamily="34" charset="0"/>
              <a:buChar char="•"/>
            </a:pPr>
            <a:r>
              <a:rPr lang="en-GB" i="1" dirty="0"/>
              <a:t>different wording to aid clarity </a:t>
            </a:r>
          </a:p>
          <a:p>
            <a:pPr marL="342900" indent="-342900">
              <a:buFont typeface="Arial" panose="020B0604020202020204" pitchFamily="34" charset="0"/>
              <a:buChar char="•"/>
            </a:pPr>
            <a:r>
              <a:rPr lang="en-GB" i="1" dirty="0"/>
              <a:t>the movement of some content between year groups to aid coherence .</a:t>
            </a:r>
          </a:p>
          <a:p>
            <a:pPr marL="0" indent="0"/>
            <a:endParaRPr lang="en-GB" i="1" dirty="0"/>
          </a:p>
          <a:p>
            <a:endParaRPr lang="en-GB" dirty="0"/>
          </a:p>
        </p:txBody>
      </p:sp>
      <p:sp>
        <p:nvSpPr>
          <p:cNvPr id="6" name="Speech Bubble: Oval 5">
            <a:extLst>
              <a:ext uri="{FF2B5EF4-FFF2-40B4-BE49-F238E27FC236}">
                <a16:creationId xmlns:a16="http://schemas.microsoft.com/office/drawing/2014/main" id="{56413041-55B4-4511-B6FC-BC80DE4B95A3}"/>
              </a:ext>
            </a:extLst>
          </p:cNvPr>
          <p:cNvSpPr/>
          <p:nvPr/>
        </p:nvSpPr>
        <p:spPr bwMode="auto">
          <a:xfrm>
            <a:off x="1704026" y="557135"/>
            <a:ext cx="8766818" cy="4330278"/>
          </a:xfrm>
          <a:prstGeom prst="wedgeEllipseCallout">
            <a:avLst>
              <a:gd name="adj1" fmla="val -39778"/>
              <a:gd name="adj2" fmla="val 72412"/>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457200" marR="0" algn="ctr" defTabSz="914400" rtl="0" eaLnBrk="1" fontAlgn="base" latinLnBrk="0" hangingPunct="1">
              <a:lnSpc>
                <a:spcPct val="100000"/>
              </a:lnSpc>
              <a:spcBef>
                <a:spcPct val="20000"/>
              </a:spcBef>
              <a:spcAft>
                <a:spcPct val="0"/>
              </a:spcAft>
              <a:buClr>
                <a:srgbClr val="00628C"/>
              </a:buClr>
              <a:buSzTx/>
              <a:tabLst/>
            </a:pPr>
            <a:r>
              <a:rPr kumimoji="0" lang="en-GB" sz="2800" b="0" i="0" u="none" strike="noStrike" cap="none" normalizeH="0" baseline="0" dirty="0">
                <a:ln>
                  <a:noFill/>
                </a:ln>
                <a:effectLst/>
                <a:latin typeface="Arial" charset="0"/>
              </a:rPr>
              <a:t>Is our school curriculum coherent?</a:t>
            </a:r>
          </a:p>
          <a:p>
            <a:pPr marL="457200" marR="0" algn="ctr" defTabSz="914400" rtl="0" eaLnBrk="1" fontAlgn="base" latinLnBrk="0" hangingPunct="1">
              <a:lnSpc>
                <a:spcPct val="100000"/>
              </a:lnSpc>
              <a:spcBef>
                <a:spcPct val="20000"/>
              </a:spcBef>
              <a:spcAft>
                <a:spcPct val="0"/>
              </a:spcAft>
              <a:buClr>
                <a:srgbClr val="00628C"/>
              </a:buClr>
              <a:buSzTx/>
              <a:tabLst/>
            </a:pPr>
            <a:r>
              <a:rPr lang="en-GB" sz="2800" dirty="0">
                <a:latin typeface="Arial" charset="0"/>
              </a:rPr>
              <a:t>Do we focus enough on core concepts and give them sufficient time?</a:t>
            </a:r>
          </a:p>
          <a:p>
            <a:pPr algn="ctr">
              <a:buClr>
                <a:schemeClr val="bg2"/>
              </a:buClr>
            </a:pPr>
            <a:r>
              <a:rPr kumimoji="0" lang="en-GB" sz="2800" b="0" i="0" u="none" strike="noStrike" cap="none" normalizeH="0" baseline="0" dirty="0">
                <a:ln>
                  <a:noFill/>
                </a:ln>
                <a:effectLst/>
                <a:latin typeface="Arial" charset="0"/>
              </a:rPr>
              <a:t>Do</a:t>
            </a:r>
            <a:r>
              <a:rPr kumimoji="0" lang="en-GB" sz="2800" b="0" i="0" u="none" strike="noStrike" cap="none" normalizeH="0" dirty="0">
                <a:ln>
                  <a:noFill/>
                </a:ln>
                <a:effectLst/>
                <a:latin typeface="Arial" charset="0"/>
              </a:rPr>
              <a:t> we make </a:t>
            </a:r>
            <a:r>
              <a:rPr lang="en-GB" sz="2800" kern="0" dirty="0"/>
              <a:t>enough connections between mathematical topics within and across year groups?    </a:t>
            </a:r>
          </a:p>
          <a:p>
            <a:pPr marL="457200" marR="0" algn="l" defTabSz="914400" rtl="0" eaLnBrk="1" fontAlgn="base" latinLnBrk="0" hangingPunct="1">
              <a:lnSpc>
                <a:spcPct val="100000"/>
              </a:lnSpc>
              <a:spcBef>
                <a:spcPct val="20000"/>
              </a:spcBef>
              <a:spcAft>
                <a:spcPct val="0"/>
              </a:spcAft>
              <a:buClr>
                <a:srgbClr val="00628C"/>
              </a:buClr>
              <a:buSzTx/>
              <a:tabLst/>
            </a:pPr>
            <a:endParaRPr kumimoji="0" lang="en-GB" sz="2800" b="0" i="0" u="none" strike="noStrike" cap="none" normalizeH="0" baseline="0" dirty="0">
              <a:ln>
                <a:noFill/>
              </a:ln>
              <a:solidFill>
                <a:schemeClr val="tx1"/>
              </a:solidFill>
              <a:effectLst/>
              <a:latin typeface="Arial" charset="0"/>
            </a:endParaRPr>
          </a:p>
        </p:txBody>
      </p:sp>
      <p:sp>
        <p:nvSpPr>
          <p:cNvPr id="9" name="TextBox 8">
            <a:extLst>
              <a:ext uri="{FF2B5EF4-FFF2-40B4-BE49-F238E27FC236}">
                <a16:creationId xmlns:a16="http://schemas.microsoft.com/office/drawing/2014/main" id="{5C3F7197-70A5-4300-B21D-775A73ACC28B}"/>
              </a:ext>
            </a:extLst>
          </p:cNvPr>
          <p:cNvSpPr txBox="1"/>
          <p:nvPr/>
        </p:nvSpPr>
        <p:spPr>
          <a:xfrm>
            <a:off x="1015200" y="5839200"/>
            <a:ext cx="8193600" cy="461665"/>
          </a:xfrm>
          <a:prstGeom prst="rect">
            <a:avLst/>
          </a:prstGeom>
          <a:noFill/>
        </p:spPr>
        <p:txBody>
          <a:bodyPr wrap="square" rtlCol="0">
            <a:spAutoFit/>
          </a:bodyPr>
          <a:lstStyle/>
          <a:p>
            <a:r>
              <a:rPr lang="en-GB" sz="2400" dirty="0"/>
              <a:t>The guidance can be found </a:t>
            </a:r>
            <a:r>
              <a:rPr lang="en-GB" sz="2400" dirty="0">
                <a:hlinkClick r:id="rId3"/>
              </a:rPr>
              <a:t>here </a:t>
            </a:r>
            <a:endParaRPr lang="en-GB" sz="2400" dirty="0"/>
          </a:p>
        </p:txBody>
      </p:sp>
    </p:spTree>
    <p:extLst>
      <p:ext uri="{BB962C8B-B14F-4D97-AF65-F5344CB8AC3E}">
        <p14:creationId xmlns:p14="http://schemas.microsoft.com/office/powerpoint/2010/main" val="3324665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794B4B-D056-4AB0-846A-C229E4AB71EB}"/>
              </a:ext>
            </a:extLst>
          </p:cNvPr>
          <p:cNvSpPr>
            <a:spLocks noGrp="1"/>
          </p:cNvSpPr>
          <p:nvPr>
            <p:ph type="title"/>
          </p:nvPr>
        </p:nvSpPr>
        <p:spPr>
          <a:xfrm>
            <a:off x="609599" y="288676"/>
            <a:ext cx="10972800" cy="982117"/>
          </a:xfrm>
        </p:spPr>
        <p:txBody>
          <a:bodyPr/>
          <a:lstStyle/>
          <a:p>
            <a:r>
              <a:rPr lang="en-GB" dirty="0"/>
              <a:t>Aims of the guidance document </a:t>
            </a:r>
          </a:p>
        </p:txBody>
      </p:sp>
      <p:sp>
        <p:nvSpPr>
          <p:cNvPr id="2" name="Content Placeholder 1">
            <a:extLst>
              <a:ext uri="{FF2B5EF4-FFF2-40B4-BE49-F238E27FC236}">
                <a16:creationId xmlns:a16="http://schemas.microsoft.com/office/drawing/2014/main" id="{EC32C9BF-9A6D-42AB-AB74-9C4525D30067}"/>
              </a:ext>
            </a:extLst>
          </p:cNvPr>
          <p:cNvSpPr>
            <a:spLocks noGrp="1"/>
          </p:cNvSpPr>
          <p:nvPr>
            <p:ph idx="1"/>
          </p:nvPr>
        </p:nvSpPr>
        <p:spPr>
          <a:xfrm>
            <a:off x="609600" y="1556792"/>
            <a:ext cx="10201275" cy="3888432"/>
          </a:xfrm>
        </p:spPr>
        <p:txBody>
          <a:bodyPr/>
          <a:lstStyle/>
          <a:p>
            <a:r>
              <a:rPr lang="en-GB" dirty="0"/>
              <a:t>This publication aims to: </a:t>
            </a:r>
          </a:p>
          <a:p>
            <a:r>
              <a:rPr lang="en-GB" dirty="0"/>
              <a:t>• bring greater coherence to the national curriculum by exposing core concepts in the national curriculum and demonstrating progression from Year 1 to Year 6 </a:t>
            </a:r>
          </a:p>
          <a:p>
            <a:r>
              <a:rPr lang="en-GB" dirty="0"/>
              <a:t>• summarise the most important knowledge and understanding within each year group and important connections between these mathematical topics. </a:t>
            </a:r>
          </a:p>
        </p:txBody>
      </p:sp>
      <p:sp>
        <p:nvSpPr>
          <p:cNvPr id="4" name="TextBox 3">
            <a:extLst>
              <a:ext uri="{FF2B5EF4-FFF2-40B4-BE49-F238E27FC236}">
                <a16:creationId xmlns:a16="http://schemas.microsoft.com/office/drawing/2014/main" id="{E538E2E0-D21E-4FCF-BE78-14227B27B585}"/>
              </a:ext>
            </a:extLst>
          </p:cNvPr>
          <p:cNvSpPr txBox="1"/>
          <p:nvPr/>
        </p:nvSpPr>
        <p:spPr>
          <a:xfrm>
            <a:off x="70563" y="6384658"/>
            <a:ext cx="2878691" cy="369332"/>
          </a:xfrm>
          <a:prstGeom prst="rect">
            <a:avLst/>
          </a:prstGeom>
          <a:noFill/>
        </p:spPr>
        <p:txBody>
          <a:bodyPr wrap="square" rtlCol="0">
            <a:spAutoFit/>
          </a:bodyPr>
          <a:lstStyle/>
          <a:p>
            <a:r>
              <a:rPr lang="en-GB" dirty="0">
                <a:solidFill>
                  <a:schemeClr val="bg2"/>
                </a:solidFill>
              </a:rPr>
              <a:t>Page 5 of the guidance  </a:t>
            </a:r>
          </a:p>
        </p:txBody>
      </p:sp>
      <p:sp>
        <p:nvSpPr>
          <p:cNvPr id="9" name="Speech Bubble: Oval 8">
            <a:extLst>
              <a:ext uri="{FF2B5EF4-FFF2-40B4-BE49-F238E27FC236}">
                <a16:creationId xmlns:a16="http://schemas.microsoft.com/office/drawing/2014/main" id="{8EE43730-96B1-41BE-96F0-DCF4A2A9DDDE}"/>
              </a:ext>
            </a:extLst>
          </p:cNvPr>
          <p:cNvSpPr/>
          <p:nvPr/>
        </p:nvSpPr>
        <p:spPr bwMode="auto">
          <a:xfrm>
            <a:off x="1509908" y="779734"/>
            <a:ext cx="8766818" cy="4330278"/>
          </a:xfrm>
          <a:prstGeom prst="wedgeEllipseCallout">
            <a:avLst>
              <a:gd name="adj1" fmla="val -39778"/>
              <a:gd name="adj2" fmla="val 72412"/>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buClr>
                <a:schemeClr val="bg2"/>
              </a:buClr>
            </a:pPr>
            <a:endParaRPr lang="en-GB" sz="2800" kern="0" dirty="0">
              <a:solidFill>
                <a:schemeClr val="bg2"/>
              </a:solidFill>
            </a:endParaRPr>
          </a:p>
          <a:p>
            <a:pPr algn="ctr">
              <a:buClr>
                <a:schemeClr val="bg2"/>
              </a:buClr>
            </a:pPr>
            <a:r>
              <a:rPr lang="en-GB" sz="2800" kern="0" dirty="0">
                <a:solidFill>
                  <a:schemeClr val="bg2"/>
                </a:solidFill>
              </a:rPr>
              <a:t>So if these are the aims, how are we going to use the guidance to maximise impact in our school? </a:t>
            </a:r>
          </a:p>
        </p:txBody>
      </p:sp>
    </p:spTree>
    <p:extLst>
      <p:ext uri="{BB962C8B-B14F-4D97-AF65-F5344CB8AC3E}">
        <p14:creationId xmlns:p14="http://schemas.microsoft.com/office/powerpoint/2010/main" val="4873536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0" presetClass="exit" presetSubtype="0" fill="hold" grpId="0" nodeType="withEffect">
                                  <p:stCondLst>
                                    <p:cond delay="0"/>
                                  </p:stCondLst>
                                  <p:childTnLst>
                                    <p:animEffect transition="out" filter="fade">
                                      <p:cBhvr>
                                        <p:cTn id="8" dur="500"/>
                                        <p:tgtEl>
                                          <p:spTgt spid="2">
                                            <p:txEl>
                                              <p:pRg st="0" end="0"/>
                                            </p:txEl>
                                          </p:spTgt>
                                        </p:tgtEl>
                                      </p:cBhvr>
                                    </p:animEffect>
                                    <p:set>
                                      <p:cBhvr>
                                        <p:cTn id="9" dur="1" fill="hold">
                                          <p:stCondLst>
                                            <p:cond delay="499"/>
                                          </p:stCondLst>
                                        </p:cTn>
                                        <p:tgtEl>
                                          <p:spTgt spid="2">
                                            <p:txEl>
                                              <p:pRg st="0" end="0"/>
                                            </p:txEl>
                                          </p:spTgt>
                                        </p:tgtEl>
                                        <p:attrNameLst>
                                          <p:attrName>style.visibility</p:attrName>
                                        </p:attrNameLst>
                                      </p:cBhvr>
                                      <p:to>
                                        <p:strVal val="hidden"/>
                                      </p:to>
                                    </p:set>
                                  </p:childTnLst>
                                </p:cTn>
                              </p:par>
                              <p:par>
                                <p:cTn id="10" presetID="10" presetClass="exit" presetSubtype="0" fill="hold" grpId="0" nodeType="withEffect">
                                  <p:stCondLst>
                                    <p:cond delay="0"/>
                                  </p:stCondLst>
                                  <p:childTnLst>
                                    <p:animEffect transition="out" filter="fade">
                                      <p:cBhvr>
                                        <p:cTn id="11" dur="500"/>
                                        <p:tgtEl>
                                          <p:spTgt spid="2">
                                            <p:txEl>
                                              <p:pRg st="1" end="1"/>
                                            </p:txEl>
                                          </p:spTgt>
                                        </p:tgtEl>
                                      </p:cBhvr>
                                    </p:animEffect>
                                    <p:set>
                                      <p:cBhvr>
                                        <p:cTn id="12" dur="1" fill="hold">
                                          <p:stCondLst>
                                            <p:cond delay="499"/>
                                          </p:stCondLst>
                                        </p:cTn>
                                        <p:tgtEl>
                                          <p:spTgt spid="2">
                                            <p:txEl>
                                              <p:pRg st="1" end="1"/>
                                            </p:txEl>
                                          </p:spTgt>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2">
                                            <p:txEl>
                                              <p:pRg st="2" end="2"/>
                                            </p:txEl>
                                          </p:spTgt>
                                        </p:tgtEl>
                                      </p:cBhvr>
                                    </p:animEffect>
                                    <p:set>
                                      <p:cBhvr>
                                        <p:cTn id="15" dur="1" fill="hold">
                                          <p:stCondLst>
                                            <p:cond delay="499"/>
                                          </p:stCondLst>
                                        </p:cTn>
                                        <p:tgtEl>
                                          <p:spTgt spid="2">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0958B-4C95-4BA3-BBA3-367366A7A66B}"/>
              </a:ext>
            </a:extLst>
          </p:cNvPr>
          <p:cNvSpPr>
            <a:spLocks noGrp="1"/>
          </p:cNvSpPr>
          <p:nvPr>
            <p:ph type="title"/>
          </p:nvPr>
        </p:nvSpPr>
        <p:spPr/>
        <p:txBody>
          <a:bodyPr/>
          <a:lstStyle/>
          <a:p>
            <a:r>
              <a:rPr lang="en-GB" dirty="0"/>
              <a:t>Ready-to-progress criteria </a:t>
            </a:r>
          </a:p>
        </p:txBody>
      </p:sp>
      <p:sp>
        <p:nvSpPr>
          <p:cNvPr id="3" name="Content Placeholder 2">
            <a:extLst>
              <a:ext uri="{FF2B5EF4-FFF2-40B4-BE49-F238E27FC236}">
                <a16:creationId xmlns:a16="http://schemas.microsoft.com/office/drawing/2014/main" id="{B0240B65-CC49-4296-8BE5-A5E1E62366FD}"/>
              </a:ext>
            </a:extLst>
          </p:cNvPr>
          <p:cNvSpPr>
            <a:spLocks noGrp="1"/>
          </p:cNvSpPr>
          <p:nvPr>
            <p:ph idx="1"/>
          </p:nvPr>
        </p:nvSpPr>
        <p:spPr>
          <a:xfrm>
            <a:off x="609600" y="1556791"/>
            <a:ext cx="10972800" cy="4208279"/>
          </a:xfrm>
        </p:spPr>
        <p:txBody>
          <a:bodyPr/>
          <a:lstStyle/>
          <a:p>
            <a:r>
              <a:rPr lang="en-GB" dirty="0"/>
              <a:t>The guidance identifies the most important conceptual knowledge and understanding that pupils need as they progress from Year 1 to Year 6. These important concepts are referred to as ready-to-progress </a:t>
            </a:r>
            <a:r>
              <a:rPr lang="en-GB"/>
              <a:t>(RTP) criteria </a:t>
            </a:r>
            <a:r>
              <a:rPr lang="en-GB" dirty="0"/>
              <a:t>and provide a coherent, linked framework to support pupils’ mastery of the primary mathematics curriculum. </a:t>
            </a:r>
          </a:p>
          <a:p>
            <a:endParaRPr lang="en-GB" dirty="0"/>
          </a:p>
        </p:txBody>
      </p:sp>
      <p:sp>
        <p:nvSpPr>
          <p:cNvPr id="6" name="TextBox 5">
            <a:extLst>
              <a:ext uri="{FF2B5EF4-FFF2-40B4-BE49-F238E27FC236}">
                <a16:creationId xmlns:a16="http://schemas.microsoft.com/office/drawing/2014/main" id="{DA655382-E5F7-475A-9757-70B4F4704A9F}"/>
              </a:ext>
            </a:extLst>
          </p:cNvPr>
          <p:cNvSpPr txBox="1"/>
          <p:nvPr/>
        </p:nvSpPr>
        <p:spPr>
          <a:xfrm>
            <a:off x="2541600" y="3826079"/>
            <a:ext cx="7228800" cy="1938992"/>
          </a:xfrm>
          <a:prstGeom prst="rect">
            <a:avLst/>
          </a:prstGeom>
          <a:noFill/>
        </p:spPr>
        <p:txBody>
          <a:bodyPr wrap="square">
            <a:spAutoFit/>
          </a:bodyPr>
          <a:lstStyle/>
          <a:p>
            <a:pPr algn="ctr"/>
            <a:r>
              <a:rPr lang="en-GB" sz="2400" dirty="0">
                <a:solidFill>
                  <a:schemeClr val="bg2"/>
                </a:solidFill>
              </a:rPr>
              <a:t>To help us develop familiarity with the RTP criteria, let’s play a game!</a:t>
            </a:r>
          </a:p>
          <a:p>
            <a:pPr algn="ctr"/>
            <a:r>
              <a:rPr lang="en-GB" sz="2400" dirty="0">
                <a:solidFill>
                  <a:schemeClr val="bg2"/>
                </a:solidFill>
              </a:rPr>
              <a:t>Can you guess which year group the following ready-to-progress RTP criteria come from? </a:t>
            </a:r>
          </a:p>
          <a:p>
            <a:pPr algn="ctr"/>
            <a:r>
              <a:rPr lang="en-GB" sz="2400" dirty="0">
                <a:solidFill>
                  <a:schemeClr val="bg2"/>
                </a:solidFill>
              </a:rPr>
              <a:t>They are all taken from NPV-1.</a:t>
            </a:r>
          </a:p>
        </p:txBody>
      </p:sp>
      <p:sp>
        <p:nvSpPr>
          <p:cNvPr id="8" name="TextBox 7">
            <a:extLst>
              <a:ext uri="{FF2B5EF4-FFF2-40B4-BE49-F238E27FC236}">
                <a16:creationId xmlns:a16="http://schemas.microsoft.com/office/drawing/2014/main" id="{D6D3B66D-4291-43EC-98AD-27CA0DE4F269}"/>
              </a:ext>
            </a:extLst>
          </p:cNvPr>
          <p:cNvSpPr txBox="1"/>
          <p:nvPr/>
        </p:nvSpPr>
        <p:spPr>
          <a:xfrm>
            <a:off x="70563" y="6384658"/>
            <a:ext cx="2878691" cy="369332"/>
          </a:xfrm>
          <a:prstGeom prst="rect">
            <a:avLst/>
          </a:prstGeom>
          <a:noFill/>
        </p:spPr>
        <p:txBody>
          <a:bodyPr wrap="square" rtlCol="0">
            <a:spAutoFit/>
          </a:bodyPr>
          <a:lstStyle/>
          <a:p>
            <a:r>
              <a:rPr lang="en-GB" dirty="0">
                <a:solidFill>
                  <a:schemeClr val="bg2"/>
                </a:solidFill>
              </a:rPr>
              <a:t>Page 5 of the guidance  </a:t>
            </a:r>
          </a:p>
        </p:txBody>
      </p:sp>
    </p:spTree>
    <p:extLst>
      <p:ext uri="{BB962C8B-B14F-4D97-AF65-F5344CB8AC3E}">
        <p14:creationId xmlns:p14="http://schemas.microsoft.com/office/powerpoint/2010/main" val="31227383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53.9"/>
</p:tagLst>
</file>

<file path=ppt/theme/theme1.xml><?xml version="1.0" encoding="utf-8"?>
<a:theme xmlns:a="http://schemas.openxmlformats.org/drawingml/2006/main" name="nctem1">
  <a:themeElements>
    <a:clrScheme name="nctem1 11">
      <a:dk1>
        <a:srgbClr val="000000"/>
      </a:dk1>
      <a:lt1>
        <a:srgbClr val="FFFFFF"/>
      </a:lt1>
      <a:dk2>
        <a:srgbClr val="00628C"/>
      </a:dk2>
      <a:lt2>
        <a:srgbClr val="5F5F5F"/>
      </a:lt2>
      <a:accent1>
        <a:srgbClr val="82E6DD"/>
      </a:accent1>
      <a:accent2>
        <a:srgbClr val="C8E2E8"/>
      </a:accent2>
      <a:accent3>
        <a:srgbClr val="FFFFFF"/>
      </a:accent3>
      <a:accent4>
        <a:srgbClr val="000000"/>
      </a:accent4>
      <a:accent5>
        <a:srgbClr val="C1F0EB"/>
      </a:accent5>
      <a:accent6>
        <a:srgbClr val="B5CDD2"/>
      </a:accent6>
      <a:hlink>
        <a:srgbClr val="00628C"/>
      </a:hlink>
      <a:folHlink>
        <a:srgbClr val="B2B2B2"/>
      </a:folHlink>
    </a:clrScheme>
    <a:fontScheme name="nctem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742950" marR="0" indent="-285750" algn="l" defTabSz="914400" rtl="0" eaLnBrk="1" fontAlgn="base" latinLnBrk="0" hangingPunct="1">
          <a:lnSpc>
            <a:spcPct val="100000"/>
          </a:lnSpc>
          <a:spcBef>
            <a:spcPct val="20000"/>
          </a:spcBef>
          <a:spcAft>
            <a:spcPct val="0"/>
          </a:spcAft>
          <a:buClr>
            <a:srgbClr val="00628C"/>
          </a:buClr>
          <a:buSzTx/>
          <a:buFont typeface="Arial" charset="0"/>
          <a:buChar char="●"/>
          <a:tabLst/>
          <a:defRPr kumimoji="0" lang="en-GB" sz="2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742950" marR="0" indent="-285750" algn="l" defTabSz="914400" rtl="0" eaLnBrk="1" fontAlgn="base" latinLnBrk="0" hangingPunct="1">
          <a:lnSpc>
            <a:spcPct val="100000"/>
          </a:lnSpc>
          <a:spcBef>
            <a:spcPct val="20000"/>
          </a:spcBef>
          <a:spcAft>
            <a:spcPct val="0"/>
          </a:spcAft>
          <a:buClr>
            <a:srgbClr val="00628C"/>
          </a:buClr>
          <a:buSzTx/>
          <a:buFont typeface="Arial" charset="0"/>
          <a:buChar char="●"/>
          <a:tabLst/>
          <a:defRPr kumimoji="0" lang="en-GB" sz="2800" b="0" i="0" u="none" strike="noStrike" cap="none" normalizeH="0" baseline="0" smtClean="0">
            <a:ln>
              <a:noFill/>
            </a:ln>
            <a:solidFill>
              <a:schemeClr val="tx1"/>
            </a:solidFill>
            <a:effectLst/>
            <a:latin typeface="Arial" charset="0"/>
          </a:defRPr>
        </a:defPPr>
      </a:lstStyle>
    </a:lnDef>
  </a:objectDefaults>
  <a:extraClrSchemeLst>
    <a:extraClrScheme>
      <a:clrScheme name="nctem1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clrMap bg1="lt1" tx1="dk1" bg2="lt2" tx2="dk2" accent1="accent1" accent2="accent2" accent3="accent3" accent4="accent4" accent5="accent5" accent6="accent6" hlink="hlink" folHlink="folHlink"/>
    </a:extraClrScheme>
    <a:extraClrScheme>
      <a:clrScheme name="nctem1 2">
        <a:dk1>
          <a:srgbClr val="000000"/>
        </a:dk1>
        <a:lt1>
          <a:srgbClr val="FFFFFF"/>
        </a:lt1>
        <a:dk2>
          <a:srgbClr val="333366"/>
        </a:dk2>
        <a:lt2>
          <a:srgbClr val="5F5F5F"/>
        </a:lt2>
        <a:accent1>
          <a:srgbClr val="CC99FF"/>
        </a:accent1>
        <a:accent2>
          <a:srgbClr val="99CCCC"/>
        </a:accent2>
        <a:accent3>
          <a:srgbClr val="FFFFFF"/>
        </a:accent3>
        <a:accent4>
          <a:srgbClr val="000000"/>
        </a:accent4>
        <a:accent5>
          <a:srgbClr val="E2CAFF"/>
        </a:accent5>
        <a:accent6>
          <a:srgbClr val="8AB9B9"/>
        </a:accent6>
        <a:hlink>
          <a:srgbClr val="666699"/>
        </a:hlink>
        <a:folHlink>
          <a:srgbClr val="660066"/>
        </a:folHlink>
      </a:clrScheme>
      <a:clrMap bg1="lt1" tx1="dk1" bg2="lt2" tx2="dk2" accent1="accent1" accent2="accent2" accent3="accent3" accent4="accent4" accent5="accent5" accent6="accent6" hlink="hlink" folHlink="folHlink"/>
    </a:extraClrScheme>
    <a:extraClrScheme>
      <a:clrScheme name="nctem1 3">
        <a:dk1>
          <a:srgbClr val="000000"/>
        </a:dk1>
        <a:lt1>
          <a:srgbClr val="FFFFFF"/>
        </a:lt1>
        <a:dk2>
          <a:srgbClr val="0000CC"/>
        </a:dk2>
        <a:lt2>
          <a:srgbClr val="434343"/>
        </a:lt2>
        <a:accent1>
          <a:srgbClr val="99CC00"/>
        </a:accent1>
        <a:accent2>
          <a:srgbClr val="FFCC00"/>
        </a:accent2>
        <a:accent3>
          <a:srgbClr val="FFFFFF"/>
        </a:accent3>
        <a:accent4>
          <a:srgbClr val="000000"/>
        </a:accent4>
        <a:accent5>
          <a:srgbClr val="CAE2AA"/>
        </a:accent5>
        <a:accent6>
          <a:srgbClr val="E7B900"/>
        </a:accent6>
        <a:hlink>
          <a:srgbClr val="FF0000"/>
        </a:hlink>
        <a:folHlink>
          <a:srgbClr val="808080"/>
        </a:folHlink>
      </a:clrScheme>
      <a:clrMap bg1="lt1" tx1="dk1" bg2="lt2" tx2="dk2" accent1="accent1" accent2="accent2" accent3="accent3" accent4="accent4" accent5="accent5" accent6="accent6" hlink="hlink" folHlink="folHlink"/>
    </a:extraClrScheme>
    <a:extraClrScheme>
      <a:clrScheme name="nctem1 4">
        <a:dk1>
          <a:srgbClr val="000000"/>
        </a:dk1>
        <a:lt1>
          <a:srgbClr val="64AAAE"/>
        </a:lt1>
        <a:dk2>
          <a:srgbClr val="FFFFCC"/>
        </a:dk2>
        <a:lt2>
          <a:srgbClr val="5F5F5F"/>
        </a:lt2>
        <a:accent1>
          <a:srgbClr val="B4B1DB"/>
        </a:accent1>
        <a:accent2>
          <a:srgbClr val="61C1D7"/>
        </a:accent2>
        <a:accent3>
          <a:srgbClr val="B8D2D3"/>
        </a:accent3>
        <a:accent4>
          <a:srgbClr val="000000"/>
        </a:accent4>
        <a:accent5>
          <a:srgbClr val="D6D5EA"/>
        </a:accent5>
        <a:accent6>
          <a:srgbClr val="57AFC3"/>
        </a:accent6>
        <a:hlink>
          <a:srgbClr val="257177"/>
        </a:hlink>
        <a:folHlink>
          <a:srgbClr val="CCCCCC"/>
        </a:folHlink>
      </a:clrScheme>
      <a:clrMap bg1="lt1" tx1="dk1" bg2="lt2" tx2="dk2" accent1="accent1" accent2="accent2" accent3="accent3" accent4="accent4" accent5="accent5" accent6="accent6" hlink="hlink" folHlink="folHlink"/>
    </a:extraClrScheme>
    <a:extraClrScheme>
      <a:clrScheme name="nctem1 5">
        <a:dk1>
          <a:srgbClr val="5F5F5F"/>
        </a:dk1>
        <a:lt1>
          <a:srgbClr val="F8F8F8"/>
        </a:lt1>
        <a:dk2>
          <a:srgbClr val="2A285A"/>
        </a:dk2>
        <a:lt2>
          <a:srgbClr val="FFFFFF"/>
        </a:lt2>
        <a:accent1>
          <a:srgbClr val="999966"/>
        </a:accent1>
        <a:accent2>
          <a:srgbClr val="8C8B9D"/>
        </a:accent2>
        <a:accent3>
          <a:srgbClr val="ACACB5"/>
        </a:accent3>
        <a:accent4>
          <a:srgbClr val="D4D4D4"/>
        </a:accent4>
        <a:accent5>
          <a:srgbClr val="CACAB8"/>
        </a:accent5>
        <a:accent6>
          <a:srgbClr val="7E7D8E"/>
        </a:accent6>
        <a:hlink>
          <a:srgbClr val="465174"/>
        </a:hlink>
        <a:folHlink>
          <a:srgbClr val="C0C0C0"/>
        </a:folHlink>
      </a:clrScheme>
      <a:clrMap bg1="dk2" tx1="lt1" bg2="dk1" tx2="lt2" accent1="accent1" accent2="accent2" accent3="accent3" accent4="accent4" accent5="accent5" accent6="accent6" hlink="hlink" folHlink="folHlink"/>
    </a:extraClrScheme>
    <a:extraClrScheme>
      <a:clrScheme name="nctem1 6">
        <a:dk1>
          <a:srgbClr val="434343"/>
        </a:dk1>
        <a:lt1>
          <a:srgbClr val="FFFFFF"/>
        </a:lt1>
        <a:dk2>
          <a:srgbClr val="360404"/>
        </a:dk2>
        <a:lt2>
          <a:srgbClr val="FFFFFF"/>
        </a:lt2>
        <a:accent1>
          <a:srgbClr val="669900"/>
        </a:accent1>
        <a:accent2>
          <a:srgbClr val="CC6600"/>
        </a:accent2>
        <a:accent3>
          <a:srgbClr val="AEAAAA"/>
        </a:accent3>
        <a:accent4>
          <a:srgbClr val="DADADA"/>
        </a:accent4>
        <a:accent5>
          <a:srgbClr val="B8CAAA"/>
        </a:accent5>
        <a:accent6>
          <a:srgbClr val="B95C00"/>
        </a:accent6>
        <a:hlink>
          <a:srgbClr val="CC3300"/>
        </a:hlink>
        <a:folHlink>
          <a:srgbClr val="808080"/>
        </a:folHlink>
      </a:clrScheme>
      <a:clrMap bg1="dk2" tx1="lt1" bg2="dk1" tx2="lt2" accent1="accent1" accent2="accent2" accent3="accent3" accent4="accent4" accent5="accent5" accent6="accent6" hlink="hlink" folHlink="folHlink"/>
    </a:extraClrScheme>
    <a:extraClrScheme>
      <a:clrScheme name="nctem1 7">
        <a:dk1>
          <a:srgbClr val="434343"/>
        </a:dk1>
        <a:lt1>
          <a:srgbClr val="FFFFFF"/>
        </a:lt1>
        <a:dk2>
          <a:srgbClr val="000000"/>
        </a:dk2>
        <a:lt2>
          <a:srgbClr val="8285FE"/>
        </a:lt2>
        <a:accent1>
          <a:srgbClr val="669900"/>
        </a:accent1>
        <a:accent2>
          <a:srgbClr val="9900FF"/>
        </a:accent2>
        <a:accent3>
          <a:srgbClr val="AAAAAA"/>
        </a:accent3>
        <a:accent4>
          <a:srgbClr val="DADADA"/>
        </a:accent4>
        <a:accent5>
          <a:srgbClr val="B8CAAA"/>
        </a:accent5>
        <a:accent6>
          <a:srgbClr val="8A00E7"/>
        </a:accent6>
        <a:hlink>
          <a:srgbClr val="6600CC"/>
        </a:hlink>
        <a:folHlink>
          <a:srgbClr val="808080"/>
        </a:folHlink>
      </a:clrScheme>
      <a:clrMap bg1="dk2" tx1="lt1" bg2="dk1" tx2="lt2" accent1="accent1" accent2="accent2" accent3="accent3" accent4="accent4" accent5="accent5" accent6="accent6" hlink="hlink" folHlink="folHlink"/>
    </a:extraClrScheme>
    <a:extraClrScheme>
      <a:clrScheme name="nctem1 8">
        <a:dk1>
          <a:srgbClr val="434343"/>
        </a:dk1>
        <a:lt1>
          <a:srgbClr val="FFFFFF"/>
        </a:lt1>
        <a:dk2>
          <a:srgbClr val="000000"/>
        </a:dk2>
        <a:lt2>
          <a:srgbClr val="0066FF"/>
        </a:lt2>
        <a:accent1>
          <a:srgbClr val="339966"/>
        </a:accent1>
        <a:accent2>
          <a:srgbClr val="FFCC00"/>
        </a:accent2>
        <a:accent3>
          <a:srgbClr val="AAAAAA"/>
        </a:accent3>
        <a:accent4>
          <a:srgbClr val="DADADA"/>
        </a:accent4>
        <a:accent5>
          <a:srgbClr val="ADCAB8"/>
        </a:accent5>
        <a:accent6>
          <a:srgbClr val="E7B900"/>
        </a:accent6>
        <a:hlink>
          <a:srgbClr val="CC0000"/>
        </a:hlink>
        <a:folHlink>
          <a:srgbClr val="808080"/>
        </a:folHlink>
      </a:clrScheme>
      <a:clrMap bg1="dk2" tx1="lt1" bg2="dk1" tx2="lt2" accent1="accent1" accent2="accent2" accent3="accent3" accent4="accent4" accent5="accent5" accent6="accent6" hlink="hlink" folHlink="folHlink"/>
    </a:extraClrScheme>
    <a:extraClrScheme>
      <a:clrScheme name="nctem1 9">
        <a:dk1>
          <a:srgbClr val="333300"/>
        </a:dk1>
        <a:lt1>
          <a:srgbClr val="FFFFFF"/>
        </a:lt1>
        <a:dk2>
          <a:srgbClr val="669900"/>
        </a:dk2>
        <a:lt2>
          <a:srgbClr val="FFFFCC"/>
        </a:lt2>
        <a:accent1>
          <a:srgbClr val="CCCC00"/>
        </a:accent1>
        <a:accent2>
          <a:srgbClr val="99CC00"/>
        </a:accent2>
        <a:accent3>
          <a:srgbClr val="B8CAAA"/>
        </a:accent3>
        <a:accent4>
          <a:srgbClr val="DADADA"/>
        </a:accent4>
        <a:accent5>
          <a:srgbClr val="E2E2AA"/>
        </a:accent5>
        <a:accent6>
          <a:srgbClr val="8AB900"/>
        </a:accent6>
        <a:hlink>
          <a:srgbClr val="336600"/>
        </a:hlink>
        <a:folHlink>
          <a:srgbClr val="FFFF66"/>
        </a:folHlink>
      </a:clrScheme>
      <a:clrMap bg1="dk2" tx1="lt1" bg2="dk1" tx2="lt2" accent1="accent1" accent2="accent2" accent3="accent3" accent4="accent4" accent5="accent5" accent6="accent6" hlink="hlink" folHlink="folHlink"/>
    </a:extraClrScheme>
    <a:extraClrScheme>
      <a:clrScheme name="nctem1 10">
        <a:dk1>
          <a:srgbClr val="333333"/>
        </a:dk1>
        <a:lt1>
          <a:srgbClr val="FFFFCC"/>
        </a:lt1>
        <a:dk2>
          <a:srgbClr val="660000"/>
        </a:dk2>
        <a:lt2>
          <a:srgbClr val="CCCCCC"/>
        </a:lt2>
        <a:accent1>
          <a:srgbClr val="FF6600"/>
        </a:accent1>
        <a:accent2>
          <a:srgbClr val="CC3300"/>
        </a:accent2>
        <a:accent3>
          <a:srgbClr val="B8AAAA"/>
        </a:accent3>
        <a:accent4>
          <a:srgbClr val="DADAAE"/>
        </a:accent4>
        <a:accent5>
          <a:srgbClr val="FFB8AA"/>
        </a:accent5>
        <a:accent6>
          <a:srgbClr val="B92D00"/>
        </a:accent6>
        <a:hlink>
          <a:srgbClr val="990000"/>
        </a:hlink>
        <a:folHlink>
          <a:srgbClr val="CC9900"/>
        </a:folHlink>
      </a:clrScheme>
      <a:clrMap bg1="dk2" tx1="lt1" bg2="dk1" tx2="lt2" accent1="accent1" accent2="accent2" accent3="accent3" accent4="accent4" accent5="accent5" accent6="accent6" hlink="hlink" folHlink="folHlink"/>
    </a:extraClrScheme>
    <a:extraClrScheme>
      <a:clrScheme name="nctem1 11">
        <a:dk1>
          <a:srgbClr val="000000"/>
        </a:dk1>
        <a:lt1>
          <a:srgbClr val="FFFFFF"/>
        </a:lt1>
        <a:dk2>
          <a:srgbClr val="00628C"/>
        </a:dk2>
        <a:lt2>
          <a:srgbClr val="5F5F5F"/>
        </a:lt2>
        <a:accent1>
          <a:srgbClr val="82E6DD"/>
        </a:accent1>
        <a:accent2>
          <a:srgbClr val="C8E2E8"/>
        </a:accent2>
        <a:accent3>
          <a:srgbClr val="FFFFFF"/>
        </a:accent3>
        <a:accent4>
          <a:srgbClr val="000000"/>
        </a:accent4>
        <a:accent5>
          <a:srgbClr val="C1F0EB"/>
        </a:accent5>
        <a:accent6>
          <a:srgbClr val="B5CDD2"/>
        </a:accent6>
        <a:hlink>
          <a:srgbClr val="00628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nctem1">
  <a:themeElements>
    <a:clrScheme name="nctem1 11">
      <a:dk1>
        <a:srgbClr val="000000"/>
      </a:dk1>
      <a:lt1>
        <a:srgbClr val="FFFFFF"/>
      </a:lt1>
      <a:dk2>
        <a:srgbClr val="00628C"/>
      </a:dk2>
      <a:lt2>
        <a:srgbClr val="5F5F5F"/>
      </a:lt2>
      <a:accent1>
        <a:srgbClr val="82E6DD"/>
      </a:accent1>
      <a:accent2>
        <a:srgbClr val="C8E2E8"/>
      </a:accent2>
      <a:accent3>
        <a:srgbClr val="FFFFFF"/>
      </a:accent3>
      <a:accent4>
        <a:srgbClr val="000000"/>
      </a:accent4>
      <a:accent5>
        <a:srgbClr val="C1F0EB"/>
      </a:accent5>
      <a:accent6>
        <a:srgbClr val="B5CDD2"/>
      </a:accent6>
      <a:hlink>
        <a:srgbClr val="00628C"/>
      </a:hlink>
      <a:folHlink>
        <a:srgbClr val="B2B2B2"/>
      </a:folHlink>
    </a:clrScheme>
    <a:fontScheme name="nctem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742950" marR="0" indent="-285750" algn="l" defTabSz="914400" rtl="0" eaLnBrk="1" fontAlgn="base" latinLnBrk="0" hangingPunct="1">
          <a:lnSpc>
            <a:spcPct val="100000"/>
          </a:lnSpc>
          <a:spcBef>
            <a:spcPct val="20000"/>
          </a:spcBef>
          <a:spcAft>
            <a:spcPct val="0"/>
          </a:spcAft>
          <a:buClr>
            <a:srgbClr val="00628C"/>
          </a:buClr>
          <a:buSzTx/>
          <a:buFont typeface="Arial" charset="0"/>
          <a:buChar char="●"/>
          <a:tabLst/>
          <a:defRPr kumimoji="0" lang="en-GB" sz="2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742950" marR="0" indent="-285750" algn="l" defTabSz="914400" rtl="0" eaLnBrk="1" fontAlgn="base" latinLnBrk="0" hangingPunct="1">
          <a:lnSpc>
            <a:spcPct val="100000"/>
          </a:lnSpc>
          <a:spcBef>
            <a:spcPct val="20000"/>
          </a:spcBef>
          <a:spcAft>
            <a:spcPct val="0"/>
          </a:spcAft>
          <a:buClr>
            <a:srgbClr val="00628C"/>
          </a:buClr>
          <a:buSzTx/>
          <a:buFont typeface="Arial" charset="0"/>
          <a:buChar char="●"/>
          <a:tabLst/>
          <a:defRPr kumimoji="0" lang="en-GB" sz="2800" b="0" i="0" u="none" strike="noStrike" cap="none" normalizeH="0" baseline="0" smtClean="0">
            <a:ln>
              <a:noFill/>
            </a:ln>
            <a:solidFill>
              <a:schemeClr val="tx1"/>
            </a:solidFill>
            <a:effectLst/>
            <a:latin typeface="Arial" charset="0"/>
          </a:defRPr>
        </a:defPPr>
      </a:lstStyle>
    </a:lnDef>
  </a:objectDefaults>
  <a:extraClrSchemeLst>
    <a:extraClrScheme>
      <a:clrScheme name="nctem1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clrMap bg1="lt1" tx1="dk1" bg2="lt2" tx2="dk2" accent1="accent1" accent2="accent2" accent3="accent3" accent4="accent4" accent5="accent5" accent6="accent6" hlink="hlink" folHlink="folHlink"/>
    </a:extraClrScheme>
    <a:extraClrScheme>
      <a:clrScheme name="nctem1 2">
        <a:dk1>
          <a:srgbClr val="000000"/>
        </a:dk1>
        <a:lt1>
          <a:srgbClr val="FFFFFF"/>
        </a:lt1>
        <a:dk2>
          <a:srgbClr val="333366"/>
        </a:dk2>
        <a:lt2>
          <a:srgbClr val="5F5F5F"/>
        </a:lt2>
        <a:accent1>
          <a:srgbClr val="CC99FF"/>
        </a:accent1>
        <a:accent2>
          <a:srgbClr val="99CCCC"/>
        </a:accent2>
        <a:accent3>
          <a:srgbClr val="FFFFFF"/>
        </a:accent3>
        <a:accent4>
          <a:srgbClr val="000000"/>
        </a:accent4>
        <a:accent5>
          <a:srgbClr val="E2CAFF"/>
        </a:accent5>
        <a:accent6>
          <a:srgbClr val="8AB9B9"/>
        </a:accent6>
        <a:hlink>
          <a:srgbClr val="666699"/>
        </a:hlink>
        <a:folHlink>
          <a:srgbClr val="660066"/>
        </a:folHlink>
      </a:clrScheme>
      <a:clrMap bg1="lt1" tx1="dk1" bg2="lt2" tx2="dk2" accent1="accent1" accent2="accent2" accent3="accent3" accent4="accent4" accent5="accent5" accent6="accent6" hlink="hlink" folHlink="folHlink"/>
    </a:extraClrScheme>
    <a:extraClrScheme>
      <a:clrScheme name="nctem1 3">
        <a:dk1>
          <a:srgbClr val="000000"/>
        </a:dk1>
        <a:lt1>
          <a:srgbClr val="FFFFFF"/>
        </a:lt1>
        <a:dk2>
          <a:srgbClr val="0000CC"/>
        </a:dk2>
        <a:lt2>
          <a:srgbClr val="434343"/>
        </a:lt2>
        <a:accent1>
          <a:srgbClr val="99CC00"/>
        </a:accent1>
        <a:accent2>
          <a:srgbClr val="FFCC00"/>
        </a:accent2>
        <a:accent3>
          <a:srgbClr val="FFFFFF"/>
        </a:accent3>
        <a:accent4>
          <a:srgbClr val="000000"/>
        </a:accent4>
        <a:accent5>
          <a:srgbClr val="CAE2AA"/>
        </a:accent5>
        <a:accent6>
          <a:srgbClr val="E7B900"/>
        </a:accent6>
        <a:hlink>
          <a:srgbClr val="FF0000"/>
        </a:hlink>
        <a:folHlink>
          <a:srgbClr val="808080"/>
        </a:folHlink>
      </a:clrScheme>
      <a:clrMap bg1="lt1" tx1="dk1" bg2="lt2" tx2="dk2" accent1="accent1" accent2="accent2" accent3="accent3" accent4="accent4" accent5="accent5" accent6="accent6" hlink="hlink" folHlink="folHlink"/>
    </a:extraClrScheme>
    <a:extraClrScheme>
      <a:clrScheme name="nctem1 4">
        <a:dk1>
          <a:srgbClr val="000000"/>
        </a:dk1>
        <a:lt1>
          <a:srgbClr val="64AAAE"/>
        </a:lt1>
        <a:dk2>
          <a:srgbClr val="FFFFCC"/>
        </a:dk2>
        <a:lt2>
          <a:srgbClr val="5F5F5F"/>
        </a:lt2>
        <a:accent1>
          <a:srgbClr val="B4B1DB"/>
        </a:accent1>
        <a:accent2>
          <a:srgbClr val="61C1D7"/>
        </a:accent2>
        <a:accent3>
          <a:srgbClr val="B8D2D3"/>
        </a:accent3>
        <a:accent4>
          <a:srgbClr val="000000"/>
        </a:accent4>
        <a:accent5>
          <a:srgbClr val="D6D5EA"/>
        </a:accent5>
        <a:accent6>
          <a:srgbClr val="57AFC3"/>
        </a:accent6>
        <a:hlink>
          <a:srgbClr val="257177"/>
        </a:hlink>
        <a:folHlink>
          <a:srgbClr val="CCCCCC"/>
        </a:folHlink>
      </a:clrScheme>
      <a:clrMap bg1="lt1" tx1="dk1" bg2="lt2" tx2="dk2" accent1="accent1" accent2="accent2" accent3="accent3" accent4="accent4" accent5="accent5" accent6="accent6" hlink="hlink" folHlink="folHlink"/>
    </a:extraClrScheme>
    <a:extraClrScheme>
      <a:clrScheme name="nctem1 5">
        <a:dk1>
          <a:srgbClr val="5F5F5F"/>
        </a:dk1>
        <a:lt1>
          <a:srgbClr val="F8F8F8"/>
        </a:lt1>
        <a:dk2>
          <a:srgbClr val="2A285A"/>
        </a:dk2>
        <a:lt2>
          <a:srgbClr val="FFFFFF"/>
        </a:lt2>
        <a:accent1>
          <a:srgbClr val="999966"/>
        </a:accent1>
        <a:accent2>
          <a:srgbClr val="8C8B9D"/>
        </a:accent2>
        <a:accent3>
          <a:srgbClr val="ACACB5"/>
        </a:accent3>
        <a:accent4>
          <a:srgbClr val="D4D4D4"/>
        </a:accent4>
        <a:accent5>
          <a:srgbClr val="CACAB8"/>
        </a:accent5>
        <a:accent6>
          <a:srgbClr val="7E7D8E"/>
        </a:accent6>
        <a:hlink>
          <a:srgbClr val="465174"/>
        </a:hlink>
        <a:folHlink>
          <a:srgbClr val="C0C0C0"/>
        </a:folHlink>
      </a:clrScheme>
      <a:clrMap bg1="dk2" tx1="lt1" bg2="dk1" tx2="lt2" accent1="accent1" accent2="accent2" accent3="accent3" accent4="accent4" accent5="accent5" accent6="accent6" hlink="hlink" folHlink="folHlink"/>
    </a:extraClrScheme>
    <a:extraClrScheme>
      <a:clrScheme name="nctem1 6">
        <a:dk1>
          <a:srgbClr val="434343"/>
        </a:dk1>
        <a:lt1>
          <a:srgbClr val="FFFFFF"/>
        </a:lt1>
        <a:dk2>
          <a:srgbClr val="360404"/>
        </a:dk2>
        <a:lt2>
          <a:srgbClr val="FFFFFF"/>
        </a:lt2>
        <a:accent1>
          <a:srgbClr val="669900"/>
        </a:accent1>
        <a:accent2>
          <a:srgbClr val="CC6600"/>
        </a:accent2>
        <a:accent3>
          <a:srgbClr val="AEAAAA"/>
        </a:accent3>
        <a:accent4>
          <a:srgbClr val="DADADA"/>
        </a:accent4>
        <a:accent5>
          <a:srgbClr val="B8CAAA"/>
        </a:accent5>
        <a:accent6>
          <a:srgbClr val="B95C00"/>
        </a:accent6>
        <a:hlink>
          <a:srgbClr val="CC3300"/>
        </a:hlink>
        <a:folHlink>
          <a:srgbClr val="808080"/>
        </a:folHlink>
      </a:clrScheme>
      <a:clrMap bg1="dk2" tx1="lt1" bg2="dk1" tx2="lt2" accent1="accent1" accent2="accent2" accent3="accent3" accent4="accent4" accent5="accent5" accent6="accent6" hlink="hlink" folHlink="folHlink"/>
    </a:extraClrScheme>
    <a:extraClrScheme>
      <a:clrScheme name="nctem1 7">
        <a:dk1>
          <a:srgbClr val="434343"/>
        </a:dk1>
        <a:lt1>
          <a:srgbClr val="FFFFFF"/>
        </a:lt1>
        <a:dk2>
          <a:srgbClr val="000000"/>
        </a:dk2>
        <a:lt2>
          <a:srgbClr val="8285FE"/>
        </a:lt2>
        <a:accent1>
          <a:srgbClr val="669900"/>
        </a:accent1>
        <a:accent2>
          <a:srgbClr val="9900FF"/>
        </a:accent2>
        <a:accent3>
          <a:srgbClr val="AAAAAA"/>
        </a:accent3>
        <a:accent4>
          <a:srgbClr val="DADADA"/>
        </a:accent4>
        <a:accent5>
          <a:srgbClr val="B8CAAA"/>
        </a:accent5>
        <a:accent6>
          <a:srgbClr val="8A00E7"/>
        </a:accent6>
        <a:hlink>
          <a:srgbClr val="6600CC"/>
        </a:hlink>
        <a:folHlink>
          <a:srgbClr val="808080"/>
        </a:folHlink>
      </a:clrScheme>
      <a:clrMap bg1="dk2" tx1="lt1" bg2="dk1" tx2="lt2" accent1="accent1" accent2="accent2" accent3="accent3" accent4="accent4" accent5="accent5" accent6="accent6" hlink="hlink" folHlink="folHlink"/>
    </a:extraClrScheme>
    <a:extraClrScheme>
      <a:clrScheme name="nctem1 8">
        <a:dk1>
          <a:srgbClr val="434343"/>
        </a:dk1>
        <a:lt1>
          <a:srgbClr val="FFFFFF"/>
        </a:lt1>
        <a:dk2>
          <a:srgbClr val="000000"/>
        </a:dk2>
        <a:lt2>
          <a:srgbClr val="0066FF"/>
        </a:lt2>
        <a:accent1>
          <a:srgbClr val="339966"/>
        </a:accent1>
        <a:accent2>
          <a:srgbClr val="FFCC00"/>
        </a:accent2>
        <a:accent3>
          <a:srgbClr val="AAAAAA"/>
        </a:accent3>
        <a:accent4>
          <a:srgbClr val="DADADA"/>
        </a:accent4>
        <a:accent5>
          <a:srgbClr val="ADCAB8"/>
        </a:accent5>
        <a:accent6>
          <a:srgbClr val="E7B900"/>
        </a:accent6>
        <a:hlink>
          <a:srgbClr val="CC0000"/>
        </a:hlink>
        <a:folHlink>
          <a:srgbClr val="808080"/>
        </a:folHlink>
      </a:clrScheme>
      <a:clrMap bg1="dk2" tx1="lt1" bg2="dk1" tx2="lt2" accent1="accent1" accent2="accent2" accent3="accent3" accent4="accent4" accent5="accent5" accent6="accent6" hlink="hlink" folHlink="folHlink"/>
    </a:extraClrScheme>
    <a:extraClrScheme>
      <a:clrScheme name="nctem1 9">
        <a:dk1>
          <a:srgbClr val="333300"/>
        </a:dk1>
        <a:lt1>
          <a:srgbClr val="FFFFFF"/>
        </a:lt1>
        <a:dk2>
          <a:srgbClr val="669900"/>
        </a:dk2>
        <a:lt2>
          <a:srgbClr val="FFFFCC"/>
        </a:lt2>
        <a:accent1>
          <a:srgbClr val="CCCC00"/>
        </a:accent1>
        <a:accent2>
          <a:srgbClr val="99CC00"/>
        </a:accent2>
        <a:accent3>
          <a:srgbClr val="B8CAAA"/>
        </a:accent3>
        <a:accent4>
          <a:srgbClr val="DADADA"/>
        </a:accent4>
        <a:accent5>
          <a:srgbClr val="E2E2AA"/>
        </a:accent5>
        <a:accent6>
          <a:srgbClr val="8AB900"/>
        </a:accent6>
        <a:hlink>
          <a:srgbClr val="336600"/>
        </a:hlink>
        <a:folHlink>
          <a:srgbClr val="FFFF66"/>
        </a:folHlink>
      </a:clrScheme>
      <a:clrMap bg1="dk2" tx1="lt1" bg2="dk1" tx2="lt2" accent1="accent1" accent2="accent2" accent3="accent3" accent4="accent4" accent5="accent5" accent6="accent6" hlink="hlink" folHlink="folHlink"/>
    </a:extraClrScheme>
    <a:extraClrScheme>
      <a:clrScheme name="nctem1 10">
        <a:dk1>
          <a:srgbClr val="333333"/>
        </a:dk1>
        <a:lt1>
          <a:srgbClr val="FFFFCC"/>
        </a:lt1>
        <a:dk2>
          <a:srgbClr val="660000"/>
        </a:dk2>
        <a:lt2>
          <a:srgbClr val="CCCCCC"/>
        </a:lt2>
        <a:accent1>
          <a:srgbClr val="FF6600"/>
        </a:accent1>
        <a:accent2>
          <a:srgbClr val="CC3300"/>
        </a:accent2>
        <a:accent3>
          <a:srgbClr val="B8AAAA"/>
        </a:accent3>
        <a:accent4>
          <a:srgbClr val="DADAAE"/>
        </a:accent4>
        <a:accent5>
          <a:srgbClr val="FFB8AA"/>
        </a:accent5>
        <a:accent6>
          <a:srgbClr val="B92D00"/>
        </a:accent6>
        <a:hlink>
          <a:srgbClr val="990000"/>
        </a:hlink>
        <a:folHlink>
          <a:srgbClr val="CC9900"/>
        </a:folHlink>
      </a:clrScheme>
      <a:clrMap bg1="dk2" tx1="lt1" bg2="dk1" tx2="lt2" accent1="accent1" accent2="accent2" accent3="accent3" accent4="accent4" accent5="accent5" accent6="accent6" hlink="hlink" folHlink="folHlink"/>
    </a:extraClrScheme>
    <a:extraClrScheme>
      <a:clrScheme name="nctem1 11">
        <a:dk1>
          <a:srgbClr val="000000"/>
        </a:dk1>
        <a:lt1>
          <a:srgbClr val="FFFFFF"/>
        </a:lt1>
        <a:dk2>
          <a:srgbClr val="00628C"/>
        </a:dk2>
        <a:lt2>
          <a:srgbClr val="5F5F5F"/>
        </a:lt2>
        <a:accent1>
          <a:srgbClr val="82E6DD"/>
        </a:accent1>
        <a:accent2>
          <a:srgbClr val="C8E2E8"/>
        </a:accent2>
        <a:accent3>
          <a:srgbClr val="FFFFFF"/>
        </a:accent3>
        <a:accent4>
          <a:srgbClr val="000000"/>
        </a:accent4>
        <a:accent5>
          <a:srgbClr val="C1F0EB"/>
        </a:accent5>
        <a:accent6>
          <a:srgbClr val="B5CDD2"/>
        </a:accent6>
        <a:hlink>
          <a:srgbClr val="00628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ctem1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themeOverride>
</file>

<file path=ppt/theme/themeOverride2.xml><?xml version="1.0" encoding="utf-8"?>
<a:themeOverride xmlns:a="http://schemas.openxmlformats.org/drawingml/2006/main">
  <a:clrScheme name="nctem1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7957313B9AFDA4A88BBD2D0C8EDAD33" ma:contentTypeVersion="13" ma:contentTypeDescription="Create a new document." ma:contentTypeScope="" ma:versionID="bbd55966a6ced6d7d7580daba1447396">
  <xsd:schema xmlns:xsd="http://www.w3.org/2001/XMLSchema" xmlns:xs="http://www.w3.org/2001/XMLSchema" xmlns:p="http://schemas.microsoft.com/office/2006/metadata/properties" xmlns:ns3="6dd17ae2-a828-4d81-8ce6-5f65223d267b" xmlns:ns4="c123faa8-911d-4474-9f81-d7d48f7cb2ee" targetNamespace="http://schemas.microsoft.com/office/2006/metadata/properties" ma:root="true" ma:fieldsID="3d3d6808309d2b87a87b4062f76affb7" ns3:_="" ns4:_="">
    <xsd:import namespace="6dd17ae2-a828-4d81-8ce6-5f65223d267b"/>
    <xsd:import namespace="c123faa8-911d-4474-9f81-d7d48f7cb2ee"/>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d17ae2-a828-4d81-8ce6-5f65223d267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123faa8-911d-4474-9f81-d7d48f7cb2e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17AC6F8-0816-43FA-8935-E893A81A7D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dd17ae2-a828-4d81-8ce6-5f65223d267b"/>
    <ds:schemaRef ds:uri="c123faa8-911d-4474-9f81-d7d48f7cb2e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9CA418E-1987-493A-9197-3ABECF016AC0}">
  <ds:schemaRefs>
    <ds:schemaRef ds:uri="http://schemas.microsoft.com/office/2006/documentManagement/types"/>
    <ds:schemaRef ds:uri="http://purl.org/dc/terms/"/>
    <ds:schemaRef ds:uri="http://schemas.openxmlformats.org/package/2006/metadata/core-properties"/>
    <ds:schemaRef ds:uri="c123faa8-911d-4474-9f81-d7d48f7cb2ee"/>
    <ds:schemaRef ds:uri="http://purl.org/dc/dcmitype/"/>
    <ds:schemaRef ds:uri="http://schemas.microsoft.com/office/infopath/2007/PartnerControls"/>
    <ds:schemaRef ds:uri="http://purl.org/dc/elements/1.1/"/>
    <ds:schemaRef ds:uri="http://schemas.microsoft.com/office/2006/metadata/properties"/>
    <ds:schemaRef ds:uri="6dd17ae2-a828-4d81-8ce6-5f65223d267b"/>
    <ds:schemaRef ds:uri="http://www.w3.org/XML/1998/namespace"/>
  </ds:schemaRefs>
</ds:datastoreItem>
</file>

<file path=customXml/itemProps3.xml><?xml version="1.0" encoding="utf-8"?>
<ds:datastoreItem xmlns:ds="http://schemas.openxmlformats.org/officeDocument/2006/customXml" ds:itemID="{F160D2FF-BB18-40C9-9F99-0E5B5DAE518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2483</TotalTime>
  <Words>3205</Words>
  <Application>Microsoft Office PowerPoint</Application>
  <PresentationFormat>Widescreen</PresentationFormat>
  <Paragraphs>249</Paragraphs>
  <Slides>40</Slides>
  <Notes>30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40</vt:i4>
      </vt:variant>
    </vt:vector>
  </HeadingPairs>
  <TitlesOfParts>
    <vt:vector size="49" baseType="lpstr">
      <vt:lpstr>&amp;quot</vt:lpstr>
      <vt:lpstr>Arial</vt:lpstr>
      <vt:lpstr>Calibri</vt:lpstr>
      <vt:lpstr>Myriad Pro</vt:lpstr>
      <vt:lpstr>Roboto</vt:lpstr>
      <vt:lpstr>Segoe UI</vt:lpstr>
      <vt:lpstr>Wingdings</vt:lpstr>
      <vt:lpstr>nctem1</vt:lpstr>
      <vt:lpstr>1_nctem1</vt:lpstr>
      <vt:lpstr>Introduction to the  DfE Primary National Curriculum Guidance </vt:lpstr>
      <vt:lpstr>Introduction to the session</vt:lpstr>
      <vt:lpstr>Aims of the session:</vt:lpstr>
      <vt:lpstr>Let’s remind ourselves of the aims of the national curriculum  </vt:lpstr>
      <vt:lpstr>PowerPoint Presentation</vt:lpstr>
      <vt:lpstr>Watch the introduction video</vt:lpstr>
      <vt:lpstr>FAQs</vt:lpstr>
      <vt:lpstr>Aims of the guidance document </vt:lpstr>
      <vt:lpstr>Ready-to-progress criteria </vt:lpstr>
      <vt:lpstr>Higher or lower?</vt:lpstr>
      <vt:lpstr>NPV-1 Year 3</vt:lpstr>
      <vt:lpstr>NPV-1 Year 1</vt:lpstr>
      <vt:lpstr>NPV-1 Year 4</vt:lpstr>
      <vt:lpstr>NPV-1 Year 5</vt:lpstr>
      <vt:lpstr>NPV-1 Year 6</vt:lpstr>
      <vt:lpstr>Conceptual prerequisite Year 2</vt:lpstr>
      <vt:lpstr>Did anyone predict correctly all the way through? </vt:lpstr>
      <vt:lpstr>These criteria were all from…NPV-1 – Number and Place Value 1</vt:lpstr>
      <vt:lpstr>PowerPoint Presentation</vt:lpstr>
      <vt:lpstr>If you were to give titles to the four NPV criteria what would they be? </vt:lpstr>
      <vt:lpstr>How to use the guidance</vt:lpstr>
      <vt:lpstr>For the next set of slides, create yourself a to-do list </vt:lpstr>
      <vt:lpstr>Long-term planning</vt:lpstr>
      <vt:lpstr>FAQs</vt:lpstr>
      <vt:lpstr>Medium-term planning</vt:lpstr>
      <vt:lpstr>FAQs</vt:lpstr>
      <vt:lpstr>Short-term planning </vt:lpstr>
      <vt:lpstr>Ready-to-progress criteria resources </vt:lpstr>
      <vt:lpstr>Language focus features </vt:lpstr>
      <vt:lpstr>True or false?</vt:lpstr>
      <vt:lpstr> Number facts fluency </vt:lpstr>
      <vt:lpstr>FAQs</vt:lpstr>
      <vt:lpstr>Addition and subtraction facts  </vt:lpstr>
      <vt:lpstr>All children need to learn their tables  Where would you place yourself on the line?</vt:lpstr>
      <vt:lpstr>Multiplication and division facts</vt:lpstr>
      <vt:lpstr>FAQs  </vt:lpstr>
      <vt:lpstr>Find your Maths Hub</vt:lpstr>
      <vt:lpstr>How are you going to tick off your to-do list? </vt:lpstr>
      <vt:lpstr>Returning to the national curriculum that we started the session with. We are doing all of this so that…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Primary guidance for the national curriculum</dc:title>
  <dc:creator>Elizabeth Lambert</dc:creator>
  <cp:lastModifiedBy>Debbie Morgan</cp:lastModifiedBy>
  <cp:revision>39</cp:revision>
  <dcterms:created xsi:type="dcterms:W3CDTF">2020-08-06T18:08:58Z</dcterms:created>
  <dcterms:modified xsi:type="dcterms:W3CDTF">2020-09-01T07:39:39Z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0x010100C7957313B9AFDA4A88BBD2D0C8EDAD33</vt:lpwstr>
  </property>
</Properties>
</file>