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5"/>
  </p:sldMasterIdLst>
  <p:notesMasterIdLst>
    <p:notesMasterId r:id="rId24"/>
  </p:notesMasterIdLst>
  <p:handoutMasterIdLst>
    <p:handoutMasterId r:id="rId25"/>
  </p:handoutMasterIdLst>
  <p:sldIdLst>
    <p:sldId id="320" r:id="rId6"/>
    <p:sldId id="317" r:id="rId7"/>
    <p:sldId id="302" r:id="rId8"/>
    <p:sldId id="303" r:id="rId9"/>
    <p:sldId id="304" r:id="rId10"/>
    <p:sldId id="305" r:id="rId11"/>
    <p:sldId id="306" r:id="rId12"/>
    <p:sldId id="318" r:id="rId13"/>
    <p:sldId id="308" r:id="rId14"/>
    <p:sldId id="309" r:id="rId15"/>
    <p:sldId id="311" r:id="rId16"/>
    <p:sldId id="313" r:id="rId17"/>
    <p:sldId id="312" r:id="rId18"/>
    <p:sldId id="300" r:id="rId19"/>
    <p:sldId id="301" r:id="rId20"/>
    <p:sldId id="261" r:id="rId21"/>
    <p:sldId id="315" r:id="rId22"/>
    <p:sldId id="319" r:id="rId23"/>
  </p:sldIdLst>
  <p:sldSz cx="9144000" cy="6858000" type="screen4x3"/>
  <p:notesSz cx="6889750" cy="10018713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05">
          <p15:clr>
            <a:srgbClr val="A4A3A4"/>
          </p15:clr>
        </p15:guide>
        <p15:guide id="4" orient="horz" pos="3249">
          <p15:clr>
            <a:srgbClr val="A4A3A4"/>
          </p15:clr>
        </p15:guide>
        <p15:guide id="5" orient="horz" pos="3203">
          <p15:clr>
            <a:srgbClr val="A4A3A4"/>
          </p15:clr>
        </p15:guide>
        <p15:guide id="6" pos="40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8C"/>
    <a:srgbClr val="C8E2E8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A45821-B082-4EBB-BF5C-B3805CE16249}" v="1" dt="2020-08-27T09:35:35.9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94249" autoAdjust="0"/>
  </p:normalViewPr>
  <p:slideViewPr>
    <p:cSldViewPr>
      <p:cViewPr varScale="1">
        <p:scale>
          <a:sx n="68" d="100"/>
          <a:sy n="68" d="100"/>
        </p:scale>
        <p:origin x="1158" y="60"/>
      </p:cViewPr>
      <p:guideLst>
        <p:guide orient="horz" pos="2160"/>
        <p:guide pos="2880"/>
        <p:guide orient="horz" pos="2205"/>
        <p:guide orient="horz" pos="3249"/>
        <p:guide orient="horz" pos="3203"/>
        <p:guide pos="40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3326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9A45821-B082-4EBB-BF5C-B3805CE16249}"/>
    <pc:docChg chg="custSel modSld">
      <pc:chgData name="Andrew Young" userId="3d7dab09-352b-4858-b937-4a4f8b94e613" providerId="ADAL" clId="{99A45821-B082-4EBB-BF5C-B3805CE16249}" dt="2020-08-27T09:35:35.948" v="3" actId="207"/>
      <pc:docMkLst>
        <pc:docMk/>
      </pc:docMkLst>
      <pc:sldChg chg="modSp mod">
        <pc:chgData name="Andrew Young" userId="3d7dab09-352b-4858-b937-4a4f8b94e613" providerId="ADAL" clId="{99A45821-B082-4EBB-BF5C-B3805CE16249}" dt="2020-08-27T09:35:16.972" v="0" actId="20577"/>
        <pc:sldMkLst>
          <pc:docMk/>
          <pc:sldMk cId="2572152493" sldId="301"/>
        </pc:sldMkLst>
        <pc:spChg chg="mod">
          <ac:chgData name="Andrew Young" userId="3d7dab09-352b-4858-b937-4a4f8b94e613" providerId="ADAL" clId="{99A45821-B082-4EBB-BF5C-B3805CE16249}" dt="2020-08-27T09:35:16.972" v="0" actId="20577"/>
          <ac:spMkLst>
            <pc:docMk/>
            <pc:sldMk cId="2572152493" sldId="301"/>
            <ac:spMk id="4" creationId="{FAB0A2A0-3E07-4B91-9D70-148DA94C1316}"/>
          </ac:spMkLst>
        </pc:spChg>
      </pc:sldChg>
      <pc:sldChg chg="modSp mod">
        <pc:chgData name="Andrew Young" userId="3d7dab09-352b-4858-b937-4a4f8b94e613" providerId="ADAL" clId="{99A45821-B082-4EBB-BF5C-B3805CE16249}" dt="2020-08-27T09:35:35.948" v="3" actId="207"/>
        <pc:sldMkLst>
          <pc:docMk/>
          <pc:sldMk cId="297994622" sldId="319"/>
        </pc:sldMkLst>
        <pc:spChg chg="mod">
          <ac:chgData name="Andrew Young" userId="3d7dab09-352b-4858-b937-4a4f8b94e613" providerId="ADAL" clId="{99A45821-B082-4EBB-BF5C-B3805CE16249}" dt="2020-08-27T09:35:35.948" v="3" actId="207"/>
          <ac:spMkLst>
            <pc:docMk/>
            <pc:sldMk cId="297994622" sldId="319"/>
            <ac:spMk id="3" creationId="{E7235652-D04F-46C2-B6CB-745547FBFDF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8870E0A-593E-4EC9-A1E4-5B2E9C1577B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7CA95D-A3DD-4ECB-911B-53E662E03E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B815D-9C93-4F87-A27B-801011E1AA3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95F0D-D6BF-495A-913C-55278B3CC4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F12675-E0DE-4EF8-BFBF-80CB0AA1E1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78C93-39F9-4B3E-94A6-BCB408777D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30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CC7F1DB-3471-42D1-BB4C-5445CF8FE781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8500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1506"/>
            <a:ext cx="5511800" cy="394486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40A4FE3-D35F-43C4-B136-22513E212F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737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641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206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653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168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956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794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836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453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52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621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029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92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710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625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84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A4FE3-D35F-43C4-B136-22513E212F7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299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26872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811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479659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160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F3DEF59-F47B-4168-95E9-290299FA98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8</a:t>
            </a:r>
          </a:p>
        </p:txBody>
      </p:sp>
    </p:spTree>
    <p:extLst>
      <p:ext uri="{BB962C8B-B14F-4D97-AF65-F5344CB8AC3E}">
        <p14:creationId xmlns:p14="http://schemas.microsoft.com/office/powerpoint/2010/main" val="3903782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E52D61-8CDB-4ABD-A2DA-837B703A2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1149"/>
            <a:ext cx="9144000" cy="582526"/>
          </a:xfrm>
        </p:spPr>
        <p:txBody>
          <a:bodyPr/>
          <a:lstStyle/>
          <a:p>
            <a:pPr algn="ctr"/>
            <a:r>
              <a:rPr lang="en-GB" b="1" dirty="0">
                <a:latin typeface="Arial" panose="020B0604020202020204" pitchFamily="34" charset="0"/>
              </a:rPr>
              <a:t>Missing parts first?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3742C0-1E57-41E9-B921-16C56112A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835696"/>
            <a:ext cx="2266950" cy="3381375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ECD96915-C32D-4F03-A78E-B4729522D372}"/>
              </a:ext>
            </a:extLst>
          </p:cNvPr>
          <p:cNvSpPr/>
          <p:nvPr/>
        </p:nvSpPr>
        <p:spPr bwMode="auto">
          <a:xfrm>
            <a:off x="3923928" y="1835696"/>
            <a:ext cx="4032448" cy="1377280"/>
          </a:xfrm>
          <a:prstGeom prst="wedgeEllipseCallout">
            <a:avLst>
              <a:gd name="adj1" fmla="val 75500"/>
              <a:gd name="adj2" fmla="val 134117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C23AEB-69A6-4721-8B29-2E30110776F5}"/>
              </a:ext>
            </a:extLst>
          </p:cNvPr>
          <p:cNvSpPr txBox="1"/>
          <p:nvPr/>
        </p:nvSpPr>
        <p:spPr>
          <a:xfrm>
            <a:off x="4708027" y="1977955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Think carefully. Do we scale up or down?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2132856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576" y="4581128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00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creen Shot 2020-04-16 at 17.00.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0808"/>
            <a:ext cx="2439271" cy="16561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B738B1-6C9B-41DE-9E52-1021709BB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1003"/>
            <a:ext cx="9144000" cy="582526"/>
          </a:xfrm>
        </p:spPr>
        <p:txBody>
          <a:bodyPr/>
          <a:lstStyle/>
          <a:p>
            <a:pPr algn="ctr"/>
            <a:r>
              <a:rPr lang="en-GB" b="1" dirty="0"/>
              <a:t>What could the missing digits be?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BA8C7F-14C8-4565-A434-B438AFFCDB62}"/>
              </a:ext>
            </a:extLst>
          </p:cNvPr>
          <p:cNvCxnSpPr/>
          <p:nvPr/>
        </p:nvCxnSpPr>
        <p:spPr bwMode="auto">
          <a:xfrm>
            <a:off x="1115616" y="3356992"/>
            <a:ext cx="129614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D56CB7A-447E-496B-AD26-360ECE4098A4}"/>
              </a:ext>
            </a:extLst>
          </p:cNvPr>
          <p:cNvSpPr txBox="1"/>
          <p:nvPr/>
        </p:nvSpPr>
        <p:spPr>
          <a:xfrm>
            <a:off x="251520" y="422108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What did we scale up by?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F6C62-87BE-49B3-A675-952BE75A0047}"/>
              </a:ext>
            </a:extLst>
          </p:cNvPr>
          <p:cNvSpPr txBox="1"/>
          <p:nvPr/>
        </p:nvSpPr>
        <p:spPr>
          <a:xfrm>
            <a:off x="1475656" y="3501008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x8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A6B789F-BFD5-449A-B210-D9CE0E0B321B}"/>
              </a:ext>
            </a:extLst>
          </p:cNvPr>
          <p:cNvSpPr/>
          <p:nvPr/>
        </p:nvSpPr>
        <p:spPr bwMode="auto">
          <a:xfrm>
            <a:off x="4860032" y="1340768"/>
            <a:ext cx="3600400" cy="1384672"/>
          </a:xfrm>
          <a:prstGeom prst="cloudCallout">
            <a:avLst>
              <a:gd name="adj1" fmla="val 46150"/>
              <a:gd name="adj2" fmla="val 134643"/>
            </a:avLst>
          </a:prstGeom>
          <a:solidFill>
            <a:schemeClr val="accent2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 am going to see what happens if I make the first numerator one.</a:t>
            </a:r>
            <a:endParaRPr kumimoji="0" lang="en-GB" sz="14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DF9EE6-249A-4629-969C-0C08A740A0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725144"/>
            <a:ext cx="4572000" cy="15621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43608" y="2060848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11760" y="2060848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53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1FF2E-BCCB-4EF0-80A2-BD927E9BF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361B11-116E-40BB-B568-BEF835D8C4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4149080"/>
            <a:ext cx="5184576" cy="1818390"/>
          </a:xfrm>
          <a:prstGeom prst="rect">
            <a:avLst/>
          </a:prstGeom>
        </p:spPr>
      </p:pic>
      <p:pic>
        <p:nvPicPr>
          <p:cNvPr id="2" name="Picture 1" descr="Screen Shot 2020-04-16 at 17.00.2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2493636" cy="16930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484784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141277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57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FD660B-E25C-4EFA-BFE2-51264DCE9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582526"/>
          </a:xfrm>
        </p:spPr>
        <p:txBody>
          <a:bodyPr/>
          <a:lstStyle/>
          <a:p>
            <a:pPr algn="ctr"/>
            <a:r>
              <a:rPr lang="en-GB" b="1" dirty="0"/>
              <a:t>Find as many as you can</a:t>
            </a:r>
          </a:p>
        </p:txBody>
      </p:sp>
      <p:pic>
        <p:nvPicPr>
          <p:cNvPr id="4" name="Picture 3" descr="Screen Shot 2020-04-16 at 17.05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92896"/>
            <a:ext cx="3479800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74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91D3A51-4359-4BA3-A70E-5E5E2D71E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22593"/>
            <a:ext cx="7886700" cy="582526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5EAC3D-2BC1-44BC-8F9B-0D016CC132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2548" y="658726"/>
            <a:ext cx="2518904" cy="24315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F960F7-9652-487B-AC5E-3D458E5D05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90"/>
          <a:stretch/>
        </p:blipFill>
        <p:spPr>
          <a:xfrm>
            <a:off x="4644008" y="980728"/>
            <a:ext cx="3967286" cy="243158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8D20634-B657-49C5-ADB1-D01EB7F926A3}"/>
              </a:ext>
            </a:extLst>
          </p:cNvPr>
          <p:cNvSpPr/>
          <p:nvPr/>
        </p:nvSpPr>
        <p:spPr>
          <a:xfrm>
            <a:off x="6012160" y="2276872"/>
            <a:ext cx="1113790" cy="11137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8CB3F810-69DF-40C2-AAD5-45D3C764B252}"/>
              </a:ext>
            </a:extLst>
          </p:cNvPr>
          <p:cNvSpPr/>
          <p:nvPr/>
        </p:nvSpPr>
        <p:spPr bwMode="auto">
          <a:xfrm>
            <a:off x="251520" y="1988840"/>
            <a:ext cx="3528392" cy="1440160"/>
          </a:xfrm>
          <a:prstGeom prst="wedgeEllipseCallout">
            <a:avLst>
              <a:gd name="adj1" fmla="val -54191"/>
              <a:gd name="adj2" fmla="val 60212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Can you circle the fraction which is equivalent to the fraction card</a:t>
            </a:r>
            <a:r>
              <a:rPr lang="en-GB" sz="1800" dirty="0">
                <a:solidFill>
                  <a:schemeClr val="tx1"/>
                </a:solidFill>
                <a:latin typeface="Arial" charset="0"/>
              </a:rPr>
              <a:t>?</a:t>
            </a:r>
            <a:endParaRPr kumimoji="0" lang="en-GB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EE026B9-9953-4DF2-A2FC-6E8BBF7D41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84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38120" y="1268730"/>
            <a:ext cx="406400" cy="7239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6160" y="1268730"/>
            <a:ext cx="4064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94200" y="1262380"/>
            <a:ext cx="381000" cy="7366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96840" y="1268730"/>
            <a:ext cx="4064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24880" y="1262380"/>
            <a:ext cx="381000" cy="7239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63D5C76-DB95-488F-80D4-2A45DE23B8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973102"/>
            <a:ext cx="7907446" cy="1186116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B8468A4-0CA6-4071-9CB7-48E0D139DD05}"/>
              </a:ext>
            </a:extLst>
          </p:cNvPr>
          <p:cNvCxnSpPr/>
          <p:nvPr/>
        </p:nvCxnSpPr>
        <p:spPr>
          <a:xfrm flipH="1" flipV="1">
            <a:off x="2971800" y="2164080"/>
            <a:ext cx="797560" cy="670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5129B5-7FEF-4991-9053-0F8372CD492F}"/>
              </a:ext>
            </a:extLst>
          </p:cNvPr>
          <p:cNvCxnSpPr>
            <a:cxnSpLocks/>
          </p:cNvCxnSpPr>
          <p:nvPr/>
        </p:nvCxnSpPr>
        <p:spPr>
          <a:xfrm flipH="1" flipV="1">
            <a:off x="3787140" y="2164080"/>
            <a:ext cx="2237740" cy="670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FC18D5E-5290-4C64-8B80-41C2842316FA}"/>
              </a:ext>
            </a:extLst>
          </p:cNvPr>
          <p:cNvCxnSpPr>
            <a:cxnSpLocks/>
          </p:cNvCxnSpPr>
          <p:nvPr/>
        </p:nvCxnSpPr>
        <p:spPr>
          <a:xfrm flipH="1" flipV="1">
            <a:off x="4584700" y="2164080"/>
            <a:ext cx="1457960" cy="670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BDDA83E-0F01-44FB-B480-F97B59ECAD79}"/>
              </a:ext>
            </a:extLst>
          </p:cNvPr>
          <p:cNvCxnSpPr>
            <a:cxnSpLocks/>
          </p:cNvCxnSpPr>
          <p:nvPr/>
        </p:nvCxnSpPr>
        <p:spPr>
          <a:xfrm flipV="1">
            <a:off x="3049270" y="2164080"/>
            <a:ext cx="2350770" cy="670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49FBC71-D839-4BB0-A622-3E2DB1ADDAE0}"/>
              </a:ext>
            </a:extLst>
          </p:cNvPr>
          <p:cNvCxnSpPr>
            <a:cxnSpLocks/>
          </p:cNvCxnSpPr>
          <p:nvPr/>
        </p:nvCxnSpPr>
        <p:spPr>
          <a:xfrm flipV="1">
            <a:off x="2334260" y="2164080"/>
            <a:ext cx="3868420" cy="67071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FAB0A2A0-3E07-4B91-9D70-148DA94C1316}"/>
              </a:ext>
            </a:extLst>
          </p:cNvPr>
          <p:cNvSpPr/>
          <p:nvPr/>
        </p:nvSpPr>
        <p:spPr bwMode="auto">
          <a:xfrm>
            <a:off x="395536" y="4691156"/>
            <a:ext cx="3998664" cy="1186116"/>
          </a:xfrm>
          <a:prstGeom prst="wedgeEllipseCallout">
            <a:avLst>
              <a:gd name="adj1" fmla="val 77323"/>
              <a:gd name="adj2" fmla="val 86461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400" dirty="0">
                <a:solidFill>
                  <a:schemeClr val="tx1"/>
                </a:solidFill>
                <a:latin typeface="Arial" charset="0"/>
              </a:rPr>
              <a:t>Show where each fraction on the number line is by converting to eighths.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E34EBB3-24C8-4B23-907C-959A390FC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15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D2885D3D-CFEC-4373-A1FF-90FF915FF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947" y="1408851"/>
            <a:ext cx="3566220" cy="582526"/>
          </a:xfrm>
        </p:spPr>
        <p:txBody>
          <a:bodyPr/>
          <a:lstStyle/>
          <a:p>
            <a:pPr eaLnBrk="1" hangingPunct="1"/>
            <a:r>
              <a:rPr lang="en-US" altLang="en-US" dirty="0"/>
              <a:t>Challenge for next lesson.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B91BBD-70A3-4AC0-8405-130BF8BD1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5" y="2852936"/>
            <a:ext cx="2871128" cy="1203734"/>
          </a:xfrm>
          <a:prstGeom prst="rect">
            <a:avLst/>
          </a:prstGeom>
        </p:spPr>
      </p:pic>
      <p:sp>
        <p:nvSpPr>
          <p:cNvPr id="2" name="Arrow: Down 1">
            <a:extLst>
              <a:ext uri="{FF2B5EF4-FFF2-40B4-BE49-F238E27FC236}">
                <a16:creationId xmlns:a16="http://schemas.microsoft.com/office/drawing/2014/main" id="{4CC2966E-7D82-4741-9635-674869CF1E1C}"/>
              </a:ext>
            </a:extLst>
          </p:cNvPr>
          <p:cNvSpPr/>
          <p:nvPr/>
        </p:nvSpPr>
        <p:spPr bwMode="auto">
          <a:xfrm rot="13769299">
            <a:off x="974360" y="3275278"/>
            <a:ext cx="967857" cy="2794152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7BB751-E156-440E-8006-A2F7F863E885}"/>
              </a:ext>
            </a:extLst>
          </p:cNvPr>
          <p:cNvSpPr txBox="1"/>
          <p:nvPr/>
        </p:nvSpPr>
        <p:spPr>
          <a:xfrm rot="19193053">
            <a:off x="562724" y="4410743"/>
            <a:ext cx="1584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minuend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0D1BC9E9-FABF-4378-8FA1-245A478A8F44}"/>
              </a:ext>
            </a:extLst>
          </p:cNvPr>
          <p:cNvSpPr/>
          <p:nvPr/>
        </p:nvSpPr>
        <p:spPr bwMode="auto">
          <a:xfrm rot="3423006">
            <a:off x="4513166" y="621283"/>
            <a:ext cx="967857" cy="2794152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14FA3E-F033-4CC9-BCBE-C1B3EF143BD4}"/>
              </a:ext>
            </a:extLst>
          </p:cNvPr>
          <p:cNvSpPr txBox="1"/>
          <p:nvPr/>
        </p:nvSpPr>
        <p:spPr>
          <a:xfrm rot="19624396">
            <a:off x="4189631" y="1649351"/>
            <a:ext cx="206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subtrahend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29F62D-549F-4032-9697-A158615F0B37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DAC4C9-E99B-4FC4-B5C6-1A6D230DB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132856"/>
            <a:ext cx="2714625" cy="31146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50C1B0-B449-4E29-A5EC-4211026C3683}"/>
              </a:ext>
            </a:extLst>
          </p:cNvPr>
          <p:cNvSpPr txBox="1"/>
          <p:nvPr/>
        </p:nvSpPr>
        <p:spPr>
          <a:xfrm>
            <a:off x="5220072" y="1988840"/>
            <a:ext cx="29523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Try these two questions for next time.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36F91A-6ECC-4600-9177-744E148CA072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35417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35652-D04F-46C2-B6CB-745547FBFD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9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9791AE9F-3EEC-4257-8D36-AD7C87C1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 txBox="1">
            <a:spLocks noChangeArrowheads="1"/>
          </p:cNvSpPr>
          <p:nvPr/>
        </p:nvSpPr>
        <p:spPr>
          <a:xfrm>
            <a:off x="-1" y="692150"/>
            <a:ext cx="9143999" cy="771148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buNone/>
            </a:pPr>
            <a:r>
              <a:rPr lang="en-US" altLang="en-US" sz="2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Review of activity from the last lesson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607BA-AB55-403B-87E4-8820C889E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687" y="1827213"/>
            <a:ext cx="6258250" cy="4114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249289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72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832" y="249289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63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7904" y="1988840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27984" y="1988840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6056" y="249289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36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96136" y="249289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16216" y="249289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39752" y="3356992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9832" y="3356992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7904" y="3861048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27984" y="3933056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6056" y="3356992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6136" y="3356992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96136" y="3861048"/>
            <a:ext cx="41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1126581-62BA-40D7-A833-0202D45BF3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631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6C382-BDE5-4E14-9CCA-559B50A6CEE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1892300"/>
            <a:ext cx="8245475" cy="213995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467544" y="1844824"/>
            <a:ext cx="720080" cy="350131"/>
            <a:chOff x="1043608" y="1926741"/>
            <a:chExt cx="720080" cy="350131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/>
                <a:t>x8</a:t>
              </a:r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197C01-8901-419E-8DDE-C0EE4ED157CF}"/>
              </a:ext>
            </a:extLst>
          </p:cNvPr>
          <p:cNvCxnSpPr>
            <a:cxnSpLocks/>
          </p:cNvCxnSpPr>
          <p:nvPr/>
        </p:nvCxnSpPr>
        <p:spPr bwMode="auto">
          <a:xfrm>
            <a:off x="467544" y="3501008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A29634-89E1-4C07-8DD0-5B890788DF8D}"/>
              </a:ext>
            </a:extLst>
          </p:cNvPr>
          <p:cNvSpPr txBox="1"/>
          <p:nvPr/>
        </p:nvSpPr>
        <p:spPr>
          <a:xfrm>
            <a:off x="539552" y="3573016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2D0F1-09A7-4D23-ABFD-DDEEBF9D5C3B}"/>
              </a:ext>
            </a:extLst>
          </p:cNvPr>
          <p:cNvSpPr txBox="1"/>
          <p:nvPr/>
        </p:nvSpPr>
        <p:spPr>
          <a:xfrm>
            <a:off x="1115616" y="285293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827584" y="4320278"/>
            <a:ext cx="3240360" cy="2041624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These are mixed up. Remember to look at the multiplicative relationship between the fractions and to keep that in proportion.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76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6C382-BDE5-4E14-9CCA-559B50A6CEE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1892300"/>
            <a:ext cx="8245475" cy="2139950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197C01-8901-419E-8DDE-C0EE4ED157CF}"/>
              </a:ext>
            </a:extLst>
          </p:cNvPr>
          <p:cNvCxnSpPr>
            <a:cxnSpLocks/>
          </p:cNvCxnSpPr>
          <p:nvPr/>
        </p:nvCxnSpPr>
        <p:spPr bwMode="auto">
          <a:xfrm>
            <a:off x="395536" y="3356992"/>
            <a:ext cx="194421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A29634-89E1-4C07-8DD0-5B890788DF8D}"/>
              </a:ext>
            </a:extLst>
          </p:cNvPr>
          <p:cNvSpPr txBox="1"/>
          <p:nvPr/>
        </p:nvSpPr>
        <p:spPr>
          <a:xfrm>
            <a:off x="1115616" y="3471993"/>
            <a:ext cx="490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2D0F1-09A7-4D23-ABFD-DDEEBF9D5C3B}"/>
              </a:ext>
            </a:extLst>
          </p:cNvPr>
          <p:cNvSpPr txBox="1"/>
          <p:nvPr/>
        </p:nvSpPr>
        <p:spPr>
          <a:xfrm>
            <a:off x="2123728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6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827584" y="4320278"/>
            <a:ext cx="3240360" cy="2041624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You need to go back to your starting fraction to check. What has the denominator been multiplied by here?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1D3B7C-0425-4564-958A-039CB1FF6566}"/>
              </a:ext>
            </a:extLst>
          </p:cNvPr>
          <p:cNvCxnSpPr>
            <a:cxnSpLocks/>
          </p:cNvCxnSpPr>
          <p:nvPr/>
        </p:nvCxnSpPr>
        <p:spPr bwMode="auto">
          <a:xfrm>
            <a:off x="395536" y="2060848"/>
            <a:ext cx="194421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B903FFC-5ED1-4E1C-940D-377E0A0C515B}"/>
              </a:ext>
            </a:extLst>
          </p:cNvPr>
          <p:cNvSpPr txBox="1"/>
          <p:nvPr/>
        </p:nvSpPr>
        <p:spPr>
          <a:xfrm>
            <a:off x="899592" y="170080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10ED81-A426-4407-816F-60CEA145AF93}"/>
              </a:ext>
            </a:extLst>
          </p:cNvPr>
          <p:cNvSpPr txBox="1"/>
          <p:nvPr/>
        </p:nvSpPr>
        <p:spPr>
          <a:xfrm>
            <a:off x="1115616" y="285293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/>
              <a:t>40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2EB166-08C3-4C49-B920-5A2329D3D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0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6C382-BDE5-4E14-9CCA-559B50A6CEE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1892300"/>
            <a:ext cx="8245475" cy="2139950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197C01-8901-419E-8DDE-C0EE4ED157CF}"/>
              </a:ext>
            </a:extLst>
          </p:cNvPr>
          <p:cNvCxnSpPr>
            <a:cxnSpLocks/>
          </p:cNvCxnSpPr>
          <p:nvPr/>
        </p:nvCxnSpPr>
        <p:spPr bwMode="auto">
          <a:xfrm>
            <a:off x="395536" y="3356992"/>
            <a:ext cx="295232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A29634-89E1-4C07-8DD0-5B890788DF8D}"/>
              </a:ext>
            </a:extLst>
          </p:cNvPr>
          <p:cNvSpPr txBox="1"/>
          <p:nvPr/>
        </p:nvSpPr>
        <p:spPr>
          <a:xfrm>
            <a:off x="1633464" y="3547755"/>
            <a:ext cx="77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2D0F1-09A7-4D23-ABFD-DDEEBF9D5C3B}"/>
              </a:ext>
            </a:extLst>
          </p:cNvPr>
          <p:cNvSpPr txBox="1"/>
          <p:nvPr/>
        </p:nvSpPr>
        <p:spPr>
          <a:xfrm>
            <a:off x="3131840" y="2276872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827584" y="4320278"/>
            <a:ext cx="3240360" cy="2041624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You need to go back to your starting fraction to check. What has the denominator been multiplied by here?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1D3B7C-0425-4564-958A-039CB1FF6566}"/>
              </a:ext>
            </a:extLst>
          </p:cNvPr>
          <p:cNvCxnSpPr>
            <a:cxnSpLocks/>
          </p:cNvCxnSpPr>
          <p:nvPr/>
        </p:nvCxnSpPr>
        <p:spPr bwMode="auto">
          <a:xfrm>
            <a:off x="323528" y="2060848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B903FFC-5ED1-4E1C-940D-377E0A0C515B}"/>
              </a:ext>
            </a:extLst>
          </p:cNvPr>
          <p:cNvSpPr txBox="1"/>
          <p:nvPr/>
        </p:nvSpPr>
        <p:spPr>
          <a:xfrm>
            <a:off x="1633464" y="1602275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BE2BB-8B7C-4F1F-A011-E6A5F0A69AE0}"/>
              </a:ext>
            </a:extLst>
          </p:cNvPr>
          <p:cNvSpPr txBox="1"/>
          <p:nvPr/>
        </p:nvSpPr>
        <p:spPr>
          <a:xfrm>
            <a:off x="2123728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1473FE-2725-4B63-AFE6-1EE3A7B4CE87}"/>
              </a:ext>
            </a:extLst>
          </p:cNvPr>
          <p:cNvSpPr txBox="1"/>
          <p:nvPr/>
        </p:nvSpPr>
        <p:spPr>
          <a:xfrm>
            <a:off x="1115616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3F3176-BF1D-449F-9385-EADAD0ACE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261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6C382-BDE5-4E14-9CCA-559B50A6CEE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1892300"/>
            <a:ext cx="8245475" cy="2139950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197C01-8901-419E-8DDE-C0EE4ED157CF}"/>
              </a:ext>
            </a:extLst>
          </p:cNvPr>
          <p:cNvCxnSpPr>
            <a:cxnSpLocks/>
          </p:cNvCxnSpPr>
          <p:nvPr/>
        </p:nvCxnSpPr>
        <p:spPr bwMode="auto">
          <a:xfrm>
            <a:off x="323528" y="3489386"/>
            <a:ext cx="396044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A29634-89E1-4C07-8DD0-5B890788DF8D}"/>
              </a:ext>
            </a:extLst>
          </p:cNvPr>
          <p:cNvSpPr txBox="1"/>
          <p:nvPr/>
        </p:nvSpPr>
        <p:spPr>
          <a:xfrm>
            <a:off x="2678801" y="3547756"/>
            <a:ext cx="77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x14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2D0F1-09A7-4D23-ABFD-DDEEBF9D5C3B}"/>
              </a:ext>
            </a:extLst>
          </p:cNvPr>
          <p:cNvSpPr txBox="1"/>
          <p:nvPr/>
        </p:nvSpPr>
        <p:spPr>
          <a:xfrm>
            <a:off x="4211960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827584" y="4320278"/>
            <a:ext cx="3240360" cy="2041624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This time we had to think about the numerator first. What had it been scaled up by?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1D3B7C-0425-4564-958A-039CB1FF6566}"/>
              </a:ext>
            </a:extLst>
          </p:cNvPr>
          <p:cNvCxnSpPr>
            <a:cxnSpLocks/>
          </p:cNvCxnSpPr>
          <p:nvPr/>
        </p:nvCxnSpPr>
        <p:spPr bwMode="auto">
          <a:xfrm>
            <a:off x="323528" y="1988840"/>
            <a:ext cx="396044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B903FFC-5ED1-4E1C-940D-377E0A0C515B}"/>
              </a:ext>
            </a:extLst>
          </p:cNvPr>
          <p:cNvSpPr txBox="1"/>
          <p:nvPr/>
        </p:nvSpPr>
        <p:spPr>
          <a:xfrm>
            <a:off x="2699792" y="1556792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600" dirty="0"/>
              <a:t>x14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9AC61-14B7-41B5-A598-4F8A03BEC648}"/>
              </a:ext>
            </a:extLst>
          </p:cNvPr>
          <p:cNvSpPr txBox="1"/>
          <p:nvPr/>
        </p:nvSpPr>
        <p:spPr>
          <a:xfrm>
            <a:off x="3131840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33F1CE-7992-4A50-B102-7295CC6AE39B}"/>
              </a:ext>
            </a:extLst>
          </p:cNvPr>
          <p:cNvSpPr txBox="1"/>
          <p:nvPr/>
        </p:nvSpPr>
        <p:spPr>
          <a:xfrm>
            <a:off x="2123728" y="2276872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BA0375-AE12-4A5E-A10B-D9DACBEC0DFC}"/>
              </a:ext>
            </a:extLst>
          </p:cNvPr>
          <p:cNvSpPr txBox="1"/>
          <p:nvPr/>
        </p:nvSpPr>
        <p:spPr>
          <a:xfrm>
            <a:off x="1115616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F95D889-7AB5-4CE3-9E90-2421DCB49F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12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56C382-BDE5-4E14-9CCA-559B50A6CEE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0" y="1892300"/>
            <a:ext cx="8245475" cy="213995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D82D0F1-09A7-4D23-ABFD-DDEEBF9D5C3B}"/>
              </a:ext>
            </a:extLst>
          </p:cNvPr>
          <p:cNvSpPr txBox="1"/>
          <p:nvPr/>
        </p:nvSpPr>
        <p:spPr>
          <a:xfrm>
            <a:off x="4211960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827584" y="4320278"/>
            <a:ext cx="3240360" cy="2041624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Did you complete the others in the same way?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9C3A36-5062-4025-B30E-EAD62621C366}"/>
              </a:ext>
            </a:extLst>
          </p:cNvPr>
          <p:cNvSpPr txBox="1"/>
          <p:nvPr/>
        </p:nvSpPr>
        <p:spPr>
          <a:xfrm>
            <a:off x="1115616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468927-3394-4D71-85FC-E363816FDD1B}"/>
              </a:ext>
            </a:extLst>
          </p:cNvPr>
          <p:cNvSpPr txBox="1"/>
          <p:nvPr/>
        </p:nvSpPr>
        <p:spPr>
          <a:xfrm>
            <a:off x="2195736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D657C9-95A0-456E-BAEE-5BC7CEE9A762}"/>
              </a:ext>
            </a:extLst>
          </p:cNvPr>
          <p:cNvSpPr txBox="1"/>
          <p:nvPr/>
        </p:nvSpPr>
        <p:spPr>
          <a:xfrm>
            <a:off x="3203848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6440FB-E9CB-4813-A8E6-75CA161544A4}"/>
              </a:ext>
            </a:extLst>
          </p:cNvPr>
          <p:cNvSpPr txBox="1"/>
          <p:nvPr/>
        </p:nvSpPr>
        <p:spPr>
          <a:xfrm>
            <a:off x="5148064" y="29249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3EC7AE-C53F-4474-8157-2440C6575A37}"/>
              </a:ext>
            </a:extLst>
          </p:cNvPr>
          <p:cNvSpPr txBox="1"/>
          <p:nvPr/>
        </p:nvSpPr>
        <p:spPr>
          <a:xfrm>
            <a:off x="6193222" y="220486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474593-C1BA-4007-A3BF-DDB79FA82384}"/>
              </a:ext>
            </a:extLst>
          </p:cNvPr>
          <p:cNvSpPr txBox="1"/>
          <p:nvPr/>
        </p:nvSpPr>
        <p:spPr>
          <a:xfrm>
            <a:off x="7164288" y="2924944"/>
            <a:ext cx="652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solidFill>
                  <a:srgbClr val="FF0000"/>
                </a:solidFill>
              </a:rPr>
              <a:t>230</a:t>
            </a:r>
          </a:p>
        </p:txBody>
      </p:sp>
      <p:sp>
        <p:nvSpPr>
          <p:cNvPr id="6" name="Star: 6 Points 5">
            <a:extLst>
              <a:ext uri="{FF2B5EF4-FFF2-40B4-BE49-F238E27FC236}">
                <a16:creationId xmlns:a16="http://schemas.microsoft.com/office/drawing/2014/main" id="{ECEFD1E0-A2FD-4DDC-A570-9A802D2F5DC0}"/>
              </a:ext>
            </a:extLst>
          </p:cNvPr>
          <p:cNvSpPr/>
          <p:nvPr/>
        </p:nvSpPr>
        <p:spPr bwMode="auto">
          <a:xfrm>
            <a:off x="6965956" y="764704"/>
            <a:ext cx="2016224" cy="1440160"/>
          </a:xfrm>
          <a:prstGeom prst="star6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200" dirty="0">
                <a:solidFill>
                  <a:schemeClr val="tx1"/>
                </a:solidFill>
                <a:latin typeface="Arial" charset="0"/>
              </a:rPr>
              <a:t>How did you work this one out?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D12163-9F65-478F-B4DB-C9FE81C290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393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9E0439-7BBA-4A0F-A0D6-AA4DF22F5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02258"/>
            <a:ext cx="8892480" cy="582526"/>
          </a:xfrm>
        </p:spPr>
        <p:txBody>
          <a:bodyPr>
            <a:no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</a:rPr>
              <a:t>Use what you have learnt so far to complete these equivalent fractions.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F1DFA6-1597-4AEF-88C7-8A34FBFBE3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2280294"/>
            <a:ext cx="2880320" cy="1350150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0C374D5E-BAA2-4A28-8398-C71D0AACDA21}"/>
              </a:ext>
            </a:extLst>
          </p:cNvPr>
          <p:cNvSpPr/>
          <p:nvPr/>
        </p:nvSpPr>
        <p:spPr bwMode="auto">
          <a:xfrm>
            <a:off x="4139952" y="2636912"/>
            <a:ext cx="4248472" cy="1296144"/>
          </a:xfrm>
          <a:prstGeom prst="wedgeEllipseCallout">
            <a:avLst>
              <a:gd name="adj1" fmla="val 40376"/>
              <a:gd name="adj2" fmla="val 109532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8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Remember to keep the proportional relationship the same.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2112F1-6238-40DC-B3D5-ECA2B5322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3728702"/>
            <a:ext cx="1993985" cy="1603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870761-3452-4FB0-9494-92969DAFCA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591" y="5085184"/>
            <a:ext cx="1993985" cy="16842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51520" y="6597352"/>
            <a:ext cx="8496944" cy="43204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2980" y="2492896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3848" y="2492896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5736" y="4005064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3728" y="5445224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40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Clr>
                <a:srgbClr val="00628C"/>
              </a:buClr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F7E993-7675-4F9D-8AF2-774221C3D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8137"/>
            <a:ext cx="9144000" cy="582526"/>
          </a:xfrm>
        </p:spPr>
        <p:txBody>
          <a:bodyPr/>
          <a:lstStyle/>
          <a:p>
            <a:pPr algn="ctr"/>
            <a:r>
              <a:rPr lang="en-GB" b="1" dirty="0">
                <a:latin typeface="Arial" panose="020B0604020202020204" pitchFamily="34" charset="0"/>
              </a:rPr>
              <a:t>Finding the denominator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B6408FF-737B-4C92-8A22-16AC8F6265B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720080" y="2205038"/>
            <a:ext cx="1903413" cy="1566862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AC5FA429-7E59-4DFA-A7DD-1BDA50A68ACD}"/>
              </a:ext>
            </a:extLst>
          </p:cNvPr>
          <p:cNvSpPr/>
          <p:nvPr/>
        </p:nvSpPr>
        <p:spPr bwMode="auto">
          <a:xfrm>
            <a:off x="4572000" y="2708920"/>
            <a:ext cx="2088232" cy="1278930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1EECA170-29BB-4523-A375-6C8994BCC76B}"/>
              </a:ext>
            </a:extLst>
          </p:cNvPr>
          <p:cNvSpPr/>
          <p:nvPr/>
        </p:nvSpPr>
        <p:spPr bwMode="auto">
          <a:xfrm>
            <a:off x="4427984" y="1628800"/>
            <a:ext cx="3960440" cy="2177093"/>
          </a:xfrm>
          <a:prstGeom prst="wedgeEllipseCallout">
            <a:avLst>
              <a:gd name="adj1" fmla="val -70935"/>
              <a:gd name="adj2" fmla="val 49420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800" dirty="0">
                <a:solidFill>
                  <a:schemeClr val="tx1"/>
                </a:solidFill>
                <a:highlight>
                  <a:srgbClr val="FFFF00"/>
                </a:highlight>
                <a:latin typeface="Arial" charset="0"/>
              </a:rPr>
              <a:t>Do you have to multiply or divide? What are you scaling up or down by?</a:t>
            </a:r>
            <a:endParaRPr kumimoji="0" lang="en-GB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3068960"/>
            <a:ext cx="29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94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9|8.9|0.9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1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8.7|5.5|17.1|10|3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|1.1|1.3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2|9.7|1.9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9.8|3.1|1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1.8|4.5|0.9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|1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2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|6.4|19.2|1|1.5|8.7|19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71CAAB7B-9B30-47BF-99B4-2D5FD77A447C}"/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f004d93e-66bb-47c0-8e11-8928414d89b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345</Words>
  <Application>Microsoft Office PowerPoint</Application>
  <PresentationFormat>On-screen Show (4:3)</PresentationFormat>
  <Paragraphs>97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 what you have learnt so far to complete these equivalent fractions.</vt:lpstr>
      <vt:lpstr>Finding the denominator</vt:lpstr>
      <vt:lpstr>Missing parts first?</vt:lpstr>
      <vt:lpstr>What could the missing digits be?</vt:lpstr>
      <vt:lpstr>PowerPoint Presentation</vt:lpstr>
      <vt:lpstr>Find as many as you can</vt:lpstr>
      <vt:lpstr>PowerPoint Presentation</vt:lpstr>
      <vt:lpstr>PowerPoint Presentation</vt:lpstr>
      <vt:lpstr>Challenge for next lesson.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Kenny Bristow</dc:creator>
  <cp:lastModifiedBy>Andrew Young</cp:lastModifiedBy>
  <cp:revision>50</cp:revision>
  <cp:lastPrinted>2020-04-15T11:17:08Z</cp:lastPrinted>
  <dcterms:created xsi:type="dcterms:W3CDTF">2020-04-14T13:08:42Z</dcterms:created>
  <dcterms:modified xsi:type="dcterms:W3CDTF">2020-08-27T09:35:41Z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