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Masters/notesMaster1.xml" ContentType="application/vnd.openxmlformats-officedocument.presentationml.notesMaster+xml"/>
  <Override PartName="/ppt/theme/theme1.xml" ContentType="application/vnd.openxmlformats-officedocument.theme+xml"/>
  <Override PartName="/ppt/theme/themeOverride1.xml" ContentType="application/vnd.openxmlformats-officedocument.themeOverride+xml"/>
  <Override PartName="/ppt/theme/theme2.xml" ContentType="application/vnd.openxmlformats-officedocument.them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theme/theme3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ppt/tags/tag2.xml" ContentType="application/vnd.openxmlformats-officedocument.presentationml.tags+xml"/>
  <Override PartName="/ppt/tags/tag1.xml" ContentType="application/vnd.openxmlformats-officedocument.presentationml.tags+xml"/>
  <Override PartName="/ppt/tags/tag7.xml" ContentType="application/vnd.openxmlformats-officedocument.presentationml.tags+xml"/>
  <Override PartName="/ppt/tags/tag6.xml" ContentType="application/vnd.openxmlformats-officedocument.presentationml.tag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  <p:sldMasterId id="2147483673" r:id="rId2"/>
  </p:sldMasterIdLst>
  <p:notesMasterIdLst>
    <p:notesMasterId r:id="rId16"/>
  </p:notesMasterIdLst>
  <p:sldIdLst>
    <p:sldId id="369" r:id="rId3"/>
    <p:sldId id="265" r:id="rId4"/>
    <p:sldId id="261" r:id="rId5"/>
    <p:sldId id="262" r:id="rId6"/>
    <p:sldId id="264" r:id="rId7"/>
    <p:sldId id="266" r:id="rId8"/>
    <p:sldId id="263" r:id="rId9"/>
    <p:sldId id="259" r:id="rId10"/>
    <p:sldId id="267" r:id="rId11"/>
    <p:sldId id="268" r:id="rId12"/>
    <p:sldId id="269" r:id="rId13"/>
    <p:sldId id="270" r:id="rId14"/>
    <p:sldId id="370" r:id="rId1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765" autoAdjust="0"/>
    <p:restoredTop sz="83673" autoAdjust="0"/>
  </p:normalViewPr>
  <p:slideViewPr>
    <p:cSldViewPr snapToGrid="0">
      <p:cViewPr varScale="1">
        <p:scale>
          <a:sx n="60" d="100"/>
          <a:sy n="60" d="100"/>
        </p:scale>
        <p:origin x="1638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21" Type="http://schemas.openxmlformats.org/officeDocument/2006/relationships/customXml" Target="../customXml/item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customXml" Target="../customXml/item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customXml" Target="../customXml/item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75359AF-917D-4613-9561-5907486B52E7}" type="datetimeFigureOut">
              <a:rPr lang="en-GB" smtClean="0"/>
              <a:t>27/08/2020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BC75738-7CA8-44F2-93DA-5F03DF0537F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500473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1265623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endParaRPr lang="en-GB" dirty="0"/>
              </a:p>
            </p:txBody>
          </p:sp>
        </mc:Choice>
        <mc:Fallback xmlns="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GB" sz="1200" b="0" kern="1200" dirty="0" smtClean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Look</a:t>
                </a:r>
                <a:r>
                  <a:rPr lang="en-GB" sz="1200" b="0" kern="1200" baseline="0" dirty="0" smtClean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at the 2 pairs of equivalent fractions. All the fractions are proper fractions. </a:t>
                </a:r>
              </a:p>
              <a:p>
                <a:r>
                  <a:rPr lang="en-GB" sz="1200" b="0" kern="1200" baseline="0" dirty="0" smtClean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What is a proper fraction? (A fraction which is less than 1…the numerator is less than the denominator).</a:t>
                </a:r>
              </a:p>
              <a:p>
                <a:r>
                  <a:rPr lang="en-GB" sz="1200" b="0" kern="1200" baseline="0" dirty="0" smtClean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How many different ways can each equation be completed?</a:t>
                </a:r>
              </a:p>
              <a:p>
                <a:r>
                  <a:rPr lang="en-GB" sz="1200" b="0" kern="1200" baseline="0" dirty="0" smtClean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Which one do you think will have more possibilities by looking at the denominators given?</a:t>
                </a:r>
              </a:p>
              <a:p>
                <a:r>
                  <a:rPr lang="en-GB" sz="1200" b="0" kern="1200" baseline="0" dirty="0" smtClean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Which one do you find easier to start with? Which missing value is it easier to start with? </a:t>
                </a:r>
                <a:r>
                  <a:rPr lang="en-GB" sz="1200" b="0" kern="1200" baseline="0" dirty="0" err="1" smtClean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Eg</a:t>
                </a:r>
                <a:r>
                  <a:rPr lang="en-GB" sz="1200" b="0" kern="1200" baseline="0" dirty="0" smtClean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. starting with </a:t>
                </a:r>
                <a:r>
                  <a:rPr lang="en-GB" sz="1200" b="0" i="0" kern="1200" baseline="0" smtClean="0">
                    <a:solidFill>
                      <a:schemeClr val="tx1"/>
                    </a:solidFill>
                    <a:effectLst/>
                    <a:latin typeface="Cambria Math" panose="02040503050406030204" pitchFamily="18" charset="0"/>
                    <a:ea typeface="+mn-ea"/>
                    <a:cs typeface="+mn-cs"/>
                  </a:rPr>
                  <a:t>4/16=  1/4  𝑎𝑛𝑑 𝑡ℎ𝑒𝑛 8/16=2/4  </a:t>
                </a:r>
                <a:endParaRPr lang="en-GB" sz="1200" b="0" kern="1200" dirty="0" smtClean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b="0" kern="1200" dirty="0" smtClean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For quarters we</a:t>
                </a:r>
                <a:r>
                  <a:rPr lang="en-GB" sz="1200" b="0" kern="1200" baseline="0" dirty="0" smtClean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only have 3 options to try: </a:t>
                </a:r>
                <a:r>
                  <a:rPr lang="en-GB" sz="1200" b="0" i="0" kern="1200" baseline="0" smtClean="0">
                    <a:solidFill>
                      <a:schemeClr val="tx1"/>
                    </a:solidFill>
                    <a:effectLst/>
                    <a:latin typeface="Cambria Math" panose="02040503050406030204" pitchFamily="18" charset="0"/>
                    <a:ea typeface="+mn-ea"/>
                    <a:cs typeface="+mn-cs"/>
                  </a:rPr>
                  <a:t>1/4, 2/4  &amp;3/4  </a:t>
                </a:r>
                <a:r>
                  <a:rPr lang="en-GB" sz="1200" b="0" kern="1200" dirty="0" smtClean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but for sevenths, we can try </a:t>
                </a:r>
                <a:r>
                  <a:rPr lang="en-GB" sz="1200" b="0" i="0" kern="1200" smtClean="0">
                    <a:solidFill>
                      <a:schemeClr val="tx1"/>
                    </a:solidFill>
                    <a:effectLst/>
                    <a:latin typeface="Cambria Math" panose="02040503050406030204" pitchFamily="18" charset="0"/>
                    <a:ea typeface="+mn-ea"/>
                    <a:cs typeface="+mn-cs"/>
                  </a:rPr>
                  <a:t>1/7  𝑡ℎ𝑟𝑜𝑢𝑔ℎ 𝑡𝑜 6/7  </a:t>
                </a:r>
                <a:endParaRPr lang="en-GB" sz="1200" b="0" kern="1200" dirty="0" smtClean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b="0" kern="1200" dirty="0" smtClean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However</a:t>
                </a:r>
                <a:r>
                  <a:rPr lang="en-GB" sz="1200" b="0" kern="1200" baseline="0" dirty="0" smtClean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for the second equation, there is only 1 solution. </a:t>
                </a:r>
                <a:r>
                  <a:rPr lang="en-GB" sz="1200" b="0" i="0" kern="1200" baseline="0" smtClean="0">
                    <a:solidFill>
                      <a:schemeClr val="tx1"/>
                    </a:solidFill>
                    <a:effectLst/>
                    <a:latin typeface="Cambria Math" panose="02040503050406030204" pitchFamily="18" charset="0"/>
                    <a:ea typeface="+mn-ea"/>
                    <a:cs typeface="+mn-cs"/>
                  </a:rPr>
                  <a:t>1/7=7/49  …</a:t>
                </a:r>
                <a:r>
                  <a:rPr lang="en-GB" sz="1200" b="0" kern="1200" dirty="0" smtClean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all of</a:t>
                </a:r>
                <a:r>
                  <a:rPr lang="en-GB" sz="1200" b="0" kern="1200" baseline="0" dirty="0" smtClean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the other options cannot be scaled up (through the horizontal relationship) to create a whole number as the denominator….For example in </a:t>
                </a:r>
                <a:r>
                  <a:rPr lang="en-GB" sz="1200" b="0" i="0" kern="1200" baseline="0" smtClean="0">
                    <a:solidFill>
                      <a:schemeClr val="tx1"/>
                    </a:solidFill>
                    <a:effectLst/>
                    <a:latin typeface="Cambria Math" panose="02040503050406030204" pitchFamily="18" charset="0"/>
                    <a:ea typeface="+mn-ea"/>
                    <a:cs typeface="+mn-cs"/>
                  </a:rPr>
                  <a:t>2/7=7/24.5  </a:t>
                </a:r>
                <a:r>
                  <a:rPr lang="en-GB" sz="1200" b="0" kern="1200" baseline="0" dirty="0" smtClean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, the numerator has been scaled up by 3.5 to create the denominator…HOPEFULLY ALL THAT MAKES SENSE </a:t>
                </a:r>
                <a:r>
                  <a:rPr lang="en-GB" sz="1200" b="0" kern="1200" baseline="0" dirty="0" smtClean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  <a:sym typeface="Wingdings" panose="05000000000000000000" pitchFamily="2" charset="2"/>
                  </a:rPr>
                  <a:t></a:t>
                </a:r>
                <a:endParaRPr lang="en-GB" sz="1200" b="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1448730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9288470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2115364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8656384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endParaRPr lang="en-GB" dirty="0"/>
              </a:p>
            </p:txBody>
          </p:sp>
        </mc:Choice>
        <mc:Fallback xmlns="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GB" sz="1200" kern="1200" dirty="0" smtClean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If the difference is 0,</a:t>
                </a:r>
                <a:r>
                  <a:rPr lang="en-GB" sz="1200" kern="1200" baseline="0" dirty="0" smtClean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the minuend and subtrahend must be equivalent fractions</a:t>
                </a:r>
              </a:p>
              <a:p>
                <a:r>
                  <a:rPr lang="en-GB" sz="1200" kern="1200" baseline="0" dirty="0" smtClean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Did you notice anything about the minuend? (It is equivalent to </a:t>
                </a:r>
                <a:r>
                  <a:rPr lang="en-GB" sz="1200" b="0" i="0" kern="1200" baseline="0" smtClean="0">
                    <a:solidFill>
                      <a:schemeClr val="tx1"/>
                    </a:solidFill>
                    <a:effectLst/>
                    <a:latin typeface="Cambria Math" panose="02040503050406030204" pitchFamily="18" charset="0"/>
                    <a:ea typeface="+mn-ea"/>
                    <a:cs typeface="+mn-cs"/>
                  </a:rPr>
                  <a:t>1/2  </a:t>
                </a:r>
                <a:r>
                  <a:rPr lang="en-GB" sz="1200" kern="1200" baseline="0" dirty="0" smtClean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). If the minuend is equivalent to </a:t>
                </a:r>
                <a:r>
                  <a:rPr lang="en-GB" sz="1200" b="0" i="0" kern="1200" baseline="0" smtClean="0">
                    <a:solidFill>
                      <a:schemeClr val="tx1"/>
                    </a:solidFill>
                    <a:effectLst/>
                    <a:latin typeface="Cambria Math" panose="02040503050406030204" pitchFamily="18" charset="0"/>
                    <a:ea typeface="+mn-ea"/>
                    <a:cs typeface="+mn-cs"/>
                  </a:rPr>
                  <a:t>1/2</a:t>
                </a:r>
                <a:r>
                  <a:rPr lang="en-GB" sz="1200" kern="1200" baseline="0" dirty="0" smtClean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, the subtrahend must also be equivalent to </a:t>
                </a:r>
                <a:r>
                  <a:rPr lang="en-GB" sz="1200" b="0" i="0" kern="1200" baseline="0" smtClean="0">
                    <a:solidFill>
                      <a:schemeClr val="tx1"/>
                    </a:solidFill>
                    <a:effectLst/>
                    <a:latin typeface="Cambria Math" panose="02040503050406030204" pitchFamily="18" charset="0"/>
                    <a:ea typeface="+mn-ea"/>
                    <a:cs typeface="+mn-cs"/>
                  </a:rPr>
                  <a:t>1/2  </a:t>
                </a:r>
                <a:r>
                  <a:rPr lang="en-GB" sz="1200" kern="1200" baseline="0" dirty="0" smtClean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.</a:t>
                </a:r>
              </a:p>
              <a:p>
                <a:r>
                  <a:rPr lang="en-GB" sz="1200" kern="1200" baseline="0" dirty="0" smtClean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We know that when a fraction is equivalent to </a:t>
                </a:r>
                <a:r>
                  <a:rPr lang="en-GB" sz="1200" b="0" i="0" kern="1200" baseline="0" smtClean="0">
                    <a:solidFill>
                      <a:schemeClr val="tx1"/>
                    </a:solidFill>
                    <a:effectLst/>
                    <a:latin typeface="Cambria Math" panose="02040503050406030204" pitchFamily="18" charset="0"/>
                    <a:ea typeface="+mn-ea"/>
                    <a:cs typeface="+mn-cs"/>
                  </a:rPr>
                  <a:t>1/2  </a:t>
                </a:r>
                <a:r>
                  <a:rPr lang="en-GB" sz="1200" kern="1200" baseline="0" dirty="0" smtClean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, the numerator must be half of the denominator.</a:t>
                </a:r>
              </a:p>
              <a:p>
                <a:r>
                  <a:rPr lang="en-GB" sz="1200" kern="1200" baseline="0" dirty="0" smtClean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From the minuend to the subtrahend, the denominator has been scaled down by 2, therefore the numerator must also be scaled down by 2.</a:t>
                </a:r>
              </a:p>
              <a:p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7649101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5688124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endParaRPr lang="en-GB" dirty="0"/>
              </a:p>
            </p:txBody>
          </p:sp>
        </mc:Choice>
        <mc:Fallback xmlns="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GB" sz="1200" kern="1200" baseline="0" dirty="0" smtClean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Separate slides to discuss each example…</a:t>
                </a:r>
              </a:p>
              <a:p>
                <a:r>
                  <a:rPr lang="en-GB" sz="1200" kern="1200" baseline="0" dirty="0" smtClean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Why must the difference be 0? Because the minuend and subtrahend have the same value – they are equivalent.</a:t>
                </a:r>
              </a:p>
              <a:p>
                <a:r>
                  <a:rPr lang="en-GB" sz="1200" kern="1200" baseline="0" dirty="0" smtClean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Both the numerator and denominator have been scaled down by 2. </a:t>
                </a:r>
                <a:r>
                  <a:rPr lang="en-GB" sz="1200" b="0" i="0" kern="1200" baseline="0" smtClean="0">
                    <a:solidFill>
                      <a:schemeClr val="tx1"/>
                    </a:solidFill>
                    <a:effectLst/>
                    <a:latin typeface="Cambria Math" panose="02040503050406030204" pitchFamily="18" charset="0"/>
                    <a:ea typeface="+mn-ea"/>
                    <a:cs typeface="+mn-cs"/>
                  </a:rPr>
                  <a:t>2/14=1/7</a:t>
                </a:r>
                <a:endParaRPr lang="en-GB" sz="1200" kern="1200" baseline="0" dirty="0" smtClean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2686185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6124515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endParaRPr lang="en-GB" dirty="0"/>
              </a:p>
            </p:txBody>
          </p:sp>
        </mc:Choice>
        <mc:Fallback xmlns="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GB" sz="1200" kern="1200" dirty="0" smtClean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Questions to ask:</a:t>
                </a:r>
              </a:p>
              <a:p>
                <a:r>
                  <a:rPr lang="en-GB" sz="1200" kern="1200" dirty="0" smtClean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Is it possible for us to create a</a:t>
                </a:r>
                <a:r>
                  <a:rPr lang="en-GB" sz="1200" kern="1200" baseline="0" dirty="0" smtClean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unit fraction? (Yes because we’d need a 1 and there is a 1)</a:t>
                </a:r>
              </a:p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n-GB" sz="1200" kern="1200" baseline="0" dirty="0" smtClean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If we are going to create a unit fraction, what must be the denominator be? (3 because we will be replicating the same proportional relationship – </a:t>
                </a:r>
                <a:r>
                  <a:rPr lang="en-GB" sz="1200" kern="1200" baseline="0" dirty="0" err="1" smtClean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eg</a:t>
                </a:r>
                <a:r>
                  <a:rPr lang="en-GB" sz="1200" kern="1200" baseline="0" dirty="0" smtClean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. in </a:t>
                </a:r>
                <a:r>
                  <a:rPr lang="en-GB" sz="1200" b="0" i="0" kern="1200" baseline="0" smtClean="0">
                    <a:solidFill>
                      <a:schemeClr val="tx1"/>
                    </a:solidFill>
                    <a:effectLst/>
                    <a:latin typeface="Cambria Math" panose="02040503050406030204" pitchFamily="18" charset="0"/>
                    <a:ea typeface="+mn-ea"/>
                    <a:cs typeface="+mn-cs"/>
                  </a:rPr>
                  <a:t>2/6  </a:t>
                </a:r>
                <a:r>
                  <a:rPr lang="en-GB" sz="1200" kern="1200" dirty="0" smtClean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the numerator</a:t>
                </a:r>
                <a:r>
                  <a:rPr lang="en-GB" sz="1200" kern="1200" baseline="0" dirty="0" smtClean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has been scaled up by 3 to create the denominator and the same could be said for </a:t>
                </a:r>
                <a:r>
                  <a:rPr lang="en-GB" sz="1200" kern="1200" baseline="0" dirty="0" smtClean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1 and 3)</a:t>
                </a:r>
              </a:p>
              <a:p>
                <a:r>
                  <a:rPr lang="en-GB" sz="1200" kern="1200" baseline="0" dirty="0" smtClean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Could I use 24 as a numerator? (No because if 24 was used as a numerator, you will create an improper fraction because all of the other numbers are smaller than 24)</a:t>
                </a:r>
              </a:p>
              <a:p>
                <a:r>
                  <a:rPr lang="en-GB" sz="1200" kern="1200" baseline="0" dirty="0" smtClean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Could I use 8 as a numerator? (Yes but not with 3 or 1 as a denominator because this would also create improper fractions)</a:t>
                </a:r>
              </a:p>
              <a:p>
                <a:r>
                  <a:rPr lang="en-GB" sz="1200" kern="1200" baseline="0" dirty="0" smtClean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So would 8 work as a numerator with 24 as the denominator? (Yes because we will be replicating the same proportional relationship – </a:t>
                </a:r>
                <a:r>
                  <a:rPr lang="en-GB" sz="1200" kern="1200" baseline="0" dirty="0" err="1" smtClean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eg</a:t>
                </a:r>
                <a:r>
                  <a:rPr lang="en-GB" sz="1200" kern="1200" baseline="0" dirty="0" smtClean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. in </a:t>
                </a:r>
                <a:r>
                  <a:rPr lang="en-GB" sz="1200" b="0" i="0" kern="1200" baseline="0" smtClean="0">
                    <a:solidFill>
                      <a:schemeClr val="tx1"/>
                    </a:solidFill>
                    <a:effectLst/>
                    <a:latin typeface="Cambria Math" panose="02040503050406030204" pitchFamily="18" charset="0"/>
                    <a:ea typeface="+mn-ea"/>
                    <a:cs typeface="+mn-cs"/>
                  </a:rPr>
                  <a:t>2/6  </a:t>
                </a:r>
                <a:r>
                  <a:rPr lang="en-GB" sz="1200" kern="1200" dirty="0" smtClean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the numerator</a:t>
                </a:r>
                <a:r>
                  <a:rPr lang="en-GB" sz="1200" kern="1200" baseline="0" dirty="0" smtClean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has been scaled up by 3 to create the denominator and the same could be said for 8 and 24)</a:t>
                </a:r>
              </a:p>
              <a:p>
                <a:r>
                  <a:rPr lang="en-GB" sz="1200" b="1" kern="1200" baseline="0" dirty="0" smtClean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…Lets see what that looks like on the following slide</a:t>
                </a:r>
                <a:endParaRPr lang="en-GB" sz="1200" b="1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1726227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endParaRPr lang="en-GB" dirty="0"/>
              </a:p>
            </p:txBody>
          </p:sp>
        </mc:Choice>
        <mc:Fallback xmlns="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GB" sz="1200" b="0" kern="1200" dirty="0" smtClean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Use this image to reiterate that the</a:t>
                </a:r>
                <a:r>
                  <a:rPr lang="en-GB" sz="1200" b="0" kern="1200" baseline="0" dirty="0" smtClean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yellow sections represent the same part of the whole each time.</a:t>
                </a:r>
              </a:p>
              <a:p>
                <a:r>
                  <a:rPr lang="en-GB" sz="1200" b="0" kern="1200" baseline="0" dirty="0" smtClean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The parts have been scaled up by 3 each time. </a:t>
                </a:r>
              </a:p>
              <a:p>
                <a:r>
                  <a:rPr lang="en-GB" sz="1200" b="0" kern="1200" dirty="0" smtClean="0">
                    <a:solidFill>
                      <a:schemeClr val="tx1"/>
                    </a:solidFill>
                    <a:effectLst/>
                    <a:ea typeface="+mn-ea"/>
                    <a:cs typeface="+mn-cs"/>
                  </a:rPr>
                  <a:t>In </a:t>
                </a:r>
                <a:r>
                  <a:rPr lang="en-GB" sz="1200" b="0" i="0" kern="1200" smtClean="0">
                    <a:solidFill>
                      <a:schemeClr val="tx1"/>
                    </a:solidFill>
                    <a:effectLst/>
                    <a:latin typeface="Cambria Math" panose="02040503050406030204" pitchFamily="18" charset="0"/>
                    <a:ea typeface="+mn-ea"/>
                    <a:cs typeface="+mn-cs"/>
                  </a:rPr>
                  <a:t>2/6  𝑎𝑛𝑑 8/24  </a:t>
                </a:r>
                <a:r>
                  <a:rPr lang="en-GB" sz="1200" b="0" kern="1200" dirty="0" smtClean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the same</a:t>
                </a:r>
                <a:r>
                  <a:rPr lang="en-GB" sz="1200" b="0" kern="1200" baseline="0" dirty="0" smtClean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proportional relationship can be seen. </a:t>
                </a:r>
                <a:endParaRPr lang="en-GB" sz="1200" b="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9681846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Master" Target="../slideMasters/slideMaster2.xml"/><Relationship Id="rId1" Type="http://schemas.openxmlformats.org/officeDocument/2006/relationships/themeOverride" Target="../theme/themeOverride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Master" Target="../slideMasters/slideMaster2.xml"/><Relationship Id="rId1" Type="http://schemas.openxmlformats.org/officeDocument/2006/relationships/themeOverride" Target="../theme/themeOverride3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E87F3B16-21C0-4F4C-A604-A71D44B1F51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25" y="20638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7" descr="C:\Users\mary.mackirdy\Documents\Maths hubs website\maths_hubs_logo.jpg">
            <a:extLst>
              <a:ext uri="{FF2B5EF4-FFF2-40B4-BE49-F238E27FC236}">
                <a16:creationId xmlns:a16="http://schemas.microsoft.com/office/drawing/2014/main" id="{E0FEF57C-8C68-4FB6-913A-20F7C62A687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03850" y="5564188"/>
            <a:ext cx="3733800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8">
            <a:extLst>
              <a:ext uri="{FF2B5EF4-FFF2-40B4-BE49-F238E27FC236}">
                <a16:creationId xmlns:a16="http://schemas.microsoft.com/office/drawing/2014/main" id="{14A343D4-4BE1-4345-8B2C-956B63DA041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588" y="4564063"/>
            <a:ext cx="2286000" cy="1173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036" name="Rectangle 4"/>
          <p:cNvSpPr>
            <a:spLocks noGrp="1" noChangeArrowheads="1"/>
          </p:cNvSpPr>
          <p:nvPr>
            <p:ph type="ctrTitle"/>
          </p:nvPr>
        </p:nvSpPr>
        <p:spPr>
          <a:xfrm>
            <a:off x="466725" y="341317"/>
            <a:ext cx="7239000" cy="7588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GB" noProof="0"/>
              <a:t>Click to edit Master title style</a:t>
            </a:r>
          </a:p>
        </p:txBody>
      </p:sp>
      <p:sp>
        <p:nvSpPr>
          <p:cNvPr id="44037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466725" y="1255713"/>
            <a:ext cx="7239000" cy="1600200"/>
          </a:xfrm>
        </p:spPr>
        <p:txBody>
          <a:bodyPr/>
          <a:lstStyle>
            <a:lvl1pPr marL="0" indent="0">
              <a:defRPr sz="2625">
                <a:solidFill>
                  <a:schemeClr val="bg1"/>
                </a:solidFill>
              </a:defRPr>
            </a:lvl1pPr>
          </a:lstStyle>
          <a:p>
            <a:pPr lvl="0"/>
            <a:r>
              <a:rPr lang="en-GB" noProof="0"/>
              <a:t>Click to edit Master subtitle style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F959467-41A6-455E-929A-E40D1059C34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EA04C3-E93E-45FB-8B42-78A38976AF5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2627315" y="6248400"/>
            <a:ext cx="6408737" cy="457200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>
              <a:defRPr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7870830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C:\Users\mary.mackirdy\Documents\Maths hubs website\maths_hubs_logo.jpg">
            <a:extLst>
              <a:ext uri="{FF2B5EF4-FFF2-40B4-BE49-F238E27FC236}">
                <a16:creationId xmlns:a16="http://schemas.microsoft.com/office/drawing/2014/main" id="{EFEFC5E6-CDCF-44BA-AE2D-031268470F37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327" y="87313"/>
            <a:ext cx="2782888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8">
            <a:extLst>
              <a:ext uri="{FF2B5EF4-FFF2-40B4-BE49-F238E27FC236}">
                <a16:creationId xmlns:a16="http://schemas.microsoft.com/office/drawing/2014/main" id="{970B0906-A6D3-466E-9F49-4014DD854A6A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" y="12704"/>
            <a:ext cx="1916113" cy="982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5576" y="692696"/>
            <a:ext cx="7924800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55586A8F-67F6-402E-9005-E1142CBFCE2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7">
            <a:extLst>
              <a:ext uri="{FF2B5EF4-FFF2-40B4-BE49-F238E27FC236}">
                <a16:creationId xmlns:a16="http://schemas.microsoft.com/office/drawing/2014/main" id="{A27580F1-A6C5-469A-B619-32428D34725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Rectangle 8">
            <a:extLst>
              <a:ext uri="{FF2B5EF4-FFF2-40B4-BE49-F238E27FC236}">
                <a16:creationId xmlns:a16="http://schemas.microsoft.com/office/drawing/2014/main" id="{87E0CB71-FBCC-470B-9B6E-CF8813824C8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E52F321-0EC4-4314-93ED-4AB3167FBFCB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5825137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 Canv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8"/>
          <p:cNvSpPr>
            <a:spLocks noGrp="1"/>
          </p:cNvSpPr>
          <p:nvPr>
            <p:ph type="body" sz="quarter" idx="11" hasCustomPrompt="1"/>
          </p:nvPr>
        </p:nvSpPr>
        <p:spPr>
          <a:xfrm>
            <a:off x="1" y="0"/>
            <a:ext cx="9144000" cy="630000"/>
          </a:xfrm>
          <a:solidFill>
            <a:srgbClr val="82CBDD"/>
          </a:solidFill>
        </p:spPr>
        <p:txBody>
          <a:bodyPr lIns="180000" rIns="180000" anchor="ctr" anchorCtr="0"/>
          <a:lstStyle>
            <a:lvl1pPr algn="r">
              <a:defRPr sz="2100">
                <a:latin typeface="Myriad Pro" charset="0"/>
                <a:ea typeface="Myriad Pro" charset="0"/>
                <a:cs typeface="Myriad Pro" charset="0"/>
              </a:defRPr>
            </a:lvl1pPr>
          </a:lstStyle>
          <a:p>
            <a:pPr lvl="0"/>
            <a:r>
              <a:rPr lang="en-US" dirty="0"/>
              <a:t>Short Segment Title – Steps</a:t>
            </a:r>
          </a:p>
        </p:txBody>
      </p:sp>
    </p:spTree>
    <p:extLst>
      <p:ext uri="{BB962C8B-B14F-4D97-AF65-F5344CB8AC3E}">
        <p14:creationId xmlns:p14="http://schemas.microsoft.com/office/powerpoint/2010/main" val="352314212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E87F3B16-21C0-4F4C-A604-A71D44B1F51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5292" y="0"/>
            <a:ext cx="9171517" cy="687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037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457200" y="1237880"/>
            <a:ext cx="4546847" cy="3121056"/>
          </a:xfrm>
        </p:spPr>
        <p:txBody>
          <a:bodyPr/>
          <a:lstStyle>
            <a:lvl1pPr marL="0" indent="0">
              <a:buNone/>
              <a:defRPr sz="40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noProof="0" dirty="0"/>
              <a:t>Click to edit Master subtitle style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F959467-41A6-455E-929A-E40D1059C34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EA04C3-E93E-45FB-8B42-78A38976AF5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2627313" y="6248400"/>
            <a:ext cx="6408737" cy="457200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32D450C-6B8D-48E5-ADDD-16A31DF194C5}"/>
              </a:ext>
            </a:extLst>
          </p:cNvPr>
          <p:cNvSpPr txBox="1"/>
          <p:nvPr userDrawn="1"/>
        </p:nvSpPr>
        <p:spPr>
          <a:xfrm>
            <a:off x="465513" y="381098"/>
            <a:ext cx="454684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23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Primary maths lessons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23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during school closures 2020</a:t>
            </a:r>
          </a:p>
        </p:txBody>
      </p:sp>
    </p:spTree>
    <p:extLst>
      <p:ext uri="{BB962C8B-B14F-4D97-AF65-F5344CB8AC3E}">
        <p14:creationId xmlns:p14="http://schemas.microsoft.com/office/powerpoint/2010/main" val="104525592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Canvas" preserve="1" userDrawn="1">
  <p:cSld name="Blank Canvas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12"/>
          <p:cNvSpPr txBox="1">
            <a:spLocks noGrp="1"/>
          </p:cNvSpPr>
          <p:nvPr>
            <p:ph type="body" idx="1"/>
          </p:nvPr>
        </p:nvSpPr>
        <p:spPr>
          <a:xfrm>
            <a:off x="1" y="0"/>
            <a:ext cx="9144000" cy="630000"/>
          </a:xfrm>
          <a:prstGeom prst="rect">
            <a:avLst/>
          </a:prstGeom>
          <a:solidFill>
            <a:srgbClr val="82CBDD"/>
          </a:solidFill>
          <a:ln>
            <a:noFill/>
          </a:ln>
        </p:spPr>
        <p:txBody>
          <a:bodyPr spcFirstLastPara="1" wrap="square" lIns="180000" tIns="45700" rIns="180000" bIns="45700" anchor="ctr" anchorCtr="0">
            <a:noAutofit/>
          </a:bodyPr>
          <a:lstStyle>
            <a:lvl1pPr marL="457200" lvl="0" indent="-228600" algn="r">
              <a:spcBef>
                <a:spcPts val="420"/>
              </a:spcBef>
              <a:spcAft>
                <a:spcPts val="0"/>
              </a:spcAft>
              <a:buSzPts val="1400"/>
              <a:buNone/>
              <a:defRPr sz="2100">
                <a:solidFill>
                  <a:srgbClr val="82CBDD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SzPts val="1800"/>
              <a:buChar char="–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9pPr>
          </a:lstStyle>
          <a:p>
            <a:pPr marL="457200" marR="0" lvl="0" indent="-228600" algn="r" defTabSz="914400" rtl="0" eaLnBrk="1" fontAlgn="auto" latinLnBrk="0" hangingPunct="1">
              <a:lnSpc>
                <a:spcPct val="100000"/>
              </a:lnSpc>
              <a:spcBef>
                <a:spcPts val="42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endParaRPr lang="en-GB" sz="2400" dirty="0">
              <a:latin typeface="Myriad Pro" panose="020B0503030403020204" charset="0"/>
            </a:endParaRPr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FE49692A-9FF6-4A6A-A1BB-2F13EA8B839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152433" y="54406"/>
            <a:ext cx="7886700" cy="582526"/>
          </a:xfrm>
        </p:spPr>
        <p:txBody>
          <a:bodyPr>
            <a:normAutofit/>
          </a:bodyPr>
          <a:lstStyle>
            <a:lvl1pPr algn="r">
              <a:defRPr sz="2400" b="0">
                <a:solidFill>
                  <a:schemeClr val="tx1"/>
                </a:solidFill>
                <a:latin typeface="Myriad Pro" panose="020B0503030403020204" pitchFamily="34" charset="0"/>
              </a:defRPr>
            </a:lvl1pPr>
          </a:lstStyle>
          <a:p>
            <a:r>
              <a:rPr lang="en-US" dirty="0"/>
              <a:t>[Insert title here]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344237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E87F3B16-21C0-4F4C-A604-A71D44B1F51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5292" y="0"/>
            <a:ext cx="9171517" cy="687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A1D5FAB-92D0-4B75-9849-67CDAA9DC3B8}"/>
              </a:ext>
            </a:extLst>
          </p:cNvPr>
          <p:cNvSpPr txBox="1"/>
          <p:nvPr userDrawn="1"/>
        </p:nvSpPr>
        <p:spPr>
          <a:xfrm>
            <a:off x="465514" y="2191818"/>
            <a:ext cx="42130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2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The video lesson and teacher guide linked to this presentation are at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F959467-41A6-455E-929A-E40D1059C34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EA04C3-E93E-45FB-8B42-78A38976AF5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2627313" y="6248400"/>
            <a:ext cx="6408737" cy="457200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FD0175FE-A09C-40EE-B580-1CFB0E1E8F1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65139" y="2860236"/>
            <a:ext cx="4106862" cy="457200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dirty="0"/>
              <a:t>[Comms to insert URL here]</a:t>
            </a:r>
          </a:p>
        </p:txBody>
      </p:sp>
    </p:spTree>
    <p:extLst>
      <p:ext uri="{BB962C8B-B14F-4D97-AF65-F5344CB8AC3E}">
        <p14:creationId xmlns:p14="http://schemas.microsoft.com/office/powerpoint/2010/main" val="426698797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5576" y="692696"/>
            <a:ext cx="7924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1F4B3B01-5D20-46B9-B2C9-7FD7F2BEA99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7">
            <a:extLst>
              <a:ext uri="{FF2B5EF4-FFF2-40B4-BE49-F238E27FC236}">
                <a16:creationId xmlns:a16="http://schemas.microsoft.com/office/drawing/2014/main" id="{81515C61-0F49-4F5A-803B-A05DF82E1CB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Rectangle 8">
            <a:extLst>
              <a:ext uri="{FF2B5EF4-FFF2-40B4-BE49-F238E27FC236}">
                <a16:creationId xmlns:a16="http://schemas.microsoft.com/office/drawing/2014/main" id="{F229D3AA-4483-4C24-8D12-A457557489A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DB3256F-83C8-4422-BB4B-79DB90083B87}" type="slidenum">
              <a:rPr lang="en-GB" altLang="en-US"/>
              <a:pPr/>
              <a:t>‹#›</a:t>
            </a:fld>
            <a:endParaRPr lang="en-GB" alt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A62E055-05FF-4978-92D2-E028D5DB8AA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521014" y="90373"/>
            <a:ext cx="2508239" cy="8183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9295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C:\Users\mary.mackirdy\Documents\Maths hubs website\maths_hubs_logo.jpg">
            <a:extLst>
              <a:ext uri="{FF2B5EF4-FFF2-40B4-BE49-F238E27FC236}">
                <a16:creationId xmlns:a16="http://schemas.microsoft.com/office/drawing/2014/main" id="{221315CD-5A37-4A6D-A59B-55A3014A209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1115" y="74613"/>
            <a:ext cx="2782887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8">
            <a:extLst>
              <a:ext uri="{FF2B5EF4-FFF2-40B4-BE49-F238E27FC236}">
                <a16:creationId xmlns:a16="http://schemas.microsoft.com/office/drawing/2014/main" id="{DE08FD37-B24E-44DA-AA90-3F5D4D1F6859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1" y="4"/>
            <a:ext cx="1914525" cy="982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4"/>
            <a:ext cx="7772400" cy="1362075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D90CC8FC-6C15-411F-8ECD-4908C682977E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7">
            <a:extLst>
              <a:ext uri="{FF2B5EF4-FFF2-40B4-BE49-F238E27FC236}">
                <a16:creationId xmlns:a16="http://schemas.microsoft.com/office/drawing/2014/main" id="{CC0A7210-13E7-421B-9B1B-33A600A8111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Rectangle 8">
            <a:extLst>
              <a:ext uri="{FF2B5EF4-FFF2-40B4-BE49-F238E27FC236}">
                <a16:creationId xmlns:a16="http://schemas.microsoft.com/office/drawing/2014/main" id="{433D14ED-DC0B-407D-B856-CEA9B42DA36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4471359-3147-44CE-9A0C-7C7D146DDE82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2155219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 descr="C:\Users\mary.mackirdy\Documents\Maths hubs website\maths_hubs_logo.jpg">
            <a:extLst>
              <a:ext uri="{FF2B5EF4-FFF2-40B4-BE49-F238E27FC236}">
                <a16:creationId xmlns:a16="http://schemas.microsoft.com/office/drawing/2014/main" id="{ABDD4A84-8B3F-4F94-B225-1F8714A01F91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1115" y="74613"/>
            <a:ext cx="2782887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7">
            <a:extLst>
              <a:ext uri="{FF2B5EF4-FFF2-40B4-BE49-F238E27FC236}">
                <a16:creationId xmlns:a16="http://schemas.microsoft.com/office/drawing/2014/main" id="{C6842F4B-5054-40DA-A467-F73851BBA7EA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77" y="4"/>
            <a:ext cx="1916113" cy="982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5576" y="692696"/>
            <a:ext cx="7924800" cy="1143000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2002" y="1827213"/>
            <a:ext cx="3884613" cy="4114800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99014" y="1827213"/>
            <a:ext cx="3884612" cy="4114800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D709824-0D61-4F8A-8ED4-0590D481ECB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312D66A-6DD2-45B6-8DB6-1538C1B43C9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3F2A2D1-25EF-42F5-96D4-30359E443777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028FB64-8E98-4372-891D-01B9A57CE849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079178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 descr="C:\Users\mary.mackirdy\Documents\Maths hubs website\maths_hubs_logo.jpg">
            <a:extLst>
              <a:ext uri="{FF2B5EF4-FFF2-40B4-BE49-F238E27FC236}">
                <a16:creationId xmlns:a16="http://schemas.microsoft.com/office/drawing/2014/main" id="{B492B74C-788E-4EC6-B69B-CD96224B4C2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1115" y="74613"/>
            <a:ext cx="2782887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8">
            <a:extLst>
              <a:ext uri="{FF2B5EF4-FFF2-40B4-BE49-F238E27FC236}">
                <a16:creationId xmlns:a16="http://schemas.microsoft.com/office/drawing/2014/main" id="{DBA34EAE-DE04-47BB-A633-9BF1CD115F97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175" y="4"/>
            <a:ext cx="1914525" cy="982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5" y="967069"/>
            <a:ext cx="8280920" cy="792088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544" y="1700808"/>
            <a:ext cx="4040188" cy="711770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20891"/>
            <a:ext cx="4040188" cy="3705275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4010" y="1700808"/>
            <a:ext cx="4041775" cy="711770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7" y="2420891"/>
            <a:ext cx="4041775" cy="3705275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9" name="Date Placeholder 8">
            <a:extLst>
              <a:ext uri="{FF2B5EF4-FFF2-40B4-BE49-F238E27FC236}">
                <a16:creationId xmlns:a16="http://schemas.microsoft.com/office/drawing/2014/main" id="{CF435181-C807-4F0D-B9A5-7C9C469DF1BA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0" name="Footer Placeholder 9">
            <a:extLst>
              <a:ext uri="{FF2B5EF4-FFF2-40B4-BE49-F238E27FC236}">
                <a16:creationId xmlns:a16="http://schemas.microsoft.com/office/drawing/2014/main" id="{14C98FF4-E4A7-4DB9-B82D-0C11BE18EDD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3AD83AB7-F679-4E3E-B374-A32C747C6C65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EC5C1D8-5F3C-45E3-A862-3FEB8F838978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605443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C:\Users\mary.mackirdy\Documents\Maths hubs website\maths_hubs_logo.jpg">
            <a:extLst>
              <a:ext uri="{FF2B5EF4-FFF2-40B4-BE49-F238E27FC236}">
                <a16:creationId xmlns:a16="http://schemas.microsoft.com/office/drawing/2014/main" id="{732806B7-4659-4F45-9635-92B6A0B2DD1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1115" y="84138"/>
            <a:ext cx="2782887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8">
            <a:extLst>
              <a:ext uri="{FF2B5EF4-FFF2-40B4-BE49-F238E27FC236}">
                <a16:creationId xmlns:a16="http://schemas.microsoft.com/office/drawing/2014/main" id="{C53AE0B1-E7EB-442A-89CA-4D46A1F8F053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" y="9526"/>
            <a:ext cx="1916113" cy="982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5576" y="986814"/>
            <a:ext cx="7924800" cy="93001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729FEB22-335A-41BD-B17B-784C9EEF9AC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0785812D-06FB-4137-82DA-4C8636188B3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8">
            <a:extLst>
              <a:ext uri="{FF2B5EF4-FFF2-40B4-BE49-F238E27FC236}">
                <a16:creationId xmlns:a16="http://schemas.microsoft.com/office/drawing/2014/main" id="{335DD14D-38EC-424C-AF0C-03BA91A64CB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25A271E-C960-4C09-B05F-FB20100B09A9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744034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C:\Users\mary.mackirdy\Documents\Maths hubs website\maths_hubs_logo.jpg">
            <a:extLst>
              <a:ext uri="{FF2B5EF4-FFF2-40B4-BE49-F238E27FC236}">
                <a16:creationId xmlns:a16="http://schemas.microsoft.com/office/drawing/2014/main" id="{5B5821F7-5821-4A0C-8182-6A595501B75A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1115" y="74613"/>
            <a:ext cx="2782887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2743945F-FA24-4E98-AFC6-ACFD7A6D45AF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" y="4"/>
            <a:ext cx="1916113" cy="982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6">
            <a:extLst>
              <a:ext uri="{FF2B5EF4-FFF2-40B4-BE49-F238E27FC236}">
                <a16:creationId xmlns:a16="http://schemas.microsoft.com/office/drawing/2014/main" id="{8ACD6FE3-CE9C-4CF1-A91B-0022C2981681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7DC6CF66-2343-49AB-BA48-E455530CB64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45852515-98CB-48FE-9590-E8596DBC1C7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6909F0B-F0CC-440D-BEB5-73503ED16CA8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501782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 descr="C:\Users\mary.mackirdy\Documents\Maths hubs website\maths_hubs_logo.jpg">
            <a:extLst>
              <a:ext uri="{FF2B5EF4-FFF2-40B4-BE49-F238E27FC236}">
                <a16:creationId xmlns:a16="http://schemas.microsoft.com/office/drawing/2014/main" id="{A9197052-732D-49F3-B6CB-B9ECE86CDD0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1115" y="74613"/>
            <a:ext cx="2782887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7">
            <a:extLst>
              <a:ext uri="{FF2B5EF4-FFF2-40B4-BE49-F238E27FC236}">
                <a16:creationId xmlns:a16="http://schemas.microsoft.com/office/drawing/2014/main" id="{C9FB8382-20AD-4D68-BDBC-936644A6EDAF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1" y="4"/>
            <a:ext cx="1914525" cy="982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6" y="902192"/>
            <a:ext cx="3008313" cy="864096"/>
          </a:xfrm>
        </p:spPr>
        <p:txBody>
          <a:bodyPr/>
          <a:lstStyle>
            <a:lvl1pPr algn="l">
              <a:defRPr sz="1500" b="1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908050"/>
            <a:ext cx="5111750" cy="5218113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2" y="1772816"/>
            <a:ext cx="3008313" cy="4353347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3113FA6-B72C-4BF1-80F7-11CCDF93B5C2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3C46908-91DB-42AB-A8FC-C3AAA10FEDC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216BA5A-7A1D-4548-AF79-0ED5F07AE4B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45576BE-F8FF-44CC-9001-9F16A3BBEC63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0239005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 descr="C:\Users\mary.mackirdy\Documents\Maths hubs website\maths_hubs_logo.jpg">
            <a:extLst>
              <a:ext uri="{FF2B5EF4-FFF2-40B4-BE49-F238E27FC236}">
                <a16:creationId xmlns:a16="http://schemas.microsoft.com/office/drawing/2014/main" id="{AE93419B-185E-4F6C-8440-3B2C30B5941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5402" y="188913"/>
            <a:ext cx="2782888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7">
            <a:extLst>
              <a:ext uri="{FF2B5EF4-FFF2-40B4-BE49-F238E27FC236}">
                <a16:creationId xmlns:a16="http://schemas.microsoft.com/office/drawing/2014/main" id="{A5442E28-1A40-4653-B701-67D887595663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" y="44450"/>
            <a:ext cx="1916113" cy="984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941168"/>
            <a:ext cx="5486400" cy="426170"/>
          </a:xfrm>
        </p:spPr>
        <p:txBody>
          <a:bodyPr/>
          <a:lstStyle>
            <a:lvl1pPr algn="l">
              <a:defRPr sz="1500" b="1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1027917"/>
            <a:ext cx="5486400" cy="391325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en-GB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DAF0D3A-200E-48B8-9EF9-7859E1660C49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0CCEB8E3-53AE-439B-9428-72B81BD3B83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28C543D-1B00-4E11-9615-CDD988110A2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C86FDD3-8659-4DF6-9C22-A70505F52DFB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3452948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4">
            <a:extLst>
              <a:ext uri="{FF2B5EF4-FFF2-40B4-BE49-F238E27FC236}">
                <a16:creationId xmlns:a16="http://schemas.microsoft.com/office/drawing/2014/main" id="{8813D3F6-AFE0-4E9D-851A-B5716B58BE8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762000" y="301625"/>
            <a:ext cx="7924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/>
              <a:t>Click to edit Master title style</a:t>
            </a:r>
          </a:p>
        </p:txBody>
      </p:sp>
      <p:sp>
        <p:nvSpPr>
          <p:cNvPr id="1027" name="Rectangle 5">
            <a:extLst>
              <a:ext uri="{FF2B5EF4-FFF2-40B4-BE49-F238E27FC236}">
                <a16:creationId xmlns:a16="http://schemas.microsoft.com/office/drawing/2014/main" id="{F919EB2E-C910-4BD3-AA6E-D874436CD58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762002" y="1827213"/>
            <a:ext cx="7921625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/>
              <a:t>Click to edit Master text styles</a:t>
            </a:r>
          </a:p>
          <a:p>
            <a:pPr lvl="1"/>
            <a:r>
              <a:rPr lang="en-GB" altLang="en-US"/>
              <a:t>Second level</a:t>
            </a:r>
          </a:p>
          <a:p>
            <a:pPr lvl="2"/>
            <a:r>
              <a:rPr lang="en-GB" altLang="en-US"/>
              <a:t>Third level</a:t>
            </a:r>
          </a:p>
        </p:txBody>
      </p:sp>
      <p:sp>
        <p:nvSpPr>
          <p:cNvPr id="43014" name="Rectangle 6">
            <a:extLst>
              <a:ext uri="{FF2B5EF4-FFF2-40B4-BE49-F238E27FC236}">
                <a16:creationId xmlns:a16="http://schemas.microsoft.com/office/drawing/2014/main" id="{BBF75FAD-1C64-49A9-AABE-8F0A65128F17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buClrTx/>
              <a:buFontTx/>
              <a:buNone/>
              <a:defRPr sz="9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3015" name="Rectangle 7">
            <a:extLst>
              <a:ext uri="{FF2B5EF4-FFF2-40B4-BE49-F238E27FC236}">
                <a16:creationId xmlns:a16="http://schemas.microsoft.com/office/drawing/2014/main" id="{86566B38-4A46-43A1-8FF2-24E49E84A109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spcBef>
                <a:spcPct val="0"/>
              </a:spcBef>
              <a:buClrTx/>
              <a:buFontTx/>
              <a:buNone/>
              <a:defRPr sz="9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3016" name="Rectangle 8">
            <a:extLst>
              <a:ext uri="{FF2B5EF4-FFF2-40B4-BE49-F238E27FC236}">
                <a16:creationId xmlns:a16="http://schemas.microsoft.com/office/drawing/2014/main" id="{956C52DF-8098-4560-A757-D09AC7C69060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buClrTx/>
              <a:buFontTx/>
              <a:buNone/>
              <a:defRPr sz="900"/>
            </a:lvl1pPr>
          </a:lstStyle>
          <a:p>
            <a:fld id="{AE284E3E-0734-4C1C-8A10-2A7D3F5CEAFB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3513249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2700" b="1">
          <a:solidFill>
            <a:srgbClr val="00628C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700" b="1">
          <a:solidFill>
            <a:srgbClr val="00628C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700" b="1">
          <a:solidFill>
            <a:srgbClr val="00628C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700" b="1">
          <a:solidFill>
            <a:srgbClr val="00628C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700" b="1">
          <a:solidFill>
            <a:srgbClr val="00628C"/>
          </a:solidFill>
          <a:latin typeface="Arial" charset="0"/>
        </a:defRPr>
      </a:lvl5pPr>
      <a:lvl6pPr marL="342900" algn="l" rtl="0" fontAlgn="base">
        <a:spcBef>
          <a:spcPct val="0"/>
        </a:spcBef>
        <a:spcAft>
          <a:spcPct val="0"/>
        </a:spcAft>
        <a:defRPr sz="2700" b="1">
          <a:solidFill>
            <a:srgbClr val="00628C"/>
          </a:solidFill>
          <a:latin typeface="Arial" charset="0"/>
        </a:defRPr>
      </a:lvl6pPr>
      <a:lvl7pPr marL="685800" algn="l" rtl="0" fontAlgn="base">
        <a:spcBef>
          <a:spcPct val="0"/>
        </a:spcBef>
        <a:spcAft>
          <a:spcPct val="0"/>
        </a:spcAft>
        <a:defRPr sz="2700" b="1">
          <a:solidFill>
            <a:srgbClr val="00628C"/>
          </a:solidFill>
          <a:latin typeface="Arial" charset="0"/>
        </a:defRPr>
      </a:lvl7pPr>
      <a:lvl8pPr marL="1028700" algn="l" rtl="0" fontAlgn="base">
        <a:spcBef>
          <a:spcPct val="0"/>
        </a:spcBef>
        <a:spcAft>
          <a:spcPct val="0"/>
        </a:spcAft>
        <a:defRPr sz="2700" b="1">
          <a:solidFill>
            <a:srgbClr val="00628C"/>
          </a:solidFill>
          <a:latin typeface="Arial" charset="0"/>
        </a:defRPr>
      </a:lvl8pPr>
      <a:lvl9pPr marL="1371600" algn="l" rtl="0" fontAlgn="base">
        <a:spcBef>
          <a:spcPct val="0"/>
        </a:spcBef>
        <a:spcAft>
          <a:spcPct val="0"/>
        </a:spcAft>
        <a:defRPr sz="2700" b="1">
          <a:solidFill>
            <a:srgbClr val="00628C"/>
          </a:solidFill>
          <a:latin typeface="Arial" charset="0"/>
        </a:defRPr>
      </a:lvl9pPr>
    </p:titleStyle>
    <p:bodyStyle>
      <a:lvl1pPr marL="257175" indent="-257175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Font typeface="Arial" panose="020B0604020202020204" pitchFamily="34" charset="0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214313" algn="l" rtl="0" eaLnBrk="0" fontAlgn="base" hangingPunct="0">
        <a:spcBef>
          <a:spcPct val="20000"/>
        </a:spcBef>
        <a:spcAft>
          <a:spcPct val="0"/>
        </a:spcAft>
        <a:buClr>
          <a:srgbClr val="00628C"/>
        </a:buClr>
        <a:buFont typeface="Arial" panose="020B0604020202020204" pitchFamily="34" charset="0"/>
        <a:buChar char="●"/>
        <a:defRPr sz="2100">
          <a:solidFill>
            <a:schemeClr val="tx1"/>
          </a:solidFill>
          <a:latin typeface="+mn-lt"/>
        </a:defRPr>
      </a:lvl2pPr>
      <a:lvl3pPr marL="857250" indent="-171450" algn="l" rtl="0" eaLnBrk="0" fontAlgn="base" hangingPunct="0">
        <a:spcBef>
          <a:spcPct val="20000"/>
        </a:spcBef>
        <a:spcAft>
          <a:spcPct val="0"/>
        </a:spcAft>
        <a:buClr>
          <a:srgbClr val="00628C"/>
        </a:buClr>
        <a:buFont typeface="Arial" panose="020B0604020202020204" pitchFamily="34" charset="0"/>
        <a:buChar char="–"/>
        <a:defRPr sz="1800">
          <a:solidFill>
            <a:schemeClr val="tx1"/>
          </a:solidFill>
          <a:latin typeface="+mn-lt"/>
        </a:defRPr>
      </a:lvl3pPr>
      <a:lvl4pPr marL="1200150" indent="-1714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Arial" panose="020B0604020202020204" pitchFamily="34" charset="0"/>
        <a:buChar char="●"/>
        <a:defRPr sz="1425">
          <a:solidFill>
            <a:schemeClr val="tx1"/>
          </a:solidFill>
          <a:latin typeface="+mn-lt"/>
        </a:defRPr>
      </a:lvl4pPr>
      <a:lvl5pPr marL="1543050" indent="-1714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Font typeface="Arial" panose="020B0604020202020204" pitchFamily="34" charset="0"/>
        <a:buChar char="●"/>
        <a:defRPr sz="1425">
          <a:solidFill>
            <a:schemeClr val="tx1"/>
          </a:solidFill>
          <a:latin typeface="+mn-lt"/>
        </a:defRPr>
      </a:lvl5pPr>
      <a:lvl6pPr marL="1885950" indent="-171450" algn="l" rtl="0" fontAlgn="base">
        <a:spcBef>
          <a:spcPct val="20000"/>
        </a:spcBef>
        <a:spcAft>
          <a:spcPct val="0"/>
        </a:spcAft>
        <a:buClr>
          <a:schemeClr val="tx2"/>
        </a:buClr>
        <a:buFont typeface="Arial" charset="0"/>
        <a:buChar char="●"/>
        <a:defRPr sz="1425">
          <a:solidFill>
            <a:schemeClr val="tx1"/>
          </a:solidFill>
          <a:latin typeface="+mn-lt"/>
        </a:defRPr>
      </a:lvl6pPr>
      <a:lvl7pPr marL="2228850" indent="-171450" algn="l" rtl="0" fontAlgn="base">
        <a:spcBef>
          <a:spcPct val="20000"/>
        </a:spcBef>
        <a:spcAft>
          <a:spcPct val="0"/>
        </a:spcAft>
        <a:buClr>
          <a:schemeClr val="tx2"/>
        </a:buClr>
        <a:buFont typeface="Arial" charset="0"/>
        <a:buChar char="●"/>
        <a:defRPr sz="1425">
          <a:solidFill>
            <a:schemeClr val="tx1"/>
          </a:solidFill>
          <a:latin typeface="+mn-lt"/>
        </a:defRPr>
      </a:lvl7pPr>
      <a:lvl8pPr marL="2571750" indent="-171450" algn="l" rtl="0" fontAlgn="base">
        <a:spcBef>
          <a:spcPct val="20000"/>
        </a:spcBef>
        <a:spcAft>
          <a:spcPct val="0"/>
        </a:spcAft>
        <a:buClr>
          <a:schemeClr val="tx2"/>
        </a:buClr>
        <a:buFont typeface="Arial" charset="0"/>
        <a:buChar char="●"/>
        <a:defRPr sz="1425">
          <a:solidFill>
            <a:schemeClr val="tx1"/>
          </a:solidFill>
          <a:latin typeface="+mn-lt"/>
        </a:defRPr>
      </a:lvl8pPr>
      <a:lvl9pPr marL="2914650" indent="-171450" algn="l" rtl="0" fontAlgn="base">
        <a:spcBef>
          <a:spcPct val="20000"/>
        </a:spcBef>
        <a:spcAft>
          <a:spcPct val="0"/>
        </a:spcAft>
        <a:buClr>
          <a:schemeClr val="tx2"/>
        </a:buClr>
        <a:buFont typeface="Arial" charset="0"/>
        <a:buChar char="●"/>
        <a:defRPr sz="1425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27DB16D-6641-4EB0-A001-D3414ADF6C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5825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8922F2A-0641-4D3B-A3ED-EF93432FBC5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180407"/>
            <a:ext cx="7886700" cy="499655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61815A7-A59A-4954-B9FA-C4294D584BB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2C95C026-08C9-4B34-900E-A796AD91033C}" type="datetimeFigureOut">
              <a:rPr kumimoji="0" lang="en-GB" sz="12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27/08/2020</a:t>
            </a:fld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F2A56B-3936-4F67-83F4-DA8D8C5ACA3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DD98230-5C29-4173-8FB8-EF447AC2824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C456067-5DCC-4FA4-963E-25DDD588CAA1}" type="slidenum">
              <a:rPr kumimoji="0" lang="en-GB" sz="12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‹#›</a:t>
            </a:fld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4154276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700" b="1" kern="1200">
          <a:solidFill>
            <a:srgbClr val="585858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rgbClr val="585858"/>
        </a:buClr>
        <a:buFont typeface="Arial" panose="020B0604020202020204" pitchFamily="34" charset="0"/>
        <a:buChar char="•"/>
        <a:defRPr sz="24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20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18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16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16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0.png"/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7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200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ncetm.org.uk/classroom-resources/vl-upper-key-stage-2-fractions-video-lessons/" TargetMode="External"/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1.xml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2.xml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3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4.xml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5.xml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wm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0.png"/><Relationship Id="rId3" Type="http://schemas.openxmlformats.org/officeDocument/2006/relationships/notesSlide" Target="../notesSlides/notesSlide8.xml"/><Relationship Id="rId7" Type="http://schemas.openxmlformats.org/officeDocument/2006/relationships/image" Target="../media/image110.png"/><Relationship Id="rId12" Type="http://schemas.openxmlformats.org/officeDocument/2006/relationships/image" Target="../media/image16.png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6.xml"/><Relationship Id="rId11" Type="http://schemas.openxmlformats.org/officeDocument/2006/relationships/image" Target="../media/image150.png"/><Relationship Id="rId10" Type="http://schemas.openxmlformats.org/officeDocument/2006/relationships/image" Target="../media/image141.png"/><Relationship Id="rId4" Type="http://schemas.openxmlformats.org/officeDocument/2006/relationships/image" Target="../media/image11.png"/><Relationship Id="rId9" Type="http://schemas.openxmlformats.org/officeDocument/2006/relationships/image" Target="../media/image13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5EB466B8-845A-4822-8D01-82CFB877780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dirty="0"/>
              <a:t>UKS2 Fractions Lesson 9</a:t>
            </a:r>
          </a:p>
        </p:txBody>
      </p:sp>
    </p:spTree>
    <p:extLst>
      <p:ext uri="{BB962C8B-B14F-4D97-AF65-F5344CB8AC3E}">
        <p14:creationId xmlns:p14="http://schemas.microsoft.com/office/powerpoint/2010/main" val="80479551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DFDA25D8-B3D0-4823-9639-F1CBD7757601}"/>
              </a:ext>
            </a:extLst>
          </p:cNvPr>
          <p:cNvSpPr/>
          <p:nvPr/>
        </p:nvSpPr>
        <p:spPr>
          <a:xfrm>
            <a:off x="4389121" y="3816353"/>
            <a:ext cx="220980" cy="3215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ADFFE3DA-668D-48CA-8832-03D5C2F5D532}"/>
              </a:ext>
            </a:extLst>
          </p:cNvPr>
          <p:cNvSpPr/>
          <p:nvPr/>
        </p:nvSpPr>
        <p:spPr>
          <a:xfrm>
            <a:off x="4373881" y="4270728"/>
            <a:ext cx="220980" cy="3215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6D6EF2E8-6002-4927-8B0A-00A2E5A02D4C}"/>
              </a:ext>
            </a:extLst>
          </p:cNvPr>
          <p:cNvSpPr/>
          <p:nvPr/>
        </p:nvSpPr>
        <p:spPr>
          <a:xfrm>
            <a:off x="5002531" y="3799842"/>
            <a:ext cx="350520" cy="3215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3CF43F39-5C97-458E-B053-28D3D13D462B}"/>
              </a:ext>
            </a:extLst>
          </p:cNvPr>
          <p:cNvSpPr/>
          <p:nvPr/>
        </p:nvSpPr>
        <p:spPr>
          <a:xfrm>
            <a:off x="4987291" y="4254218"/>
            <a:ext cx="350520" cy="3215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4"/>
          <a:srcRect t="1" b="1560"/>
          <a:stretch/>
        </p:blipFill>
        <p:spPr>
          <a:xfrm>
            <a:off x="649958" y="4429808"/>
            <a:ext cx="8162739" cy="1004421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5"/>
          <a:srcRect t="2565"/>
          <a:stretch/>
        </p:blipFill>
        <p:spPr>
          <a:xfrm>
            <a:off x="649958" y="3173922"/>
            <a:ext cx="8162739" cy="1009011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/>
              <p:cNvSpPr txBox="1"/>
              <p:nvPr/>
            </p:nvSpPr>
            <p:spPr>
              <a:xfrm>
                <a:off x="379446" y="1007709"/>
                <a:ext cx="7669763" cy="14800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sz="48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sz="4800" i="1">
                              <a:latin typeface="Cambria Math" panose="02040503050406030204" pitchFamily="18" charset="0"/>
                            </a:rPr>
                            <m:t>2</m:t>
                          </m:r>
                        </m:num>
                        <m:den>
                          <m:r>
                            <a:rPr lang="en-GB" sz="4800" i="1">
                              <a:latin typeface="Cambria Math" panose="02040503050406030204" pitchFamily="18" charset="0"/>
                            </a:rPr>
                            <m:t>6</m:t>
                          </m:r>
                        </m:den>
                      </m:f>
                      <m:r>
                        <a:rPr lang="en-GB" sz="4800" i="1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GB" sz="48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sz="4800" i="1">
                              <a:latin typeface="Cambria Math" panose="02040503050406030204" pitchFamily="18" charset="0"/>
                            </a:rPr>
                            <m:t>8</m:t>
                          </m:r>
                        </m:num>
                        <m:den>
                          <m:r>
                            <a:rPr lang="en-GB" sz="4800" i="1">
                              <a:latin typeface="Cambria Math" panose="02040503050406030204" pitchFamily="18" charset="0"/>
                            </a:rPr>
                            <m:t>24</m:t>
                          </m:r>
                        </m:den>
                      </m:f>
                      <m:r>
                        <a:rPr lang="en-GB" sz="4800" i="1">
                          <a:latin typeface="Cambria Math" panose="02040503050406030204" pitchFamily="18" charset="0"/>
                        </a:rPr>
                        <m:t> </m:t>
                      </m:r>
                    </m:oMath>
                  </m:oMathPara>
                </a14:m>
                <a:endParaRPr lang="en-GB" sz="4800" dirty="0"/>
              </a:p>
            </p:txBody>
          </p:sp>
        </mc:Choice>
        <mc:Fallback xmlns="">
          <p:sp>
            <p:nvSpPr>
              <p:cNvPr id="10" name="TextBox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9446" y="1007709"/>
                <a:ext cx="7669763" cy="1480021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" name="Text Placeholder 1">
            <a:extLst>
              <a:ext uri="{FF2B5EF4-FFF2-40B4-BE49-F238E27FC236}">
                <a16:creationId xmlns:a16="http://schemas.microsoft.com/office/drawing/2014/main" id="{95DC4BE1-AC64-A347-A926-9A3E0EEB63B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Upper KS2 Fractions Lesson 9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BB7D5F85-E1EE-49E2-9FCB-46902CEED7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2" name="Frame 1">
            <a:extLst>
              <a:ext uri="{FF2B5EF4-FFF2-40B4-BE49-F238E27FC236}">
                <a16:creationId xmlns:a16="http://schemas.microsoft.com/office/drawing/2014/main" id="{6A997C40-1054-AF49-8346-72B452F594E8}"/>
              </a:ext>
            </a:extLst>
          </p:cNvPr>
          <p:cNvSpPr/>
          <p:nvPr/>
        </p:nvSpPr>
        <p:spPr bwMode="auto">
          <a:xfrm>
            <a:off x="506187" y="3043873"/>
            <a:ext cx="3020784" cy="1260119"/>
          </a:xfrm>
          <a:prstGeom prst="frame">
            <a:avLst/>
          </a:prstGeom>
          <a:solidFill>
            <a:schemeClr val="tx2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US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1" name="Frame 10">
            <a:extLst>
              <a:ext uri="{FF2B5EF4-FFF2-40B4-BE49-F238E27FC236}">
                <a16:creationId xmlns:a16="http://schemas.microsoft.com/office/drawing/2014/main" id="{5BE0BBA9-2C9E-114F-8AFA-56E68EA317CD}"/>
              </a:ext>
            </a:extLst>
          </p:cNvPr>
          <p:cNvSpPr/>
          <p:nvPr/>
        </p:nvSpPr>
        <p:spPr bwMode="auto">
          <a:xfrm>
            <a:off x="506187" y="4306231"/>
            <a:ext cx="3020784" cy="1260119"/>
          </a:xfrm>
          <a:prstGeom prst="frame">
            <a:avLst/>
          </a:prstGeom>
          <a:solidFill>
            <a:schemeClr val="tx2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US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2258656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DFDA25D8-B3D0-4823-9639-F1CBD7757601}"/>
              </a:ext>
            </a:extLst>
          </p:cNvPr>
          <p:cNvSpPr/>
          <p:nvPr/>
        </p:nvSpPr>
        <p:spPr>
          <a:xfrm>
            <a:off x="4389121" y="3816353"/>
            <a:ext cx="220980" cy="3215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ADFFE3DA-668D-48CA-8832-03D5C2F5D532}"/>
              </a:ext>
            </a:extLst>
          </p:cNvPr>
          <p:cNvSpPr/>
          <p:nvPr/>
        </p:nvSpPr>
        <p:spPr>
          <a:xfrm>
            <a:off x="4373881" y="4270728"/>
            <a:ext cx="220980" cy="3215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6D6EF2E8-6002-4927-8B0A-00A2E5A02D4C}"/>
              </a:ext>
            </a:extLst>
          </p:cNvPr>
          <p:cNvSpPr/>
          <p:nvPr/>
        </p:nvSpPr>
        <p:spPr>
          <a:xfrm>
            <a:off x="5002531" y="3799842"/>
            <a:ext cx="350520" cy="3215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3CF43F39-5C97-458E-B053-28D3D13D462B}"/>
              </a:ext>
            </a:extLst>
          </p:cNvPr>
          <p:cNvSpPr/>
          <p:nvPr/>
        </p:nvSpPr>
        <p:spPr>
          <a:xfrm>
            <a:off x="4987291" y="4254218"/>
            <a:ext cx="350520" cy="3215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636" y="2497423"/>
            <a:ext cx="8304931" cy="2120408"/>
          </a:xfrm>
          <a:prstGeom prst="rect">
            <a:avLst/>
          </a:prstGeom>
        </p:spPr>
      </p:pic>
      <p:sp>
        <p:nvSpPr>
          <p:cNvPr id="13" name="Text Placeholder 1">
            <a:extLst>
              <a:ext uri="{FF2B5EF4-FFF2-40B4-BE49-F238E27FC236}">
                <a16:creationId xmlns:a16="http://schemas.microsoft.com/office/drawing/2014/main" id="{95DC4BE1-AC64-A347-A926-9A3E0EEB63B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Upper KS2 Fractions Lesson 9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4A8039A-2DA4-43F7-9677-C04035CD56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636503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B2EFB1D8-0B4F-41AF-914E-3F5B89F2A11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8279" y="1583587"/>
            <a:ext cx="7907447" cy="1600777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DFDA25D8-B3D0-4823-9639-F1CBD7757601}"/>
              </a:ext>
            </a:extLst>
          </p:cNvPr>
          <p:cNvSpPr/>
          <p:nvPr/>
        </p:nvSpPr>
        <p:spPr>
          <a:xfrm>
            <a:off x="4389121" y="3816353"/>
            <a:ext cx="220980" cy="3215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ADFFE3DA-668D-48CA-8832-03D5C2F5D532}"/>
              </a:ext>
            </a:extLst>
          </p:cNvPr>
          <p:cNvSpPr/>
          <p:nvPr/>
        </p:nvSpPr>
        <p:spPr>
          <a:xfrm>
            <a:off x="4373881" y="4270728"/>
            <a:ext cx="220980" cy="3215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6D6EF2E8-6002-4927-8B0A-00A2E5A02D4C}"/>
              </a:ext>
            </a:extLst>
          </p:cNvPr>
          <p:cNvSpPr/>
          <p:nvPr/>
        </p:nvSpPr>
        <p:spPr>
          <a:xfrm>
            <a:off x="5002531" y="3799842"/>
            <a:ext cx="350520" cy="3215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4" name="Rectangle 23">
                <a:extLst>
                  <a:ext uri="{FF2B5EF4-FFF2-40B4-BE49-F238E27FC236}">
                    <a16:creationId xmlns:a16="http://schemas.microsoft.com/office/drawing/2014/main" id="{3CF43F39-5C97-458E-B053-28D3D13D462B}"/>
                  </a:ext>
                </a:extLst>
              </p:cNvPr>
              <p:cNvSpPr/>
              <p:nvPr/>
            </p:nvSpPr>
            <p:spPr>
              <a:xfrm>
                <a:off x="4987289" y="3799841"/>
                <a:ext cx="1201239" cy="1599287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box>
                        <m:boxPr>
                          <m:ctrlPr>
                            <a:rPr lang="en-GB" sz="28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boxPr>
                        <m:e>
                          <m:argPr>
                            <m:argSz m:val="-1"/>
                          </m:argPr>
                          <m:f>
                            <m:fPr>
                              <m:ctrlPr>
                                <a:rPr lang="en-GB" sz="280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GB" sz="28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num>
                            <m:den>
                              <m:r>
                                <a:rPr lang="en-GB" sz="28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6</m:t>
                              </m:r>
                            </m:den>
                          </m:f>
                        </m:e>
                      </m:box>
                    </m:oMath>
                  </m:oMathPara>
                </a14:m>
                <a:endParaRPr lang="en-GB" sz="2800" b="0" i="1" dirty="0">
                  <a:solidFill>
                    <a:schemeClr val="tx1"/>
                  </a:solidFill>
                  <a:latin typeface="Cambria Math" panose="02040503050406030204" pitchFamily="18" charset="0"/>
                </a:endParaRPr>
              </a:p>
              <a:p>
                <a:pPr algn="ctr"/>
                <a:endParaRPr lang="en-GB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24" name="Rectangle 23">
                <a:extLst>
                  <a:ext uri="{FF2B5EF4-FFF2-40B4-BE49-F238E27FC236}">
                    <a16:creationId xmlns:a16="http://schemas.microsoft.com/office/drawing/2014/main" id="{3CF43F39-5C97-458E-B053-28D3D13D462B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87289" y="3799841"/>
                <a:ext cx="1201239" cy="1599287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Text Placeholder 1">
            <a:extLst>
              <a:ext uri="{FF2B5EF4-FFF2-40B4-BE49-F238E27FC236}">
                <a16:creationId xmlns:a16="http://schemas.microsoft.com/office/drawing/2014/main" id="{95DC4BE1-AC64-A347-A926-9A3E0EEB63B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Upper KS2 Fractions Lesson 9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7936F3AB-6FBA-4DCB-B1EE-3713DA5CCC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Cloud Callout 6">
            <a:extLst>
              <a:ext uri="{FF2B5EF4-FFF2-40B4-BE49-F238E27FC236}">
                <a16:creationId xmlns:a16="http://schemas.microsoft.com/office/drawing/2014/main" id="{9F3F9824-C92D-F942-915B-32FFCA4B9061}"/>
              </a:ext>
            </a:extLst>
          </p:cNvPr>
          <p:cNvSpPr/>
          <p:nvPr/>
        </p:nvSpPr>
        <p:spPr bwMode="auto">
          <a:xfrm>
            <a:off x="369957" y="3184364"/>
            <a:ext cx="3148158" cy="2627500"/>
          </a:xfrm>
          <a:prstGeom prst="cloudCallout">
            <a:avLst>
              <a:gd name="adj1" fmla="val 66145"/>
              <a:gd name="adj2" fmla="val 69028"/>
            </a:avLst>
          </a:prstGeom>
          <a:solidFill>
            <a:schemeClr val="accent2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US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3411174-29D8-1740-A7E9-AB8AE7D526C3}"/>
              </a:ext>
            </a:extLst>
          </p:cNvPr>
          <p:cNvSpPr txBox="1"/>
          <p:nvPr/>
        </p:nvSpPr>
        <p:spPr>
          <a:xfrm>
            <a:off x="805912" y="3644802"/>
            <a:ext cx="2371241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Using this example, can you make your own set of equivalent fractions cards for a family member to solve?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072F4E5-8586-4619-B1F8-CD0A0BD3CCA6}"/>
              </a:ext>
            </a:extLst>
          </p:cNvPr>
          <p:cNvSpPr txBox="1"/>
          <p:nvPr/>
        </p:nvSpPr>
        <p:spPr>
          <a:xfrm>
            <a:off x="0" y="785210"/>
            <a:ext cx="914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b="1" dirty="0"/>
              <a:t>Practice activity</a:t>
            </a:r>
          </a:p>
        </p:txBody>
      </p:sp>
    </p:spTree>
    <p:extLst>
      <p:ext uri="{BB962C8B-B14F-4D97-AF65-F5344CB8AC3E}">
        <p14:creationId xmlns:p14="http://schemas.microsoft.com/office/powerpoint/2010/main" val="199542594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3F6BCD4-7E35-41F4-9649-2530F4C23F2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GB" dirty="0"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https://www.ncetm.org.uk/classroom-resources/vl-upper-key-stage-2-fractions-video-lessons/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6550762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DFDA25D8-B3D0-4823-9639-F1CBD7757601}"/>
              </a:ext>
            </a:extLst>
          </p:cNvPr>
          <p:cNvSpPr/>
          <p:nvPr/>
        </p:nvSpPr>
        <p:spPr>
          <a:xfrm>
            <a:off x="4389121" y="3816353"/>
            <a:ext cx="220980" cy="3215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ADFFE3DA-668D-48CA-8832-03D5C2F5D532}"/>
              </a:ext>
            </a:extLst>
          </p:cNvPr>
          <p:cNvSpPr/>
          <p:nvPr/>
        </p:nvSpPr>
        <p:spPr>
          <a:xfrm>
            <a:off x="4373881" y="4270728"/>
            <a:ext cx="220980" cy="3215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6D6EF2E8-6002-4927-8B0A-00A2E5A02D4C}"/>
              </a:ext>
            </a:extLst>
          </p:cNvPr>
          <p:cNvSpPr/>
          <p:nvPr/>
        </p:nvSpPr>
        <p:spPr>
          <a:xfrm>
            <a:off x="5002531" y="3799842"/>
            <a:ext cx="350520" cy="3215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3CF43F39-5C97-458E-B053-28D3D13D462B}"/>
              </a:ext>
            </a:extLst>
          </p:cNvPr>
          <p:cNvSpPr/>
          <p:nvPr/>
        </p:nvSpPr>
        <p:spPr>
          <a:xfrm>
            <a:off x="4987291" y="4254218"/>
            <a:ext cx="350520" cy="3215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7" name="TextBox 6"/>
          <p:cNvSpPr txBox="1"/>
          <p:nvPr/>
        </p:nvSpPr>
        <p:spPr>
          <a:xfrm>
            <a:off x="634234" y="1924030"/>
            <a:ext cx="414699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800" dirty="0">
                <a:latin typeface="Arial" panose="020B0604020202020204" pitchFamily="34" charset="0"/>
                <a:cs typeface="Arial" panose="020B0604020202020204" pitchFamily="34" charset="0"/>
              </a:rPr>
              <a:t>5 – 5 = 0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Box 12"/>
              <p:cNvSpPr txBox="1"/>
              <p:nvPr/>
            </p:nvSpPr>
            <p:spPr>
              <a:xfrm>
                <a:off x="4923954" y="2072194"/>
                <a:ext cx="4146997" cy="14800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sz="4800" i="1" dirty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sz="4800" i="1" dirty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GB" sz="4800" i="1" dirty="0">
                              <a:latin typeface="Cambria Math" panose="02040503050406030204" pitchFamily="18" charset="0"/>
                            </a:rPr>
                            <m:t>5</m:t>
                          </m:r>
                        </m:den>
                      </m:f>
                      <m:r>
                        <a:rPr lang="en-GB" sz="4800" i="1" dirty="0">
                          <a:latin typeface="Cambria Math" panose="02040503050406030204" pitchFamily="18" charset="0"/>
                        </a:rPr>
                        <m:t>−</m:t>
                      </m:r>
                      <m:f>
                        <m:fPr>
                          <m:ctrlPr>
                            <a:rPr lang="en-GB" sz="4800" i="1" dirty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sz="4800" i="1" dirty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GB" sz="4800" i="1" dirty="0">
                              <a:latin typeface="Cambria Math" panose="02040503050406030204" pitchFamily="18" charset="0"/>
                            </a:rPr>
                            <m:t>5</m:t>
                          </m:r>
                        </m:den>
                      </m:f>
                      <m:r>
                        <a:rPr lang="en-GB" sz="4800" i="1" dirty="0">
                          <a:latin typeface="Cambria Math" panose="02040503050406030204" pitchFamily="18" charset="0"/>
                        </a:rPr>
                        <m:t>=0</m:t>
                      </m:r>
                    </m:oMath>
                  </m:oMathPara>
                </a14:m>
                <a:endParaRPr lang="en-GB" sz="48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3" name="TextBox 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23954" y="2072194"/>
                <a:ext cx="4146997" cy="1480021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TextBox 1"/>
          <p:cNvSpPr txBox="1"/>
          <p:nvPr/>
        </p:nvSpPr>
        <p:spPr>
          <a:xfrm>
            <a:off x="1467866" y="746528"/>
            <a:ext cx="758983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‘If the difference is zero, then the minuend and subtrahend have the same value,’ 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408947" y="3992443"/>
            <a:ext cx="515696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800" dirty="0">
                <a:latin typeface="Arial" panose="020B0604020202020204" pitchFamily="34" charset="0"/>
                <a:cs typeface="Arial" panose="020B0604020202020204" pitchFamily="34" charset="0"/>
              </a:rPr>
              <a:t>0 = 1,274 – 1,274</a:t>
            </a:r>
          </a:p>
        </p:txBody>
      </p:sp>
      <p:sp>
        <p:nvSpPr>
          <p:cNvPr id="11" name="Text Placeholder 1">
            <a:extLst>
              <a:ext uri="{FF2B5EF4-FFF2-40B4-BE49-F238E27FC236}">
                <a16:creationId xmlns:a16="http://schemas.microsoft.com/office/drawing/2014/main" id="{95DC4BE1-AC64-A347-A926-9A3E0EEB63B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Upper KS2 Fractions Lesson 9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CE91355D-D609-48D4-8048-97D2E478F6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4832190B-1F12-6E4F-9515-F4C55AC21DD4}"/>
              </a:ext>
            </a:extLst>
          </p:cNvPr>
          <p:cNvSpPr/>
          <p:nvPr/>
        </p:nvSpPr>
        <p:spPr bwMode="auto">
          <a:xfrm>
            <a:off x="1858274" y="713844"/>
            <a:ext cx="6809014" cy="94752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US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524745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DFDA25D8-B3D0-4823-9639-F1CBD7757601}"/>
              </a:ext>
            </a:extLst>
          </p:cNvPr>
          <p:cNvSpPr/>
          <p:nvPr/>
        </p:nvSpPr>
        <p:spPr>
          <a:xfrm>
            <a:off x="4389121" y="3816353"/>
            <a:ext cx="220980" cy="3215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ADFFE3DA-668D-48CA-8832-03D5C2F5D532}"/>
              </a:ext>
            </a:extLst>
          </p:cNvPr>
          <p:cNvSpPr/>
          <p:nvPr/>
        </p:nvSpPr>
        <p:spPr>
          <a:xfrm>
            <a:off x="4373881" y="4270728"/>
            <a:ext cx="220980" cy="3215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6D6EF2E8-6002-4927-8B0A-00A2E5A02D4C}"/>
              </a:ext>
            </a:extLst>
          </p:cNvPr>
          <p:cNvSpPr/>
          <p:nvPr/>
        </p:nvSpPr>
        <p:spPr>
          <a:xfrm>
            <a:off x="5002531" y="3799842"/>
            <a:ext cx="350520" cy="3215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3CF43F39-5C97-458E-B053-28D3D13D462B}"/>
              </a:ext>
            </a:extLst>
          </p:cNvPr>
          <p:cNvSpPr/>
          <p:nvPr/>
        </p:nvSpPr>
        <p:spPr>
          <a:xfrm>
            <a:off x="4987291" y="4254218"/>
            <a:ext cx="350520" cy="3215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47304" y="2038746"/>
            <a:ext cx="5074135" cy="2537067"/>
          </a:xfrm>
          <a:prstGeom prst="rect">
            <a:avLst/>
          </a:prstGeom>
        </p:spPr>
      </p:pic>
      <p:sp>
        <p:nvSpPr>
          <p:cNvPr id="10" name="Text Placeholder 1">
            <a:extLst>
              <a:ext uri="{FF2B5EF4-FFF2-40B4-BE49-F238E27FC236}">
                <a16:creationId xmlns:a16="http://schemas.microsoft.com/office/drawing/2014/main" id="{95DC4BE1-AC64-A347-A926-9A3E0EEB63B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Upper KS2 Fractions Lesson 9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F2ACBCF7-E430-4E96-B444-E7E33E02C2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75FB3D9-1545-6B4F-B621-E05D8C07987F}"/>
              </a:ext>
            </a:extLst>
          </p:cNvPr>
          <p:cNvSpPr txBox="1"/>
          <p:nvPr/>
        </p:nvSpPr>
        <p:spPr>
          <a:xfrm>
            <a:off x="4389121" y="2416230"/>
            <a:ext cx="96393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solidFill>
                  <a:srgbClr val="FF0000"/>
                </a:solidFill>
              </a:rPr>
              <a:t>11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783492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DFDA25D8-B3D0-4823-9639-F1CBD7757601}"/>
              </a:ext>
            </a:extLst>
          </p:cNvPr>
          <p:cNvSpPr/>
          <p:nvPr/>
        </p:nvSpPr>
        <p:spPr>
          <a:xfrm>
            <a:off x="4389121" y="3816353"/>
            <a:ext cx="220980" cy="3215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ADFFE3DA-668D-48CA-8832-03D5C2F5D532}"/>
              </a:ext>
            </a:extLst>
          </p:cNvPr>
          <p:cNvSpPr/>
          <p:nvPr/>
        </p:nvSpPr>
        <p:spPr>
          <a:xfrm>
            <a:off x="4373881" y="4270728"/>
            <a:ext cx="220980" cy="3215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6D6EF2E8-6002-4927-8B0A-00A2E5A02D4C}"/>
              </a:ext>
            </a:extLst>
          </p:cNvPr>
          <p:cNvSpPr/>
          <p:nvPr/>
        </p:nvSpPr>
        <p:spPr>
          <a:xfrm>
            <a:off x="5002531" y="3799842"/>
            <a:ext cx="350520" cy="3215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3CF43F39-5C97-458E-B053-28D3D13D462B}"/>
              </a:ext>
            </a:extLst>
          </p:cNvPr>
          <p:cNvSpPr/>
          <p:nvPr/>
        </p:nvSpPr>
        <p:spPr>
          <a:xfrm>
            <a:off x="4987291" y="4254218"/>
            <a:ext cx="350520" cy="3215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47962" y="933857"/>
            <a:ext cx="3289043" cy="5138181"/>
          </a:xfrm>
          <a:prstGeom prst="rect">
            <a:avLst/>
          </a:prstGeom>
        </p:spPr>
      </p:pic>
      <p:sp>
        <p:nvSpPr>
          <p:cNvPr id="9" name="Text Placeholder 1">
            <a:extLst>
              <a:ext uri="{FF2B5EF4-FFF2-40B4-BE49-F238E27FC236}">
                <a16:creationId xmlns:a16="http://schemas.microsoft.com/office/drawing/2014/main" id="{95DC4BE1-AC64-A347-A926-9A3E0EEB63B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Upper KS2 Fractions Lesson 9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CFE8CD2-5562-43E8-85E2-5DBB474B28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416375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DFDA25D8-B3D0-4823-9639-F1CBD7757601}"/>
              </a:ext>
            </a:extLst>
          </p:cNvPr>
          <p:cNvSpPr/>
          <p:nvPr/>
        </p:nvSpPr>
        <p:spPr>
          <a:xfrm>
            <a:off x="4389121" y="3816353"/>
            <a:ext cx="220980" cy="3215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ADFFE3DA-668D-48CA-8832-03D5C2F5D532}"/>
              </a:ext>
            </a:extLst>
          </p:cNvPr>
          <p:cNvSpPr/>
          <p:nvPr/>
        </p:nvSpPr>
        <p:spPr>
          <a:xfrm>
            <a:off x="4373881" y="4270728"/>
            <a:ext cx="220980" cy="3215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6D6EF2E8-6002-4927-8B0A-00A2E5A02D4C}"/>
              </a:ext>
            </a:extLst>
          </p:cNvPr>
          <p:cNvSpPr/>
          <p:nvPr/>
        </p:nvSpPr>
        <p:spPr>
          <a:xfrm>
            <a:off x="5002531" y="3799842"/>
            <a:ext cx="350520" cy="3215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3CF43F39-5C97-458E-B053-28D3D13D462B}"/>
              </a:ext>
            </a:extLst>
          </p:cNvPr>
          <p:cNvSpPr/>
          <p:nvPr/>
        </p:nvSpPr>
        <p:spPr>
          <a:xfrm>
            <a:off x="4987291" y="4254218"/>
            <a:ext cx="350520" cy="3215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4"/>
          <a:srcRect t="35171" b="39603"/>
          <a:stretch/>
        </p:blipFill>
        <p:spPr>
          <a:xfrm>
            <a:off x="2010107" y="2273098"/>
            <a:ext cx="5984849" cy="2358519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948795" y="2297516"/>
            <a:ext cx="140425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72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</a:p>
        </p:txBody>
      </p:sp>
      <p:sp>
        <p:nvSpPr>
          <p:cNvPr id="9" name="Text Placeholder 1">
            <a:extLst>
              <a:ext uri="{FF2B5EF4-FFF2-40B4-BE49-F238E27FC236}">
                <a16:creationId xmlns:a16="http://schemas.microsoft.com/office/drawing/2014/main" id="{95DC4BE1-AC64-A347-A926-9A3E0EEB63B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Upper KS2 Fractions Lesson 9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2D05976-2EE8-45D1-88D8-537E6F2ED4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Curved Up Arrow 4">
            <a:extLst>
              <a:ext uri="{FF2B5EF4-FFF2-40B4-BE49-F238E27FC236}">
                <a16:creationId xmlns:a16="http://schemas.microsoft.com/office/drawing/2014/main" id="{A71F0E85-D2BF-F349-A44D-8CBEA65654D9}"/>
              </a:ext>
            </a:extLst>
          </p:cNvPr>
          <p:cNvSpPr/>
          <p:nvPr/>
        </p:nvSpPr>
        <p:spPr bwMode="auto">
          <a:xfrm>
            <a:off x="2628900" y="4656035"/>
            <a:ext cx="1965961" cy="588863"/>
          </a:xfrm>
          <a:prstGeom prst="curvedUpArrow">
            <a:avLst/>
          </a:prstGeom>
          <a:solidFill>
            <a:schemeClr val="accent5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US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" name="Curved Down Arrow 5">
            <a:extLst>
              <a:ext uri="{FF2B5EF4-FFF2-40B4-BE49-F238E27FC236}">
                <a16:creationId xmlns:a16="http://schemas.microsoft.com/office/drawing/2014/main" id="{5B967605-72D1-6947-B73C-E10A16466D70}"/>
              </a:ext>
            </a:extLst>
          </p:cNvPr>
          <p:cNvSpPr/>
          <p:nvPr/>
        </p:nvSpPr>
        <p:spPr bwMode="auto">
          <a:xfrm>
            <a:off x="2448803" y="1494771"/>
            <a:ext cx="1926771" cy="595286"/>
          </a:xfrm>
          <a:prstGeom prst="curvedDownArrow">
            <a:avLst/>
          </a:prstGeom>
          <a:solidFill>
            <a:schemeClr val="accent5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US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055954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DFDA25D8-B3D0-4823-9639-F1CBD7757601}"/>
              </a:ext>
            </a:extLst>
          </p:cNvPr>
          <p:cNvSpPr/>
          <p:nvPr/>
        </p:nvSpPr>
        <p:spPr>
          <a:xfrm>
            <a:off x="4389121" y="3816353"/>
            <a:ext cx="220980" cy="3215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ADFFE3DA-668D-48CA-8832-03D5C2F5D532}"/>
              </a:ext>
            </a:extLst>
          </p:cNvPr>
          <p:cNvSpPr/>
          <p:nvPr/>
        </p:nvSpPr>
        <p:spPr>
          <a:xfrm>
            <a:off x="4373881" y="4270728"/>
            <a:ext cx="220980" cy="3215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6D6EF2E8-6002-4927-8B0A-00A2E5A02D4C}"/>
              </a:ext>
            </a:extLst>
          </p:cNvPr>
          <p:cNvSpPr/>
          <p:nvPr/>
        </p:nvSpPr>
        <p:spPr>
          <a:xfrm>
            <a:off x="5002531" y="3799842"/>
            <a:ext cx="350520" cy="3215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3CF43F39-5C97-458E-B053-28D3D13D462B}"/>
              </a:ext>
            </a:extLst>
          </p:cNvPr>
          <p:cNvSpPr/>
          <p:nvPr/>
        </p:nvSpPr>
        <p:spPr>
          <a:xfrm>
            <a:off x="4987291" y="4254218"/>
            <a:ext cx="350520" cy="3215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4"/>
          <a:srcRect t="73980" r="13046"/>
          <a:stretch/>
        </p:blipFill>
        <p:spPr>
          <a:xfrm>
            <a:off x="2349274" y="2311602"/>
            <a:ext cx="4938547" cy="2308663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948795" y="3308521"/>
            <a:ext cx="140425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</a:t>
            </a:r>
          </a:p>
        </p:txBody>
      </p:sp>
      <p:sp>
        <p:nvSpPr>
          <p:cNvPr id="9" name="Text Placeholder 1">
            <a:extLst>
              <a:ext uri="{FF2B5EF4-FFF2-40B4-BE49-F238E27FC236}">
                <a16:creationId xmlns:a16="http://schemas.microsoft.com/office/drawing/2014/main" id="{95DC4BE1-AC64-A347-A926-9A3E0EEB63B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Upper KS2 Fractions Lesson 9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869CE1E-CF32-47D7-A237-C4827754DE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10" name="Curved Down Arrow 9">
            <a:extLst>
              <a:ext uri="{FF2B5EF4-FFF2-40B4-BE49-F238E27FC236}">
                <a16:creationId xmlns:a16="http://schemas.microsoft.com/office/drawing/2014/main" id="{907BFB46-4A54-D042-B9EF-546034EC34CA}"/>
              </a:ext>
            </a:extLst>
          </p:cNvPr>
          <p:cNvSpPr/>
          <p:nvPr/>
        </p:nvSpPr>
        <p:spPr bwMode="auto">
          <a:xfrm rot="5632561">
            <a:off x="6628607" y="2850858"/>
            <a:ext cx="1710861" cy="673994"/>
          </a:xfrm>
          <a:prstGeom prst="curvedDownArrow">
            <a:avLst/>
          </a:prstGeom>
          <a:solidFill>
            <a:schemeClr val="accent5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US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494259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DFDA25D8-B3D0-4823-9639-F1CBD7757601}"/>
              </a:ext>
            </a:extLst>
          </p:cNvPr>
          <p:cNvSpPr/>
          <p:nvPr/>
        </p:nvSpPr>
        <p:spPr>
          <a:xfrm>
            <a:off x="4389121" y="3816353"/>
            <a:ext cx="220980" cy="3215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ADFFE3DA-668D-48CA-8832-03D5C2F5D532}"/>
              </a:ext>
            </a:extLst>
          </p:cNvPr>
          <p:cNvSpPr/>
          <p:nvPr/>
        </p:nvSpPr>
        <p:spPr>
          <a:xfrm>
            <a:off x="4373881" y="4270728"/>
            <a:ext cx="220980" cy="3215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6D6EF2E8-6002-4927-8B0A-00A2E5A02D4C}"/>
              </a:ext>
            </a:extLst>
          </p:cNvPr>
          <p:cNvSpPr/>
          <p:nvPr/>
        </p:nvSpPr>
        <p:spPr>
          <a:xfrm>
            <a:off x="5002531" y="3799842"/>
            <a:ext cx="350520" cy="3215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3CF43F39-5C97-458E-B053-28D3D13D462B}"/>
              </a:ext>
            </a:extLst>
          </p:cNvPr>
          <p:cNvSpPr/>
          <p:nvPr/>
        </p:nvSpPr>
        <p:spPr>
          <a:xfrm>
            <a:off x="4987291" y="4254218"/>
            <a:ext cx="350520" cy="3215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4"/>
          <a:srcRect b="73977"/>
          <a:stretch/>
        </p:blipFill>
        <p:spPr>
          <a:xfrm>
            <a:off x="1724572" y="2043296"/>
            <a:ext cx="6270175" cy="2549027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6180098" y="2594532"/>
            <a:ext cx="1404257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</a:t>
            </a:r>
          </a:p>
        </p:txBody>
      </p:sp>
      <p:sp>
        <p:nvSpPr>
          <p:cNvPr id="9" name="Text Placeholder 1">
            <a:extLst>
              <a:ext uri="{FF2B5EF4-FFF2-40B4-BE49-F238E27FC236}">
                <a16:creationId xmlns:a16="http://schemas.microsoft.com/office/drawing/2014/main" id="{95DC4BE1-AC64-A347-A926-9A3E0EEB63B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Upper KS2 Fractions Lesson 9</a:t>
            </a:r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319D46A0-8BB6-4F7D-9751-74A306B905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2" name="Speech Bubble: Oval 1">
            <a:extLst>
              <a:ext uri="{FF2B5EF4-FFF2-40B4-BE49-F238E27FC236}">
                <a16:creationId xmlns:a16="http://schemas.microsoft.com/office/drawing/2014/main" id="{47A89B87-1CD7-4152-B4F4-C499A6106E11}"/>
              </a:ext>
            </a:extLst>
          </p:cNvPr>
          <p:cNvSpPr/>
          <p:nvPr/>
        </p:nvSpPr>
        <p:spPr bwMode="auto">
          <a:xfrm>
            <a:off x="6444762" y="940777"/>
            <a:ext cx="1899138" cy="1102514"/>
          </a:xfrm>
          <a:prstGeom prst="wedgeEllipseCallou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" name="Speech Bubble: Rectangle with Corners Rounded 5">
            <a:extLst>
              <a:ext uri="{FF2B5EF4-FFF2-40B4-BE49-F238E27FC236}">
                <a16:creationId xmlns:a16="http://schemas.microsoft.com/office/drawing/2014/main" id="{5A51EE39-FF09-4078-A946-00E19AF1B624}"/>
              </a:ext>
            </a:extLst>
          </p:cNvPr>
          <p:cNvSpPr/>
          <p:nvPr/>
        </p:nvSpPr>
        <p:spPr bwMode="auto">
          <a:xfrm>
            <a:off x="177126" y="647571"/>
            <a:ext cx="3657600" cy="1583417"/>
          </a:xfrm>
          <a:prstGeom prst="wedgeRoundRectCallout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457200" marR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tabLst/>
            </a:pPr>
            <a:r>
              <a:rPr lang="en-GB" sz="2800" dirty="0">
                <a:latin typeface="Arial" charset="0"/>
              </a:rPr>
              <a:t>What must the difference be?</a:t>
            </a:r>
            <a:endParaRPr kumimoji="0" lang="en-GB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67582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790951" y="3816351"/>
            <a:ext cx="1562100" cy="7366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B2EFB1D8-0B4F-41AF-914E-3F5B89F2A11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8279" y="1583587"/>
            <a:ext cx="7907447" cy="1600777"/>
          </a:xfrm>
          <a:prstGeom prst="rect">
            <a:avLst/>
          </a:prstGeom>
        </p:spPr>
      </p:pic>
      <p:sp>
        <p:nvSpPr>
          <p:cNvPr id="23" name="Rectangle 22">
            <a:extLst>
              <a:ext uri="{FF2B5EF4-FFF2-40B4-BE49-F238E27FC236}">
                <a16:creationId xmlns:a16="http://schemas.microsoft.com/office/drawing/2014/main" id="{6D6EF2E8-6002-4927-8B0A-00A2E5A02D4C}"/>
              </a:ext>
            </a:extLst>
          </p:cNvPr>
          <p:cNvSpPr/>
          <p:nvPr/>
        </p:nvSpPr>
        <p:spPr>
          <a:xfrm>
            <a:off x="5002531" y="3799842"/>
            <a:ext cx="350520" cy="3215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8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3CF43F39-5C97-458E-B053-28D3D13D462B}"/>
              </a:ext>
            </a:extLst>
          </p:cNvPr>
          <p:cNvSpPr/>
          <p:nvPr/>
        </p:nvSpPr>
        <p:spPr>
          <a:xfrm>
            <a:off x="4987291" y="4254218"/>
            <a:ext cx="350520" cy="3215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24</a:t>
            </a:r>
          </a:p>
        </p:txBody>
      </p:sp>
      <p:sp>
        <p:nvSpPr>
          <p:cNvPr id="12" name="Text Placeholder 1">
            <a:extLst>
              <a:ext uri="{FF2B5EF4-FFF2-40B4-BE49-F238E27FC236}">
                <a16:creationId xmlns:a16="http://schemas.microsoft.com/office/drawing/2014/main" id="{95DC4BE1-AC64-A347-A926-9A3E0EEB63B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Upper KS2 Fractions Lesson 9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CEDFB8E5-7A05-4F0F-9948-DA029B1B8F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B4262566-2FCA-3941-A0D6-B3B51DDAAA7B}"/>
              </a:ext>
            </a:extLst>
          </p:cNvPr>
          <p:cNvSpPr/>
          <p:nvPr/>
        </p:nvSpPr>
        <p:spPr bwMode="auto">
          <a:xfrm>
            <a:off x="4343400" y="3799842"/>
            <a:ext cx="1159329" cy="753109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US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754511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B2EFB1D8-0B4F-41AF-914E-3F5B89F2A11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8279" y="1583587"/>
            <a:ext cx="7907447" cy="1600777"/>
          </a:xfrm>
          <a:prstGeom prst="rect">
            <a:avLst/>
          </a:prstGeom>
        </p:spPr>
      </p:pic>
      <p:sp>
        <p:nvSpPr>
          <p:cNvPr id="23" name="Rectangle 22">
            <a:extLst>
              <a:ext uri="{FF2B5EF4-FFF2-40B4-BE49-F238E27FC236}">
                <a16:creationId xmlns:a16="http://schemas.microsoft.com/office/drawing/2014/main" id="{6D6EF2E8-6002-4927-8B0A-00A2E5A02D4C}"/>
              </a:ext>
            </a:extLst>
          </p:cNvPr>
          <p:cNvSpPr/>
          <p:nvPr/>
        </p:nvSpPr>
        <p:spPr>
          <a:xfrm>
            <a:off x="5349787" y="3816351"/>
            <a:ext cx="350520" cy="3215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1" name="Text Placeholder 1">
            <a:extLst>
              <a:ext uri="{FF2B5EF4-FFF2-40B4-BE49-F238E27FC236}">
                <a16:creationId xmlns:a16="http://schemas.microsoft.com/office/drawing/2014/main" id="{95DC4BE1-AC64-A347-A926-9A3E0EEB63B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Upper KS2 Fractions Lesson 9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505971BD-DB10-4A7B-9BF4-0DF920EBC6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id="{BAEB6C71-8525-9E48-8537-49C17BD2D5EE}"/>
                  </a:ext>
                </a:extLst>
              </p:cNvPr>
              <p:cNvSpPr txBox="1"/>
              <p:nvPr/>
            </p:nvSpPr>
            <p:spPr>
              <a:xfrm>
                <a:off x="2142536" y="3617547"/>
                <a:ext cx="192360" cy="5203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num>
                        <m:den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6</m:t>
                          </m:r>
                        </m:den>
                      </m:f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id="{BAEB6C71-8525-9E48-8537-49C17BD2D5E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42536" y="3617547"/>
                <a:ext cx="192360" cy="520399"/>
              </a:xfrm>
              <a:prstGeom prst="rect">
                <a:avLst/>
              </a:prstGeom>
              <a:blipFill>
                <a:blip r:embed="rId7"/>
                <a:stretch>
                  <a:fillRect l="-25000" t="-4762" r="-25000" b="-1190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TextBox 3">
            <a:extLst>
              <a:ext uri="{FF2B5EF4-FFF2-40B4-BE49-F238E27FC236}">
                <a16:creationId xmlns:a16="http://schemas.microsoft.com/office/drawing/2014/main" id="{DFC761AD-5A4C-7746-BFB7-13965BD67681}"/>
              </a:ext>
            </a:extLst>
          </p:cNvPr>
          <p:cNvSpPr txBox="1"/>
          <p:nvPr/>
        </p:nvSpPr>
        <p:spPr>
          <a:xfrm>
            <a:off x="2513907" y="3693080"/>
            <a:ext cx="4245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=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EB3925E6-4B40-7940-A567-46E13C1E96FD}"/>
                  </a:ext>
                </a:extLst>
              </p:cNvPr>
              <p:cNvSpPr txBox="1"/>
              <p:nvPr/>
            </p:nvSpPr>
            <p:spPr>
              <a:xfrm>
                <a:off x="2777632" y="3617547"/>
                <a:ext cx="827764" cy="52039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8</m:t>
                          </m:r>
                        </m:den>
                      </m:f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EB3925E6-4B40-7940-A567-46E13C1E96F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77632" y="3617547"/>
                <a:ext cx="827764" cy="520399"/>
              </a:xfrm>
              <a:prstGeom prst="rect">
                <a:avLst/>
              </a:prstGeom>
              <a:blipFill>
                <a:blip r:embed="rId8"/>
                <a:stretch>
                  <a:fillRect t="-4762" b="-1190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TextBox 6">
            <a:extLst>
              <a:ext uri="{FF2B5EF4-FFF2-40B4-BE49-F238E27FC236}">
                <a16:creationId xmlns:a16="http://schemas.microsoft.com/office/drawing/2014/main" id="{C6D3CD9D-F350-CF4F-903E-8679DC8417E2}"/>
              </a:ext>
            </a:extLst>
          </p:cNvPr>
          <p:cNvSpPr txBox="1"/>
          <p:nvPr/>
        </p:nvSpPr>
        <p:spPr>
          <a:xfrm>
            <a:off x="3523811" y="3693080"/>
            <a:ext cx="3951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=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07644C2E-5B70-044C-A28E-E0B0FC6FBDD6}"/>
                  </a:ext>
                </a:extLst>
              </p:cNvPr>
              <p:cNvSpPr txBox="1"/>
              <p:nvPr/>
            </p:nvSpPr>
            <p:spPr>
              <a:xfrm>
                <a:off x="4093605" y="3595490"/>
                <a:ext cx="320601" cy="518604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3</m:t>
                          </m:r>
                        </m:num>
                        <m:den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24</m:t>
                          </m:r>
                        </m:den>
                      </m:f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07644C2E-5B70-044C-A28E-E0B0FC6FBDD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93605" y="3595490"/>
                <a:ext cx="320601" cy="518604"/>
              </a:xfrm>
              <a:prstGeom prst="rect">
                <a:avLst/>
              </a:prstGeom>
              <a:blipFill>
                <a:blip r:embed="rId9"/>
                <a:stretch>
                  <a:fillRect l="-11111" t="-4762" r="-11111" b="-1190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Rectangle 11">
            <a:extLst>
              <a:ext uri="{FF2B5EF4-FFF2-40B4-BE49-F238E27FC236}">
                <a16:creationId xmlns:a16="http://schemas.microsoft.com/office/drawing/2014/main" id="{318D57C1-4CFB-F149-A8FD-280B925ECAD6}"/>
              </a:ext>
            </a:extLst>
          </p:cNvPr>
          <p:cNvSpPr/>
          <p:nvPr/>
        </p:nvSpPr>
        <p:spPr bwMode="auto">
          <a:xfrm>
            <a:off x="1306039" y="3299620"/>
            <a:ext cx="3575957" cy="1110343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US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3" name="Multiply 12">
            <a:extLst>
              <a:ext uri="{FF2B5EF4-FFF2-40B4-BE49-F238E27FC236}">
                <a16:creationId xmlns:a16="http://schemas.microsoft.com/office/drawing/2014/main" id="{21852CFB-BAB5-8E43-A8D6-CE98D889D25D}"/>
              </a:ext>
            </a:extLst>
          </p:cNvPr>
          <p:cNvSpPr/>
          <p:nvPr/>
        </p:nvSpPr>
        <p:spPr bwMode="auto">
          <a:xfrm>
            <a:off x="5349787" y="3471883"/>
            <a:ext cx="1355271" cy="1332125"/>
          </a:xfrm>
          <a:prstGeom prst="mathMultiply">
            <a:avLst/>
          </a:prstGeom>
          <a:solidFill>
            <a:srgbClr val="FF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US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1412955F-A00F-CE45-8B42-CE1AC40C4B86}"/>
                  </a:ext>
                </a:extLst>
              </p:cNvPr>
              <p:cNvSpPr txBox="1"/>
              <p:nvPr/>
            </p:nvSpPr>
            <p:spPr>
              <a:xfrm>
                <a:off x="1306039" y="4804008"/>
                <a:ext cx="192360" cy="5203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num>
                        <m:den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6</m:t>
                          </m:r>
                        </m:den>
                      </m:f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1412955F-A00F-CE45-8B42-CE1AC40C4B8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06039" y="4804008"/>
                <a:ext cx="192360" cy="520399"/>
              </a:xfrm>
              <a:prstGeom prst="rect">
                <a:avLst/>
              </a:prstGeom>
              <a:blipFill>
                <a:blip r:embed="rId10"/>
                <a:stretch>
                  <a:fillRect l="-25000" t="-2381" r="-18750" b="-1190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5C8FCB2C-1E2B-154F-A336-36FD6EEF59C9}"/>
                  </a:ext>
                </a:extLst>
              </p:cNvPr>
              <p:cNvSpPr txBox="1"/>
              <p:nvPr/>
            </p:nvSpPr>
            <p:spPr>
              <a:xfrm>
                <a:off x="2450461" y="4804008"/>
                <a:ext cx="192360" cy="5203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3</m:t>
                          </m:r>
                        </m:den>
                      </m:f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5C8FCB2C-1E2B-154F-A336-36FD6EEF59C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50461" y="4804008"/>
                <a:ext cx="192360" cy="520399"/>
              </a:xfrm>
              <a:prstGeom prst="rect">
                <a:avLst/>
              </a:prstGeom>
              <a:blipFill>
                <a:blip r:embed="rId11"/>
                <a:stretch>
                  <a:fillRect l="-25000" t="-2381" r="-25000" b="-1190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0" name="TextBox 19">
                <a:extLst>
                  <a:ext uri="{FF2B5EF4-FFF2-40B4-BE49-F238E27FC236}">
                    <a16:creationId xmlns:a16="http://schemas.microsoft.com/office/drawing/2014/main" id="{E6F8262B-37CB-5144-9D0B-C55F0D76141A}"/>
                  </a:ext>
                </a:extLst>
              </p:cNvPr>
              <p:cNvSpPr txBox="1"/>
              <p:nvPr/>
            </p:nvSpPr>
            <p:spPr>
              <a:xfrm>
                <a:off x="3523811" y="4804008"/>
                <a:ext cx="320601" cy="518604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8</m:t>
                          </m:r>
                        </m:num>
                        <m:den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24</m:t>
                          </m:r>
                        </m:den>
                      </m:f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20" name="TextBox 19">
                <a:extLst>
                  <a:ext uri="{FF2B5EF4-FFF2-40B4-BE49-F238E27FC236}">
                    <a16:creationId xmlns:a16="http://schemas.microsoft.com/office/drawing/2014/main" id="{E6F8262B-37CB-5144-9D0B-C55F0D76141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23811" y="4804008"/>
                <a:ext cx="320601" cy="518604"/>
              </a:xfrm>
              <a:prstGeom prst="rect">
                <a:avLst/>
              </a:prstGeom>
              <a:blipFill>
                <a:blip r:embed="rId12"/>
                <a:stretch>
                  <a:fillRect l="-11111" t="-2381" r="-11111" b="-1190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" name="TextBox 14">
            <a:extLst>
              <a:ext uri="{FF2B5EF4-FFF2-40B4-BE49-F238E27FC236}">
                <a16:creationId xmlns:a16="http://schemas.microsoft.com/office/drawing/2014/main" id="{BC3750A6-B037-1B4B-BBD6-5C201F23512A}"/>
              </a:ext>
            </a:extLst>
          </p:cNvPr>
          <p:cNvSpPr txBox="1"/>
          <p:nvPr/>
        </p:nvSpPr>
        <p:spPr>
          <a:xfrm>
            <a:off x="1845129" y="4878644"/>
            <a:ext cx="29740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=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3F12CC02-CECE-9146-9EC0-A74DB131E1B9}"/>
              </a:ext>
            </a:extLst>
          </p:cNvPr>
          <p:cNvSpPr txBox="1"/>
          <p:nvPr/>
        </p:nvSpPr>
        <p:spPr>
          <a:xfrm>
            <a:off x="2928466" y="4878644"/>
            <a:ext cx="29740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=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3136CE66-79CE-8743-94CF-FC917B6C8E3A}"/>
              </a:ext>
            </a:extLst>
          </p:cNvPr>
          <p:cNvSpPr/>
          <p:nvPr/>
        </p:nvSpPr>
        <p:spPr bwMode="auto">
          <a:xfrm>
            <a:off x="783771" y="4409963"/>
            <a:ext cx="3630435" cy="1256051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US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7" name="Smiley Face 16">
            <a:extLst>
              <a:ext uri="{FF2B5EF4-FFF2-40B4-BE49-F238E27FC236}">
                <a16:creationId xmlns:a16="http://schemas.microsoft.com/office/drawing/2014/main" id="{64DD5C92-04B4-A944-A526-1A8DA9C08428}"/>
              </a:ext>
            </a:extLst>
          </p:cNvPr>
          <p:cNvSpPr/>
          <p:nvPr/>
        </p:nvSpPr>
        <p:spPr bwMode="auto">
          <a:xfrm>
            <a:off x="4760936" y="5233306"/>
            <a:ext cx="865414" cy="865415"/>
          </a:xfrm>
          <a:prstGeom prst="smileyFace">
            <a:avLst/>
          </a:prstGeom>
          <a:solidFill>
            <a:srgbClr val="00B050"/>
          </a:solidFill>
          <a:ln>
            <a:solidFill>
              <a:schemeClr val="tx1"/>
            </a:solidFill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US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9825910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2" grpId="1" animBg="1"/>
      <p:bldP spid="13" grpId="0" animBg="1"/>
      <p:bldP spid="13" grpId="1" animBg="1"/>
      <p:bldP spid="16" grpId="0" animBg="1"/>
      <p:bldP spid="1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2.9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85.4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62.3|47.5|4.8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0.8|39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11.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.4|53.3|12.9|25.8|2.9|1.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3.4|1.1"/>
</p:tagLst>
</file>

<file path=ppt/theme/theme1.xml><?xml version="1.0" encoding="utf-8"?>
<a:theme xmlns:a="http://schemas.openxmlformats.org/drawingml/2006/main" name="nctem1">
  <a:themeElements>
    <a:clrScheme name="nctem1 11">
      <a:dk1>
        <a:srgbClr val="000000"/>
      </a:dk1>
      <a:lt1>
        <a:srgbClr val="FFFFFF"/>
      </a:lt1>
      <a:dk2>
        <a:srgbClr val="00628C"/>
      </a:dk2>
      <a:lt2>
        <a:srgbClr val="5F5F5F"/>
      </a:lt2>
      <a:accent1>
        <a:srgbClr val="82E6DD"/>
      </a:accent1>
      <a:accent2>
        <a:srgbClr val="C8E2E8"/>
      </a:accent2>
      <a:accent3>
        <a:srgbClr val="FFFFFF"/>
      </a:accent3>
      <a:accent4>
        <a:srgbClr val="000000"/>
      </a:accent4>
      <a:accent5>
        <a:srgbClr val="C1F0EB"/>
      </a:accent5>
      <a:accent6>
        <a:srgbClr val="B5CDD2"/>
      </a:accent6>
      <a:hlink>
        <a:srgbClr val="00628C"/>
      </a:hlink>
      <a:folHlink>
        <a:srgbClr val="B2B2B2"/>
      </a:folHlink>
    </a:clrScheme>
    <a:fontScheme name="nctem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742950" marR="0" indent="-28575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>
            <a:srgbClr val="00628C"/>
          </a:buClr>
          <a:buSzTx/>
          <a:buFont typeface="Arial" charset="0"/>
          <a:buChar char="●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742950" marR="0" indent="-28575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>
            <a:srgbClr val="00628C"/>
          </a:buClr>
          <a:buSzTx/>
          <a:buFont typeface="Arial" charset="0"/>
          <a:buChar char="●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nctem1 1">
        <a:dk1>
          <a:srgbClr val="000000"/>
        </a:dk1>
        <a:lt1>
          <a:srgbClr val="FFFFFF"/>
        </a:lt1>
        <a:dk2>
          <a:srgbClr val="006666"/>
        </a:dk2>
        <a:lt2>
          <a:srgbClr val="5F5F5F"/>
        </a:lt2>
        <a:accent1>
          <a:srgbClr val="33CCCC"/>
        </a:accent1>
        <a:accent2>
          <a:srgbClr val="99CCCC"/>
        </a:accent2>
        <a:accent3>
          <a:srgbClr val="FFFFFF"/>
        </a:accent3>
        <a:accent4>
          <a:srgbClr val="000000"/>
        </a:accent4>
        <a:accent5>
          <a:srgbClr val="ADE2E2"/>
        </a:accent5>
        <a:accent6>
          <a:srgbClr val="8AB9B9"/>
        </a:accent6>
        <a:hlink>
          <a:srgbClr val="006666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ctem1 2">
        <a:dk1>
          <a:srgbClr val="000000"/>
        </a:dk1>
        <a:lt1>
          <a:srgbClr val="FFFFFF"/>
        </a:lt1>
        <a:dk2>
          <a:srgbClr val="333366"/>
        </a:dk2>
        <a:lt2>
          <a:srgbClr val="5F5F5F"/>
        </a:lt2>
        <a:accent1>
          <a:srgbClr val="CC99FF"/>
        </a:accent1>
        <a:accent2>
          <a:srgbClr val="99CCCC"/>
        </a:accent2>
        <a:accent3>
          <a:srgbClr val="FFFFFF"/>
        </a:accent3>
        <a:accent4>
          <a:srgbClr val="000000"/>
        </a:accent4>
        <a:accent5>
          <a:srgbClr val="E2CAFF"/>
        </a:accent5>
        <a:accent6>
          <a:srgbClr val="8AB9B9"/>
        </a:accent6>
        <a:hlink>
          <a:srgbClr val="666699"/>
        </a:hlink>
        <a:folHlink>
          <a:srgbClr val="6600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ctem1 3">
        <a:dk1>
          <a:srgbClr val="000000"/>
        </a:dk1>
        <a:lt1>
          <a:srgbClr val="FFFFFF"/>
        </a:lt1>
        <a:dk2>
          <a:srgbClr val="0000CC"/>
        </a:dk2>
        <a:lt2>
          <a:srgbClr val="434343"/>
        </a:lt2>
        <a:accent1>
          <a:srgbClr val="99CC00"/>
        </a:accent1>
        <a:accent2>
          <a:srgbClr val="FFCC00"/>
        </a:accent2>
        <a:accent3>
          <a:srgbClr val="FFFFFF"/>
        </a:accent3>
        <a:accent4>
          <a:srgbClr val="000000"/>
        </a:accent4>
        <a:accent5>
          <a:srgbClr val="CAE2AA"/>
        </a:accent5>
        <a:accent6>
          <a:srgbClr val="E7B900"/>
        </a:accent6>
        <a:hlink>
          <a:srgbClr val="FF0000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ctem1 4">
        <a:dk1>
          <a:srgbClr val="000000"/>
        </a:dk1>
        <a:lt1>
          <a:srgbClr val="64AAAE"/>
        </a:lt1>
        <a:dk2>
          <a:srgbClr val="FFFFCC"/>
        </a:dk2>
        <a:lt2>
          <a:srgbClr val="5F5F5F"/>
        </a:lt2>
        <a:accent1>
          <a:srgbClr val="B4B1DB"/>
        </a:accent1>
        <a:accent2>
          <a:srgbClr val="61C1D7"/>
        </a:accent2>
        <a:accent3>
          <a:srgbClr val="B8D2D3"/>
        </a:accent3>
        <a:accent4>
          <a:srgbClr val="000000"/>
        </a:accent4>
        <a:accent5>
          <a:srgbClr val="D6D5EA"/>
        </a:accent5>
        <a:accent6>
          <a:srgbClr val="57AFC3"/>
        </a:accent6>
        <a:hlink>
          <a:srgbClr val="257177"/>
        </a:hlink>
        <a:folHlink>
          <a:srgbClr val="CCCC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ctem1 5">
        <a:dk1>
          <a:srgbClr val="5F5F5F"/>
        </a:dk1>
        <a:lt1>
          <a:srgbClr val="F8F8F8"/>
        </a:lt1>
        <a:dk2>
          <a:srgbClr val="2A285A"/>
        </a:dk2>
        <a:lt2>
          <a:srgbClr val="FFFFFF"/>
        </a:lt2>
        <a:accent1>
          <a:srgbClr val="999966"/>
        </a:accent1>
        <a:accent2>
          <a:srgbClr val="8C8B9D"/>
        </a:accent2>
        <a:accent3>
          <a:srgbClr val="ACACB5"/>
        </a:accent3>
        <a:accent4>
          <a:srgbClr val="D4D4D4"/>
        </a:accent4>
        <a:accent5>
          <a:srgbClr val="CACAB8"/>
        </a:accent5>
        <a:accent6>
          <a:srgbClr val="7E7D8E"/>
        </a:accent6>
        <a:hlink>
          <a:srgbClr val="465174"/>
        </a:hlink>
        <a:folHlink>
          <a:srgbClr val="C0C0C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tem1 6">
        <a:dk1>
          <a:srgbClr val="434343"/>
        </a:dk1>
        <a:lt1>
          <a:srgbClr val="FFFFFF"/>
        </a:lt1>
        <a:dk2>
          <a:srgbClr val="360404"/>
        </a:dk2>
        <a:lt2>
          <a:srgbClr val="FFFFFF"/>
        </a:lt2>
        <a:accent1>
          <a:srgbClr val="669900"/>
        </a:accent1>
        <a:accent2>
          <a:srgbClr val="CC6600"/>
        </a:accent2>
        <a:accent3>
          <a:srgbClr val="AEAAAA"/>
        </a:accent3>
        <a:accent4>
          <a:srgbClr val="DADADA"/>
        </a:accent4>
        <a:accent5>
          <a:srgbClr val="B8CAAA"/>
        </a:accent5>
        <a:accent6>
          <a:srgbClr val="B95C00"/>
        </a:accent6>
        <a:hlink>
          <a:srgbClr val="CC3300"/>
        </a:hlink>
        <a:folHlink>
          <a:srgbClr val="80808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tem1 7">
        <a:dk1>
          <a:srgbClr val="434343"/>
        </a:dk1>
        <a:lt1>
          <a:srgbClr val="FFFFFF"/>
        </a:lt1>
        <a:dk2>
          <a:srgbClr val="000000"/>
        </a:dk2>
        <a:lt2>
          <a:srgbClr val="8285FE"/>
        </a:lt2>
        <a:accent1>
          <a:srgbClr val="669900"/>
        </a:accent1>
        <a:accent2>
          <a:srgbClr val="9900FF"/>
        </a:accent2>
        <a:accent3>
          <a:srgbClr val="AAAAAA"/>
        </a:accent3>
        <a:accent4>
          <a:srgbClr val="DADADA"/>
        </a:accent4>
        <a:accent5>
          <a:srgbClr val="B8CAAA"/>
        </a:accent5>
        <a:accent6>
          <a:srgbClr val="8A00E7"/>
        </a:accent6>
        <a:hlink>
          <a:srgbClr val="6600CC"/>
        </a:hlink>
        <a:folHlink>
          <a:srgbClr val="80808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tem1 8">
        <a:dk1>
          <a:srgbClr val="434343"/>
        </a:dk1>
        <a:lt1>
          <a:srgbClr val="FFFFFF"/>
        </a:lt1>
        <a:dk2>
          <a:srgbClr val="000000"/>
        </a:dk2>
        <a:lt2>
          <a:srgbClr val="0066FF"/>
        </a:lt2>
        <a:accent1>
          <a:srgbClr val="339966"/>
        </a:accent1>
        <a:accent2>
          <a:srgbClr val="FFCC00"/>
        </a:accent2>
        <a:accent3>
          <a:srgbClr val="AAAAAA"/>
        </a:accent3>
        <a:accent4>
          <a:srgbClr val="DADADA"/>
        </a:accent4>
        <a:accent5>
          <a:srgbClr val="ADCAB8"/>
        </a:accent5>
        <a:accent6>
          <a:srgbClr val="E7B900"/>
        </a:accent6>
        <a:hlink>
          <a:srgbClr val="CC0000"/>
        </a:hlink>
        <a:folHlink>
          <a:srgbClr val="80808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tem1 9">
        <a:dk1>
          <a:srgbClr val="333300"/>
        </a:dk1>
        <a:lt1>
          <a:srgbClr val="FFFFFF"/>
        </a:lt1>
        <a:dk2>
          <a:srgbClr val="669900"/>
        </a:dk2>
        <a:lt2>
          <a:srgbClr val="FFFFCC"/>
        </a:lt2>
        <a:accent1>
          <a:srgbClr val="CCCC00"/>
        </a:accent1>
        <a:accent2>
          <a:srgbClr val="99CC00"/>
        </a:accent2>
        <a:accent3>
          <a:srgbClr val="B8CAAA"/>
        </a:accent3>
        <a:accent4>
          <a:srgbClr val="DADADA"/>
        </a:accent4>
        <a:accent5>
          <a:srgbClr val="E2E2AA"/>
        </a:accent5>
        <a:accent6>
          <a:srgbClr val="8AB900"/>
        </a:accent6>
        <a:hlink>
          <a:srgbClr val="336600"/>
        </a:hlink>
        <a:folHlink>
          <a:srgbClr val="FFFF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tem1 10">
        <a:dk1>
          <a:srgbClr val="333333"/>
        </a:dk1>
        <a:lt1>
          <a:srgbClr val="FFFFCC"/>
        </a:lt1>
        <a:dk2>
          <a:srgbClr val="660000"/>
        </a:dk2>
        <a:lt2>
          <a:srgbClr val="CCCCCC"/>
        </a:lt2>
        <a:accent1>
          <a:srgbClr val="FF6600"/>
        </a:accent1>
        <a:accent2>
          <a:srgbClr val="CC3300"/>
        </a:accent2>
        <a:accent3>
          <a:srgbClr val="B8AAAA"/>
        </a:accent3>
        <a:accent4>
          <a:srgbClr val="DADAAE"/>
        </a:accent4>
        <a:accent5>
          <a:srgbClr val="FFB8AA"/>
        </a:accent5>
        <a:accent6>
          <a:srgbClr val="B92D00"/>
        </a:accent6>
        <a:hlink>
          <a:srgbClr val="990000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tem1 11">
        <a:dk1>
          <a:srgbClr val="000000"/>
        </a:dk1>
        <a:lt1>
          <a:srgbClr val="FFFFFF"/>
        </a:lt1>
        <a:dk2>
          <a:srgbClr val="00628C"/>
        </a:dk2>
        <a:lt2>
          <a:srgbClr val="5F5F5F"/>
        </a:lt2>
        <a:accent1>
          <a:srgbClr val="82E6DD"/>
        </a:accent1>
        <a:accent2>
          <a:srgbClr val="C8E2E8"/>
        </a:accent2>
        <a:accent3>
          <a:srgbClr val="FFFFFF"/>
        </a:accent3>
        <a:accent4>
          <a:srgbClr val="000000"/>
        </a:accent4>
        <a:accent5>
          <a:srgbClr val="C1F0EB"/>
        </a:accent5>
        <a:accent6>
          <a:srgbClr val="B5CDD2"/>
        </a:accent6>
        <a:hlink>
          <a:srgbClr val="00628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nctem1 1">
    <a:dk1>
      <a:srgbClr val="000000"/>
    </a:dk1>
    <a:lt1>
      <a:srgbClr val="FFFFFF"/>
    </a:lt1>
    <a:dk2>
      <a:srgbClr val="006666"/>
    </a:dk2>
    <a:lt2>
      <a:srgbClr val="5F5F5F"/>
    </a:lt2>
    <a:accent1>
      <a:srgbClr val="33CCCC"/>
    </a:accent1>
    <a:accent2>
      <a:srgbClr val="99CCCC"/>
    </a:accent2>
    <a:accent3>
      <a:srgbClr val="FFFFFF"/>
    </a:accent3>
    <a:accent4>
      <a:srgbClr val="000000"/>
    </a:accent4>
    <a:accent5>
      <a:srgbClr val="ADE2E2"/>
    </a:accent5>
    <a:accent6>
      <a:srgbClr val="8AB9B9"/>
    </a:accent6>
    <a:hlink>
      <a:srgbClr val="006666"/>
    </a:hlink>
    <a:folHlink>
      <a:srgbClr val="B2B2B2"/>
    </a:folHlink>
  </a:clrScheme>
</a:themeOverride>
</file>

<file path=ppt/theme/themeOverride2.xml><?xml version="1.0" encoding="utf-8"?>
<a:themeOverride xmlns:a="http://schemas.openxmlformats.org/drawingml/2006/main">
  <a:clrScheme name="nctem1 1">
    <a:dk1>
      <a:srgbClr val="000000"/>
    </a:dk1>
    <a:lt1>
      <a:srgbClr val="FFFFFF"/>
    </a:lt1>
    <a:dk2>
      <a:srgbClr val="006666"/>
    </a:dk2>
    <a:lt2>
      <a:srgbClr val="5F5F5F"/>
    </a:lt2>
    <a:accent1>
      <a:srgbClr val="33CCCC"/>
    </a:accent1>
    <a:accent2>
      <a:srgbClr val="99CCCC"/>
    </a:accent2>
    <a:accent3>
      <a:srgbClr val="FFFFFF"/>
    </a:accent3>
    <a:accent4>
      <a:srgbClr val="000000"/>
    </a:accent4>
    <a:accent5>
      <a:srgbClr val="ADE2E2"/>
    </a:accent5>
    <a:accent6>
      <a:srgbClr val="8AB9B9"/>
    </a:accent6>
    <a:hlink>
      <a:srgbClr val="006666"/>
    </a:hlink>
    <a:folHlink>
      <a:srgbClr val="B2B2B2"/>
    </a:folHlink>
  </a:clrScheme>
</a:themeOverride>
</file>

<file path=ppt/theme/themeOverride3.xml><?xml version="1.0" encoding="utf-8"?>
<a:themeOverride xmlns:a="http://schemas.openxmlformats.org/drawingml/2006/main">
  <a:clrScheme name="nctem1 1">
    <a:dk1>
      <a:srgbClr val="000000"/>
    </a:dk1>
    <a:lt1>
      <a:srgbClr val="FFFFFF"/>
    </a:lt1>
    <a:dk2>
      <a:srgbClr val="006666"/>
    </a:dk2>
    <a:lt2>
      <a:srgbClr val="5F5F5F"/>
    </a:lt2>
    <a:accent1>
      <a:srgbClr val="33CCCC"/>
    </a:accent1>
    <a:accent2>
      <a:srgbClr val="99CCCC"/>
    </a:accent2>
    <a:accent3>
      <a:srgbClr val="FFFFFF"/>
    </a:accent3>
    <a:accent4>
      <a:srgbClr val="000000"/>
    </a:accent4>
    <a:accent5>
      <a:srgbClr val="ADE2E2"/>
    </a:accent5>
    <a:accent6>
      <a:srgbClr val="8AB9B9"/>
    </a:accent6>
    <a:hlink>
      <a:srgbClr val="006666"/>
    </a:hlink>
    <a:folHlink>
      <a:srgbClr val="B2B2B2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66C4E9411A2B847AB3A2FDDFBD5392E" ma:contentTypeVersion="12" ma:contentTypeDescription="Create a new document." ma:contentTypeScope="" ma:versionID="434d7b626fa96a0718c1193846830b32">
  <xsd:schema xmlns:xsd="http://www.w3.org/2001/XMLSchema" xmlns:xs="http://www.w3.org/2001/XMLSchema" xmlns:p="http://schemas.microsoft.com/office/2006/metadata/properties" xmlns:ns2="dc9bd944-225f-43f1-96dc-d5ee43d55d1c" xmlns:ns3="6e8f39c4-649a-4727-b531-9584b06a2d5b" targetNamespace="http://schemas.microsoft.com/office/2006/metadata/properties" ma:root="true" ma:fieldsID="3b76194d8edd212a55ab64e907a72791" ns2:_="" ns3:_="">
    <xsd:import namespace="dc9bd944-225f-43f1-96dc-d5ee43d55d1c"/>
    <xsd:import namespace="6e8f39c4-649a-4727-b531-9584b06a2d5b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DateTaken" minOccurs="0"/>
                <xsd:element ref="ns3:MediaServiceLocation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9bd944-225f-43f1-96dc-d5ee43d55d1c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e8f39c4-649a-4727-b531-9584b06a2d5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CB5B4C29-E56B-4EDA-8D74-EC2C5A0CF22A}"/>
</file>

<file path=customXml/itemProps2.xml><?xml version="1.0" encoding="utf-8"?>
<ds:datastoreItem xmlns:ds="http://schemas.openxmlformats.org/officeDocument/2006/customXml" ds:itemID="{9B02F773-D915-40E3-9059-0C59813483E0}"/>
</file>

<file path=customXml/itemProps3.xml><?xml version="1.0" encoding="utf-8"?>
<ds:datastoreItem xmlns:ds="http://schemas.openxmlformats.org/officeDocument/2006/customXml" ds:itemID="{27033450-D8B7-468A-AE99-82A2F749ACAB}"/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581</TotalTime>
  <Words>165</Words>
  <Application>Microsoft Office PowerPoint</Application>
  <PresentationFormat>On-screen Show (4:3)</PresentationFormat>
  <Paragraphs>49</Paragraphs>
  <Slides>13</Slides>
  <Notes>11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13</vt:i4>
      </vt:variant>
    </vt:vector>
  </HeadingPairs>
  <TitlesOfParts>
    <vt:vector size="20" baseType="lpstr">
      <vt:lpstr>Arial</vt:lpstr>
      <vt:lpstr>Calibri</vt:lpstr>
      <vt:lpstr>Cambria Math</vt:lpstr>
      <vt:lpstr>Myriad Pro</vt:lpstr>
      <vt:lpstr>Open Sans</vt:lpstr>
      <vt:lpstr>nctem1</vt:lpstr>
      <vt:lpstr>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Greg Chantler</dc:creator>
  <cp:lastModifiedBy>Andrew Young</cp:lastModifiedBy>
  <cp:revision>36</cp:revision>
  <dcterms:created xsi:type="dcterms:W3CDTF">2020-04-15T09:45:37Z</dcterms:created>
  <dcterms:modified xsi:type="dcterms:W3CDTF">2020-08-27T09:36:58Z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0x010100E66C4E9411A2B847AB3A2FDDFBD5392E</vt:lpwstr>
  </property>
</Properties>
</file>