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notesSlides/notesSlide16.xml" ContentType="application/vnd.openxmlformats-officedocument.presentationml.notesSlide+xml"/>
  <Override PartName="/ppt/tags/tag16.xml" ContentType="application/vnd.openxmlformats-officedocument.presentationml.tags+xml"/>
  <Override PartName="/ppt/notesSlides/notesSlide17.xml" ContentType="application/vnd.openxmlformats-officedocument.presentationml.notesSlide+xml"/>
  <Override PartName="/ppt/tags/tag17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4"/>
  </p:sldMasterIdLst>
  <p:notesMasterIdLst>
    <p:notesMasterId r:id="rId26"/>
  </p:notesMasterIdLst>
  <p:sldIdLst>
    <p:sldId id="297" r:id="rId5"/>
    <p:sldId id="284" r:id="rId6"/>
    <p:sldId id="291" r:id="rId7"/>
    <p:sldId id="292" r:id="rId8"/>
    <p:sldId id="293" r:id="rId9"/>
    <p:sldId id="290" r:id="rId10"/>
    <p:sldId id="294" r:id="rId11"/>
    <p:sldId id="295" r:id="rId12"/>
    <p:sldId id="296" r:id="rId13"/>
    <p:sldId id="281" r:id="rId14"/>
    <p:sldId id="282" r:id="rId15"/>
    <p:sldId id="283" r:id="rId16"/>
    <p:sldId id="280" r:id="rId17"/>
    <p:sldId id="276" r:id="rId18"/>
    <p:sldId id="277" r:id="rId19"/>
    <p:sldId id="285" r:id="rId20"/>
    <p:sldId id="270" r:id="rId21"/>
    <p:sldId id="288" r:id="rId22"/>
    <p:sldId id="289" r:id="rId23"/>
    <p:sldId id="287" r:id="rId24"/>
    <p:sldId id="298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E1BD1F-9EEB-42B9-87C5-1A51ADC0E11B}" v="10" dt="2020-08-26T15:28:14.8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70545" autoAdjust="0"/>
  </p:normalViewPr>
  <p:slideViewPr>
    <p:cSldViewPr snapToGrid="0">
      <p:cViewPr varScale="1">
        <p:scale>
          <a:sx n="51" d="100"/>
          <a:sy n="51" d="100"/>
        </p:scale>
        <p:origin x="195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82435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/>
                  <a:t>When we need to reason about fractions, we need to think about how many equal parts and how many parts are coloured or shaded etc.</a:t>
                </a:r>
              </a:p>
              <a:p>
                <a:r>
                  <a:rPr lang="en-GB" dirty="0"/>
                  <a:t>Daisy says: (reveal)</a:t>
                </a:r>
                <a:r>
                  <a:rPr lang="en-GB" sz="1200" dirty="0"/>
                  <a:t> </a:t>
                </a:r>
                <a:r>
                  <a:rPr lang="en-GB" sz="1200" i="1" dirty="0"/>
                  <a:t>The whole is made up of 5 equal parts. 2 of the parts are yellow; that is </a:t>
                </a:r>
                <a:r>
                  <a:rPr lang="en-GB" sz="1200" b="0" i="0">
                    <a:latin typeface="Cambria Math" panose="02040503050406030204" pitchFamily="18" charset="0"/>
                  </a:rPr>
                  <a:t>2/5</a:t>
                </a:r>
                <a:r>
                  <a:rPr lang="en-GB" sz="1200" i="1" dirty="0"/>
                  <a:t>  of the whole</a:t>
                </a:r>
                <a:endParaRPr lang="en-GB" i="1" dirty="0"/>
              </a:p>
              <a:p>
                <a:r>
                  <a:rPr lang="en-GB" dirty="0"/>
                  <a:t>So Daisy</a:t>
                </a:r>
                <a:r>
                  <a:rPr lang="en-GB" baseline="0" dirty="0"/>
                  <a:t> is correct.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33578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/>
                  <a:t>I have also been very busy this week laying a</a:t>
                </a:r>
                <a:r>
                  <a:rPr lang="en-GB" baseline="0" dirty="0"/>
                  <a:t> patio. I have used light and dark paving slabs and this design.</a:t>
                </a:r>
              </a:p>
              <a:p>
                <a:r>
                  <a:rPr lang="en-GB" baseline="0" dirty="0"/>
                  <a:t>Jack says ¾ of the slabs are dark grey. (reveal) Do you agree? (reveal) Pause the video whilst you think of your answer.</a:t>
                </a:r>
              </a:p>
              <a:p>
                <a:r>
                  <a:rPr lang="en-GB" baseline="0" dirty="0"/>
                  <a:t>Perhaps you can use the stem sentence to help you reason.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baseline="0" dirty="0"/>
                  <a:t>Ok – what did you think? That’s right! </a:t>
                </a:r>
                <a:r>
                  <a:rPr lang="en-GB" sz="1200" dirty="0"/>
                  <a:t>The whole is made up of 7 equal 3 of the parts are dark grey; that is  </a:t>
                </a:r>
                <a:r>
                  <a:rPr lang="en-GB" sz="1200" i="0">
                    <a:latin typeface="Cambria Math" panose="02040503050406030204" pitchFamily="18" charset="0"/>
                  </a:rPr>
                  <a:t>3</a:t>
                </a:r>
                <a:r>
                  <a:rPr lang="en-GB" sz="1200" b="0" i="0">
                    <a:latin typeface="Cambria Math" panose="02040503050406030204" pitchFamily="18" charset="0"/>
                  </a:rPr>
                  <a:t>/7</a:t>
                </a:r>
                <a:r>
                  <a:rPr lang="en-GB" sz="1200" dirty="0"/>
                  <a:t>of the whole</a:t>
                </a:r>
                <a:endParaRPr lang="en-US" sz="1200" dirty="0"/>
              </a:p>
              <a:p>
                <a:r>
                  <a:rPr lang="en-GB" baseline="0" dirty="0"/>
                  <a:t>reveal)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72435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Let’s try a few more of these now. Remember to use</a:t>
                </a:r>
                <a:r>
                  <a:rPr lang="en-GB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your stem sentence to help you reason. I’m going to show you some representations and I want you to agree or disagree if they represent 3/5/.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Here’s the first one </a:t>
                </a:r>
                <a:r>
                  <a:rPr lang="en-GB" sz="1200" dirty="0"/>
                  <a:t>The whole is made up of 5 equal parts.3of the parts are ringed; that is </a:t>
                </a:r>
                <a:r>
                  <a:rPr lang="en-GB" sz="1200" b="0" i="0">
                    <a:latin typeface="Cambria Math" panose="02040503050406030204" pitchFamily="18" charset="0"/>
                  </a:rPr>
                  <a:t>3/5</a:t>
                </a:r>
                <a:r>
                  <a:rPr lang="en-GB" sz="1200" dirty="0"/>
                  <a:t> of the whole.</a:t>
                </a:r>
                <a:endParaRPr lang="en-US" sz="1200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0097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8543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5349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1448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Juan says that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3/7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of the shape is coloured green.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Explain why Juan is wrong. 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866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74878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31154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7505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0300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1511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99100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56498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41960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50057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7726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730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9629885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0210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9457360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42002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17.png"/><Relationship Id="rId4" Type="http://schemas.openxmlformats.org/officeDocument/2006/relationships/image" Target="../media/image10.wmf"/><Relationship Id="rId9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24.png"/><Relationship Id="rId5" Type="http://schemas.openxmlformats.org/officeDocument/2006/relationships/image" Target="../media/image10.wmf"/><Relationship Id="rId4" Type="http://schemas.openxmlformats.org/officeDocument/2006/relationships/image" Target="../media/image18.png"/><Relationship Id="rId9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27.png"/><Relationship Id="rId5" Type="http://schemas.openxmlformats.org/officeDocument/2006/relationships/image" Target="../media/image25.png"/><Relationship Id="rId4" Type="http://schemas.openxmlformats.org/officeDocument/2006/relationships/image" Target="../media/image10.wmf"/><Relationship Id="rId9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image" Target="../media/image18.png"/><Relationship Id="rId11" Type="http://schemas.openxmlformats.org/officeDocument/2006/relationships/image" Target="../media/image33.png"/><Relationship Id="rId5" Type="http://schemas.openxmlformats.org/officeDocument/2006/relationships/image" Target="../media/image31.png"/><Relationship Id="rId10" Type="http://schemas.openxmlformats.org/officeDocument/2006/relationships/image" Target="../media/image34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microsoft.com/office/2007/relationships/hdphoto" Target="../media/hdphoto1.wdp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37.jpeg"/><Relationship Id="rId9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39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0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3-video-lessons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4E1ED4A8-4D72-4151-AB91-3401F1BC81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Lesson 7</a:t>
            </a:r>
          </a:p>
        </p:txBody>
      </p:sp>
    </p:spTree>
    <p:extLst>
      <p:ext uri="{BB962C8B-B14F-4D97-AF65-F5344CB8AC3E}">
        <p14:creationId xmlns:p14="http://schemas.microsoft.com/office/powerpoint/2010/main" val="321590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7B2C35E-2B59-4786-8804-FD57A8BFD9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31FD567-613C-49A0-A645-3E1F6B769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4338" name="Picture 2" descr="Flower Pot Clipart at GetDrawings | Free downloa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14"/>
          <a:stretch/>
        </p:blipFill>
        <p:spPr bwMode="auto">
          <a:xfrm>
            <a:off x="3928816" y="1675670"/>
            <a:ext cx="1241690" cy="266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lower Pot Clipart at GetDrawings | Free downloa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39" r="36641"/>
          <a:stretch/>
        </p:blipFill>
        <p:spPr bwMode="auto">
          <a:xfrm>
            <a:off x="2319582" y="1675670"/>
            <a:ext cx="1220653" cy="266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lower Pot Clipart at GetDrawings | Free downloa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14"/>
          <a:stretch/>
        </p:blipFill>
        <p:spPr bwMode="auto">
          <a:xfrm>
            <a:off x="708454" y="1675670"/>
            <a:ext cx="1241690" cy="266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Flower Pot Clipart at GetDrawings | Free downloa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39" r="36641"/>
          <a:stretch/>
        </p:blipFill>
        <p:spPr bwMode="auto">
          <a:xfrm>
            <a:off x="5551671" y="1675670"/>
            <a:ext cx="1220653" cy="266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lower Pot Clipart at GetDrawings | Free downloa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14"/>
          <a:stretch/>
        </p:blipFill>
        <p:spPr bwMode="auto">
          <a:xfrm>
            <a:off x="7123834" y="1675670"/>
            <a:ext cx="1241690" cy="266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5760" y="818639"/>
            <a:ext cx="8473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Can you see any fractions?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884864" y="4478527"/>
            <a:ext cx="4139514" cy="691863"/>
          </a:xfrm>
          <a:prstGeom prst="wedgeRoundRectCallout">
            <a:avLst>
              <a:gd name="adj1" fmla="val -43520"/>
              <a:gd name="adj2" fmla="val 8236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1127880" y="4485045"/>
                <a:ext cx="3896498" cy="616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GB" sz="24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4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sz="2400" b="0" i="0" smtClean="0">
                        <a:latin typeface="Cambria Math" panose="02040503050406030204" pitchFamily="18" charset="0"/>
                      </a:rPr>
                      <m:t>o</m:t>
                    </m:r>
                  </m:oMath>
                </a14:m>
                <a:r>
                  <a:rPr lang="en-GB" sz="24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f the flowers are yellow.</a:t>
                </a: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7880" y="4485045"/>
                <a:ext cx="3896498" cy="616964"/>
              </a:xfrm>
              <a:prstGeom prst="rect">
                <a:avLst/>
              </a:prstGeom>
              <a:blipFill>
                <a:blip r:embed="rId5"/>
                <a:stretch>
                  <a:fillRect r="-939" b="-89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ounded Rectangular Callout 11"/>
          <p:cNvSpPr/>
          <p:nvPr/>
        </p:nvSpPr>
        <p:spPr>
          <a:xfrm>
            <a:off x="784969" y="5435476"/>
            <a:ext cx="4139514" cy="888083"/>
          </a:xfrm>
          <a:prstGeom prst="wedgeRoundRectCallout">
            <a:avLst>
              <a:gd name="adj1" fmla="val 37973"/>
              <a:gd name="adj2" fmla="val 6350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1027986" y="5386691"/>
                <a:ext cx="3653481" cy="9862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I disagree. I think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GB" sz="24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4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sz="2400" b="0" i="0" smtClean="0">
                        <a:latin typeface="Cambria Math" panose="02040503050406030204" pitchFamily="18" charset="0"/>
                      </a:rPr>
                      <m:t>o</m:t>
                    </m:r>
                  </m:oMath>
                </a14:m>
                <a:r>
                  <a:rPr lang="en-GB" sz="24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f the flowers are yellow.</a:t>
                </a: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7986" y="5386691"/>
                <a:ext cx="3653481" cy="986296"/>
              </a:xfrm>
              <a:prstGeom prst="rect">
                <a:avLst/>
              </a:prstGeom>
              <a:blipFill>
                <a:blip r:embed="rId6"/>
                <a:stretch>
                  <a:fillRect l="-2671" b="-142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1" y="4515976"/>
            <a:ext cx="860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Daisy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373" y="5592978"/>
            <a:ext cx="860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Will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25762" y="4478527"/>
            <a:ext cx="3719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 do you agree with?</a:t>
            </a:r>
            <a:endParaRPr lang="en-US" sz="2400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072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0" grpId="0"/>
      <p:bldP spid="12" grpId="0" animBg="1"/>
      <p:bldP spid="13" grpId="0"/>
      <p:bldP spid="11" grpId="0"/>
      <p:bldP spid="15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12800CF-0984-40EF-8011-A03D1F4879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1B05AD4-13DF-4BA5-BE32-BA003BD81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4338" name="Picture 2" descr="Flower Pot Clipart at GetDrawings | Free downloa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14"/>
          <a:stretch/>
        </p:blipFill>
        <p:spPr bwMode="auto">
          <a:xfrm>
            <a:off x="3928816" y="1675670"/>
            <a:ext cx="1241690" cy="266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lower Pot Clipart at GetDrawings | Free downloa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39" r="36641"/>
          <a:stretch/>
        </p:blipFill>
        <p:spPr bwMode="auto">
          <a:xfrm>
            <a:off x="2319582" y="1675670"/>
            <a:ext cx="1220653" cy="266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lower Pot Clipart at GetDrawings | Free downloa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14"/>
          <a:stretch/>
        </p:blipFill>
        <p:spPr bwMode="auto">
          <a:xfrm>
            <a:off x="708454" y="1675670"/>
            <a:ext cx="1241690" cy="266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Flower Pot Clipart at GetDrawings | Free downloa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39" r="36641"/>
          <a:stretch/>
        </p:blipFill>
        <p:spPr bwMode="auto">
          <a:xfrm>
            <a:off x="5551671" y="1675670"/>
            <a:ext cx="1220653" cy="266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lower Pot Clipart at GetDrawings | Free downloa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14"/>
          <a:stretch/>
        </p:blipFill>
        <p:spPr bwMode="auto">
          <a:xfrm>
            <a:off x="7123834" y="1675670"/>
            <a:ext cx="1241690" cy="266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92841" y="4566201"/>
            <a:ext cx="3653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Daisy</a:t>
            </a:r>
            <a:endParaRPr lang="en-GB" sz="2400" b="0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1443517" y="4812841"/>
            <a:ext cx="3726989" cy="1725982"/>
          </a:xfrm>
          <a:prstGeom prst="wedgeRoundRectCallout">
            <a:avLst>
              <a:gd name="adj1" fmla="val -60201"/>
              <a:gd name="adj2" fmla="val -38955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562017" y="4927157"/>
                <a:ext cx="3364525" cy="14528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whole is made up of 5 equal parts. 2 of the parts are yellow; that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  of the whole.</a:t>
                </a: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2017" y="4927157"/>
                <a:ext cx="3364525" cy="1452834"/>
              </a:xfrm>
              <a:prstGeom prst="rect">
                <a:avLst/>
              </a:prstGeom>
              <a:blipFill>
                <a:blip r:embed="rId5"/>
                <a:stretch>
                  <a:fillRect l="-1812" t="-1674" b="-66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56084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B9B0CE-5D06-4548-854C-FC40BBED97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36D7729-B6EB-4E92-85B2-39A011867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976" y="828288"/>
            <a:ext cx="8782050" cy="2828925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1340109" y="3645141"/>
            <a:ext cx="3781167" cy="858056"/>
          </a:xfrm>
          <a:prstGeom prst="wedgeRoundRectCallout">
            <a:avLst>
              <a:gd name="adj1" fmla="val -63108"/>
              <a:gd name="adj2" fmla="val -4109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112881" y="3679138"/>
                <a:ext cx="4235621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GB" sz="2400" b="0" i="0" smtClean="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of</m:t>
                      </m:r>
                      <m:r>
                        <a:rPr lang="en-GB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the</m:t>
                      </m:r>
                      <m:r>
                        <a:rPr lang="en-GB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patio</m:t>
                      </m:r>
                      <m:r>
                        <a:rPr lang="en-GB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is</m:t>
                      </m:r>
                      <m:r>
                        <a:rPr lang="en-GB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dark</m:t>
                      </m:r>
                      <m:r>
                        <a:rPr lang="en-GB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grey</m:t>
                      </m:r>
                      <m:r>
                        <a:rPr lang="en-GB" sz="2400" b="0" i="0" smtClean="0">
                          <a:latin typeface="Cambria Math" panose="02040503050406030204" pitchFamily="18" charset="0"/>
                        </a:rPr>
                        <m:t>. </m:t>
                      </m:r>
                    </m:oMath>
                  </m:oMathPara>
                </a14:m>
                <a:endParaRPr lang="en-GB" sz="24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2881" y="3679138"/>
                <a:ext cx="4235621" cy="78380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5333743" y="3728295"/>
            <a:ext cx="36292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agree because….</a:t>
            </a:r>
          </a:p>
          <a:p>
            <a:r>
              <a:rPr lang="en-GB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disagree because…</a:t>
            </a:r>
            <a:endParaRPr lang="en-US" sz="2400" i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444843" y="4581598"/>
                <a:ext cx="5226908" cy="18154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whole is made up of __ equal parts. __ of the parts are dark grey; that is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   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    </m:t>
                        </m:r>
                      </m:den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 of the whole</a:t>
                </a:r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843" y="4581598"/>
                <a:ext cx="5226908" cy="1815497"/>
              </a:xfrm>
              <a:prstGeom prst="rect">
                <a:avLst/>
              </a:prstGeom>
              <a:blipFill>
                <a:blip r:embed="rId6"/>
                <a:stretch>
                  <a:fillRect l="-1867" b="-269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3958475" y="4657227"/>
            <a:ext cx="729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40109" y="5180447"/>
            <a:ext cx="729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236591" y="5642218"/>
                <a:ext cx="729048" cy="12157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4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sz="2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6591" y="5642218"/>
                <a:ext cx="729048" cy="121578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AB7675F-8CB5-4709-8420-F01FC18CE8E0}"/>
                  </a:ext>
                </a:extLst>
              </p:cNvPr>
              <p:cNvSpPr txBox="1"/>
              <p:nvPr/>
            </p:nvSpPr>
            <p:spPr>
              <a:xfrm>
                <a:off x="319047" y="3849900"/>
                <a:ext cx="102106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����</m:t>
                      </m:r>
                      <m:r>
                        <a:rPr lang="en-GB" sz="2400" b="0" i="0" smtClean="0">
                          <a:latin typeface="Cambria Math" panose="02040503050406030204" pitchFamily="18" charset="0"/>
                        </a:rPr>
                        <m:t>. </m:t>
                      </m:r>
                    </m:oMath>
                  </m:oMathPara>
                </a14:m>
                <a:endParaRPr lang="en-GB" sz="2400" b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AB7675F-8CB5-4709-8420-F01FC18CE8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047" y="3849900"/>
                <a:ext cx="1021062" cy="461665"/>
              </a:xfrm>
              <a:prstGeom prst="rect">
                <a:avLst/>
              </a:prstGeom>
              <a:blipFill>
                <a:blip r:embed="rId8"/>
                <a:stretch>
                  <a:fillRect b="-17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42983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1519FEF-3CC3-4155-B3CE-50C98DCD0584}"/>
              </a:ext>
            </a:extLst>
          </p:cNvPr>
          <p:cNvSpPr/>
          <p:nvPr/>
        </p:nvSpPr>
        <p:spPr>
          <a:xfrm>
            <a:off x="7558558" y="3165984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lang="en-GB" sz="44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9DED643-571E-4946-86F9-7A12D079E9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A1D277D-E506-420C-B868-B20F6EBCA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06700" y="1071563"/>
            <a:ext cx="3530600" cy="558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BCA8E6B-3B4A-41E3-A280-0092D82B592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12925" y="2132919"/>
            <a:ext cx="3530600" cy="206613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14C6373-400D-4F40-8AC1-9E3897BF439C}"/>
              </a:ext>
            </a:extLst>
          </p:cNvPr>
          <p:cNvGrpSpPr/>
          <p:nvPr/>
        </p:nvGrpSpPr>
        <p:grpSpPr>
          <a:xfrm>
            <a:off x="4933696" y="4081667"/>
            <a:ext cx="1582940" cy="604838"/>
            <a:chOff x="4579735" y="3167062"/>
            <a:chExt cx="1582940" cy="60483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63276DC-5907-4DC2-B62E-06C2851D6C54}"/>
                </a:ext>
              </a:extLst>
            </p:cNvPr>
            <p:cNvSpPr/>
            <p:nvPr/>
          </p:nvSpPr>
          <p:spPr>
            <a:xfrm>
              <a:off x="5343525" y="3167062"/>
              <a:ext cx="819150" cy="6048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7CF1BC7-DDFA-48BE-913B-E28A3E72214C}"/>
                </a:ext>
              </a:extLst>
            </p:cNvPr>
            <p:cNvSpPr/>
            <p:nvPr/>
          </p:nvSpPr>
          <p:spPr>
            <a:xfrm>
              <a:off x="4579735" y="3449911"/>
              <a:ext cx="952500" cy="3219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433692" y="5525873"/>
                <a:ext cx="4746016" cy="11703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whole is made up of __ equal parts. __of the parts are ringed; that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/>
                      <m:den/>
                    </m:f>
                  </m:oMath>
                </a14:m>
                <a:r>
                  <a:rPr lang="en-GB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  of the whole.</a:t>
                </a: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692" y="5525873"/>
                <a:ext cx="4746016" cy="1170385"/>
              </a:xfrm>
              <a:prstGeom prst="rect">
                <a:avLst/>
              </a:prstGeom>
              <a:blipFill>
                <a:blip r:embed="rId8"/>
                <a:stretch>
                  <a:fillRect l="-1284" t="-2083" r="-1797" b="-88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433692" y="4404003"/>
            <a:ext cx="38264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agree because….</a:t>
            </a:r>
          </a:p>
          <a:p>
            <a:r>
              <a:rPr lang="en-GB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disagree because…</a:t>
            </a:r>
            <a:endParaRPr lang="en-US" sz="2400" i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15671" y="5482913"/>
            <a:ext cx="453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6774" y="5883023"/>
            <a:ext cx="453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038492" y="5769278"/>
                <a:ext cx="453456" cy="9782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GB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8492" y="5769278"/>
                <a:ext cx="453456" cy="97828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33108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/>
      <p:bldP spid="10" grpId="0"/>
      <p:bldP spid="4" grpId="0"/>
      <p:bldP spid="14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824B0285-0B61-456A-91DA-8CD8E5B3FF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35358" y="3469875"/>
            <a:ext cx="381000" cy="39290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1519FEF-3CC3-4155-B3CE-50C98DCD0584}"/>
              </a:ext>
            </a:extLst>
          </p:cNvPr>
          <p:cNvSpPr/>
          <p:nvPr/>
        </p:nvSpPr>
        <p:spPr>
          <a:xfrm>
            <a:off x="7905024" y="3489444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lang="en-GB" sz="44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B7BF01-70A4-451A-A8E5-A145BB3FDF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D811382-06B2-42BE-96B6-4609CB2CC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06700" y="1071563"/>
            <a:ext cx="3530600" cy="5588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962969E-E601-441A-A9B8-CB78F23D36B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85357" y="3068930"/>
            <a:ext cx="3530600" cy="769441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14C6373-400D-4F40-8AC1-9E3897BF439C}"/>
              </a:ext>
            </a:extLst>
          </p:cNvPr>
          <p:cNvGrpSpPr/>
          <p:nvPr/>
        </p:nvGrpSpPr>
        <p:grpSpPr>
          <a:xfrm>
            <a:off x="4660491" y="3187026"/>
            <a:ext cx="1647318" cy="604838"/>
            <a:chOff x="4579735" y="3167062"/>
            <a:chExt cx="1537070" cy="60483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63276DC-5907-4DC2-B62E-06C2851D6C54}"/>
                </a:ext>
              </a:extLst>
            </p:cNvPr>
            <p:cNvSpPr/>
            <p:nvPr/>
          </p:nvSpPr>
          <p:spPr>
            <a:xfrm>
              <a:off x="5297655" y="3167062"/>
              <a:ext cx="819150" cy="6048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7CF1BC7-DDFA-48BE-913B-E28A3E72214C}"/>
                </a:ext>
              </a:extLst>
            </p:cNvPr>
            <p:cNvSpPr/>
            <p:nvPr/>
          </p:nvSpPr>
          <p:spPr>
            <a:xfrm>
              <a:off x="4579735" y="3449911"/>
              <a:ext cx="952500" cy="3219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109310" y="4988599"/>
                <a:ext cx="4572000" cy="138602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whole is made up of __ equal parts. __of the parts are shaded; that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/>
                      <m:den/>
                    </m:f>
                  </m:oMath>
                </a14:m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  of the whole.</a:t>
                </a:r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9310" y="4988599"/>
                <a:ext cx="4572000" cy="1386020"/>
              </a:xfrm>
              <a:prstGeom prst="rect">
                <a:avLst/>
              </a:prstGeom>
              <a:blipFill>
                <a:blip r:embed="rId9"/>
                <a:stretch>
                  <a:fillRect l="-2133" t="-3070" b="-307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9604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C1A637-1232-4970-A046-AC2EBD88B8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DF9A4EB-4643-4DDC-A62B-9B0B8073C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16043" y="1173744"/>
            <a:ext cx="3530600" cy="5588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0C2EF8E-CCB8-4864-9342-E5AE7093D65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5026" y="1843757"/>
            <a:ext cx="3583940" cy="116869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DB8196-0162-40F3-BB3D-448DF44FA45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3501831"/>
            <a:ext cx="4220210" cy="174639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D01FE97-3E6B-4118-9698-36AA3B27820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68276" y="1732544"/>
            <a:ext cx="3956735" cy="26622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661013C-4719-4CAC-AB1A-052F1970686A}"/>
              </a:ext>
            </a:extLst>
          </p:cNvPr>
          <p:cNvSpPr txBox="1"/>
          <p:nvPr/>
        </p:nvSpPr>
        <p:spPr>
          <a:xfrm>
            <a:off x="0" y="638547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2431834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1519FEF-3CC3-4155-B3CE-50C98DCD0584}"/>
              </a:ext>
            </a:extLst>
          </p:cNvPr>
          <p:cNvSpPr/>
          <p:nvPr/>
        </p:nvSpPr>
        <p:spPr>
          <a:xfrm>
            <a:off x="3534616" y="2770932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lang="en-GB" sz="440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7CDAAF5-EFB8-4D72-A846-66319040D0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4A5785B-C8F8-4CCB-AEEF-C51B43F7F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27256" y="1269303"/>
            <a:ext cx="3530600" cy="5588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0C2EF8E-CCB8-4864-9342-E5AE7093D65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5026" y="1843757"/>
            <a:ext cx="3583940" cy="11686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F1519FEF-3CC3-4155-B3CE-50C98DCD0584}"/>
              </a:ext>
            </a:extLst>
          </p:cNvPr>
          <p:cNvSpPr/>
          <p:nvPr/>
        </p:nvSpPr>
        <p:spPr>
          <a:xfrm>
            <a:off x="3534615" y="5027120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lang="en-GB" sz="44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FDB8196-0162-40F3-BB3D-448DF44FA45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1963" y="3513853"/>
            <a:ext cx="4220210" cy="174639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24B0285-0B61-456A-91DA-8CD8E5B3FF0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64760" y="3574955"/>
            <a:ext cx="339634" cy="350247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F1519FEF-3CC3-4155-B3CE-50C98DCD0584}"/>
              </a:ext>
            </a:extLst>
          </p:cNvPr>
          <p:cNvSpPr/>
          <p:nvPr/>
        </p:nvSpPr>
        <p:spPr>
          <a:xfrm>
            <a:off x="8426708" y="3001967"/>
            <a:ext cx="39660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lang="en-GB" sz="44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D01FE97-3E6B-4118-9698-36AA3B27820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68276" y="1732544"/>
            <a:ext cx="3956735" cy="266223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7024004-EE50-4EF0-B2AD-6B3DAFB171F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49519" y="1732544"/>
            <a:ext cx="1632316" cy="2662235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650415" y="4387051"/>
            <a:ext cx="43823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Can you think what we would need to do to this representation to make it correct?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82880"/>
            <a:ext cx="9143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answers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2B8DB22-4C59-4994-87A9-6E149E94353B}"/>
              </a:ext>
            </a:extLst>
          </p:cNvPr>
          <p:cNvSpPr/>
          <p:nvPr/>
        </p:nvSpPr>
        <p:spPr>
          <a:xfrm>
            <a:off x="381000" y="3429000"/>
            <a:ext cx="838200" cy="21717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d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6E8F32-F7CC-4B6A-B6DF-7C2057303139}"/>
              </a:ext>
            </a:extLst>
          </p:cNvPr>
          <p:cNvSpPr/>
          <p:nvPr/>
        </p:nvSpPr>
        <p:spPr>
          <a:xfrm>
            <a:off x="1015202" y="3412989"/>
            <a:ext cx="838200" cy="21717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d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ADC77CC-90B9-4FD4-A5DD-C6043E590DFE}"/>
              </a:ext>
            </a:extLst>
          </p:cNvPr>
          <p:cNvSpPr/>
          <p:nvPr/>
        </p:nvSpPr>
        <p:spPr>
          <a:xfrm>
            <a:off x="1649404" y="3396978"/>
            <a:ext cx="838200" cy="21717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d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FC14D01A-ADBB-4583-A723-A5709CB00BED}"/>
              </a:ext>
            </a:extLst>
          </p:cNvPr>
          <p:cNvSpPr/>
          <p:nvPr/>
        </p:nvSpPr>
        <p:spPr>
          <a:xfrm>
            <a:off x="2335570" y="3416140"/>
            <a:ext cx="838200" cy="21717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d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2250EF1-4AE5-4161-8E72-AC0CF29265A6}"/>
              </a:ext>
            </a:extLst>
          </p:cNvPr>
          <p:cNvSpPr/>
          <p:nvPr/>
        </p:nvSpPr>
        <p:spPr>
          <a:xfrm>
            <a:off x="3109566" y="3396978"/>
            <a:ext cx="838200" cy="21717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121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  <p:bldP spid="26" grpId="0"/>
      <p:bldP spid="5" grpId="0" animBg="1"/>
      <p:bldP spid="5" grpId="1" animBg="1"/>
      <p:bldP spid="21" grpId="0" animBg="1"/>
      <p:bldP spid="21" grpId="1" animBg="1"/>
      <p:bldP spid="24" grpId="0" animBg="1"/>
      <p:bldP spid="24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50BF20B-87DC-4CF8-BD90-29D3AC0937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50F06AA-95F9-40C4-B9D3-49BA6C561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C63156-C4B1-4914-A871-1FE0E12326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1963230"/>
            <a:ext cx="7907446" cy="293154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BC04E8D-8A3F-4052-9F07-3C1AD77B717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268097">
            <a:off x="4496083" y="2875745"/>
            <a:ext cx="1796082" cy="41654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81E22B2-5801-4D07-B2EE-80D14AEDA2D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15825" y="4269935"/>
            <a:ext cx="381000" cy="39290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56400" y="4022725"/>
            <a:ext cx="241300" cy="736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519881" y="5387502"/>
                <a:ext cx="3552451" cy="12332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Can you explain why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GB" sz="3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num>
                      <m:den>
                        <m:r>
                          <a:rPr lang="en-GB" sz="3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GB" sz="32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28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is wrong?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9881" y="5387502"/>
                <a:ext cx="3552451" cy="1233223"/>
              </a:xfrm>
              <a:prstGeom prst="rect">
                <a:avLst/>
              </a:prstGeom>
              <a:blipFill>
                <a:blip r:embed="rId10"/>
                <a:stretch>
                  <a:fillRect l="-3431" t="-5446" r="-3945" b="-297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0" y="66849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2919979" y="1082560"/>
                <a:ext cx="5338119" cy="7022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J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sz="2800" b="0" i="0" smtClean="0">
                        <a:latin typeface="Cambria Math" panose="02040503050406030204" pitchFamily="18" charset="0"/>
                      </a:rPr>
                      <m:t>uan</m:t>
                    </m:r>
                    <m:r>
                      <a:rPr lang="en-GB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sz="2800" b="0" i="0" smtClean="0">
                        <a:latin typeface="Cambria Math" panose="02040503050406030204" pitchFamily="18" charset="0"/>
                      </a:rPr>
                      <m:t>says</m:t>
                    </m:r>
                    <m:r>
                      <a:rPr lang="en-GB" sz="2800" b="0" i="0" smtClean="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GB" sz="2800" b="0" i="0" smtClean="0">
                        <a:latin typeface="Cambria Math" panose="02040503050406030204" pitchFamily="18" charset="0"/>
                      </a:rPr>
                      <m:t>  </m:t>
                    </m:r>
                    <m:r>
                      <m:rPr>
                        <m:sty m:val="p"/>
                      </m:rPr>
                      <a:rPr lang="en-GB" sz="2800" b="0" i="0" smtClean="0">
                        <a:latin typeface="Cambria Math" panose="02040503050406030204" pitchFamily="18" charset="0"/>
                      </a:rPr>
                      <m:t>is</m:t>
                    </m:r>
                    <m:r>
                      <a:rPr lang="en-GB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sz="2800" b="0" i="0" smtClean="0">
                        <a:latin typeface="Cambria Math" panose="02040503050406030204" pitchFamily="18" charset="0"/>
                      </a:rPr>
                      <m:t>green</m:t>
                    </m:r>
                    <m:r>
                      <a:rPr lang="en-GB" sz="2800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GB" sz="2800" b="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9979" y="1082560"/>
                <a:ext cx="5338119" cy="702244"/>
              </a:xfrm>
              <a:prstGeom prst="rect">
                <a:avLst/>
              </a:prstGeom>
              <a:blipFill>
                <a:blip r:embed="rId11"/>
                <a:stretch>
                  <a:fillRect l="-2283" b="-956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254782" y="3031372"/>
            <a:ext cx="2916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Is Juan correct?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851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07292DC-5D87-46BA-BFFB-5885745DB0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0BF1E41-F479-4FD6-910A-ACEA99F74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0" y="71669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another challenge?</a:t>
            </a:r>
          </a:p>
        </p:txBody>
      </p:sp>
      <p:pic>
        <p:nvPicPr>
          <p:cNvPr id="9" name="Picture 2" descr="Pin By Terri On Clipart - Sunflower Clipart - Free Transparent PNG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013" y="2315991"/>
            <a:ext cx="1772211" cy="210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Pin By Terri On Clipart - Sunflower Clipart - Free Transparent PNG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565" y="2315991"/>
            <a:ext cx="1772211" cy="210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Pin By Terri On Clipart - Sunflower Clipart - Free Transparent PNG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143" y="2315991"/>
            <a:ext cx="1772211" cy="210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Pin By Terri On Clipart - Sunflower Clipart - Free Transparent PNG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1721" y="2315991"/>
            <a:ext cx="1772211" cy="210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Pin By Terri On Clipart - Sunflower Clipart - Free Transparent PNG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299" y="2315991"/>
            <a:ext cx="1772211" cy="210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3880023" y="2016790"/>
            <a:ext cx="1383956" cy="343151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386" name="Picture 2" descr="Flower pot clipart free to use clip art resource - ClipartBarn">
            <a:extLst>
              <a:ext uri="{FF2B5EF4-FFF2-40B4-BE49-F238E27FC236}">
                <a16:creationId xmlns:a16="http://schemas.microsoft.com/office/drawing/2014/main" id="{F5DE725F-7122-41AE-BBE1-D42EB03BE1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78" b="91556" l="9778" r="89778">
                        <a14:foregroundMark x1="73778" y1="20889" x2="73778" y2="20889"/>
                        <a14:foregroundMark x1="69778" y1="14222" x2="69778" y2="14222"/>
                        <a14:foregroundMark x1="66222" y1="28000" x2="66222" y2="28000"/>
                        <a14:foregroundMark x1="67556" y1="40889" x2="67556" y2="40889"/>
                        <a14:foregroundMark x1="82222" y1="50667" x2="82222" y2="50667"/>
                        <a14:foregroundMark x1="62222" y1="91556" x2="62222" y2="91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1" y="3970339"/>
            <a:ext cx="1147762" cy="114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Flower pot clipart free to use clip art resource - ClipartBarn">
            <a:extLst>
              <a:ext uri="{FF2B5EF4-FFF2-40B4-BE49-F238E27FC236}">
                <a16:creationId xmlns:a16="http://schemas.microsoft.com/office/drawing/2014/main" id="{FF52FC9B-6194-4375-9ADF-247A96681A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78" b="91556" l="9778" r="89778">
                        <a14:foregroundMark x1="73778" y1="20889" x2="73778" y2="20889"/>
                        <a14:foregroundMark x1="69778" y1="14222" x2="69778" y2="14222"/>
                        <a14:foregroundMark x1="66222" y1="28000" x2="66222" y2="28000"/>
                        <a14:foregroundMark x1="67556" y1="40889" x2="67556" y2="40889"/>
                        <a14:foregroundMark x1="82222" y1="50667" x2="82222" y2="50667"/>
                        <a14:foregroundMark x1="62222" y1="91556" x2="62222" y2="91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886" y="3999439"/>
            <a:ext cx="1147762" cy="114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Flower pot clipart free to use clip art resource - ClipartBarn">
            <a:extLst>
              <a:ext uri="{FF2B5EF4-FFF2-40B4-BE49-F238E27FC236}">
                <a16:creationId xmlns:a16="http://schemas.microsoft.com/office/drawing/2014/main" id="{571A976F-8D5B-4B1F-AD9C-8445E21141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78" b="91556" l="9778" r="89778">
                        <a14:foregroundMark x1="73778" y1="20889" x2="73778" y2="20889"/>
                        <a14:foregroundMark x1="69778" y1="14222" x2="69778" y2="14222"/>
                        <a14:foregroundMark x1="66222" y1="28000" x2="66222" y2="28000"/>
                        <a14:foregroundMark x1="67556" y1="40889" x2="67556" y2="40889"/>
                        <a14:foregroundMark x1="82222" y1="50667" x2="82222" y2="50667"/>
                        <a14:foregroundMark x1="62222" y1="91556" x2="62222" y2="91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161" y="4015839"/>
            <a:ext cx="1147762" cy="114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Flower pot clipart free to use clip art resource - ClipartBarn">
            <a:extLst>
              <a:ext uri="{FF2B5EF4-FFF2-40B4-BE49-F238E27FC236}">
                <a16:creationId xmlns:a16="http://schemas.microsoft.com/office/drawing/2014/main" id="{6BAD8BFC-CD40-4E35-9FBE-BB8E507E1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78" b="91556" l="9778" r="89778">
                        <a14:foregroundMark x1="73778" y1="20889" x2="73778" y2="20889"/>
                        <a14:foregroundMark x1="69778" y1="14222" x2="69778" y2="14222"/>
                        <a14:foregroundMark x1="66222" y1="28000" x2="66222" y2="28000"/>
                        <a14:foregroundMark x1="67556" y1="40889" x2="67556" y2="40889"/>
                        <a14:foregroundMark x1="82222" y1="50667" x2="82222" y2="50667"/>
                        <a14:foregroundMark x1="62222" y1="91556" x2="62222" y2="91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136" y="4032239"/>
            <a:ext cx="1147762" cy="114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Flower pot clipart free to use clip art resource - ClipartBarn">
            <a:extLst>
              <a:ext uri="{FF2B5EF4-FFF2-40B4-BE49-F238E27FC236}">
                <a16:creationId xmlns:a16="http://schemas.microsoft.com/office/drawing/2014/main" id="{5E8F06BA-70CD-4A34-94C9-B60B50E81B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78" b="91556" l="9778" r="89778">
                        <a14:foregroundMark x1="73778" y1="20889" x2="73778" y2="20889"/>
                        <a14:foregroundMark x1="69778" y1="14222" x2="69778" y2="14222"/>
                        <a14:foregroundMark x1="66222" y1="28000" x2="66222" y2="28000"/>
                        <a14:foregroundMark x1="67556" y1="40889" x2="67556" y2="40889"/>
                        <a14:foregroundMark x1="82222" y1="50667" x2="82222" y2="50667"/>
                        <a14:foregroundMark x1="62222" y1="91556" x2="62222" y2="91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211" y="4048639"/>
            <a:ext cx="1147762" cy="114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Flower pot clipart free to use clip art resource - ClipartBarn">
            <a:extLst>
              <a:ext uri="{FF2B5EF4-FFF2-40B4-BE49-F238E27FC236}">
                <a16:creationId xmlns:a16="http://schemas.microsoft.com/office/drawing/2014/main" id="{1DB5647E-304E-4C47-8371-E1D3F1AF50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78" b="91556" l="9778" r="89778">
                        <a14:foregroundMark x1="73778" y1="20889" x2="73778" y2="20889"/>
                        <a14:foregroundMark x1="69778" y1="14222" x2="69778" y2="14222"/>
                        <a14:foregroundMark x1="66222" y1="28000" x2="66222" y2="28000"/>
                        <a14:foregroundMark x1="67556" y1="40889" x2="67556" y2="40889"/>
                        <a14:foregroundMark x1="82222" y1="50667" x2="82222" y2="50667"/>
                        <a14:foregroundMark x1="62222" y1="91556" x2="62222" y2="91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886" y="4077739"/>
            <a:ext cx="1147762" cy="114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lower pot clipart free to use clip art resource - ClipartBarn">
            <a:extLst>
              <a:ext uri="{FF2B5EF4-FFF2-40B4-BE49-F238E27FC236}">
                <a16:creationId xmlns:a16="http://schemas.microsoft.com/office/drawing/2014/main" id="{91607B83-2355-4672-9747-9017EE810F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78" b="91556" l="9778" r="89778">
                        <a14:foregroundMark x1="73778" y1="20889" x2="73778" y2="20889"/>
                        <a14:foregroundMark x1="69778" y1="14222" x2="69778" y2="14222"/>
                        <a14:foregroundMark x1="66222" y1="28000" x2="66222" y2="28000"/>
                        <a14:foregroundMark x1="67556" y1="40889" x2="67556" y2="40889"/>
                        <a14:foregroundMark x1="82222" y1="50667" x2="82222" y2="50667"/>
                        <a14:foregroundMark x1="62222" y1="91556" x2="62222" y2="91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961" y="4081439"/>
            <a:ext cx="1147762" cy="114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6C772BB-DD0B-4850-995E-44CEDDE79E47}"/>
                  </a:ext>
                </a:extLst>
              </p:cNvPr>
              <p:cNvSpPr txBox="1"/>
              <p:nvPr/>
            </p:nvSpPr>
            <p:spPr>
              <a:xfrm>
                <a:off x="385265" y="5590616"/>
                <a:ext cx="481222" cy="9526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GB" sz="2000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6C772BB-DD0B-4850-995E-44CEDDE79E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265" y="5590616"/>
                <a:ext cx="481222" cy="95269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A9CD7730-2F03-45AB-83E9-8BD3EDBE0F4C}"/>
              </a:ext>
            </a:extLst>
          </p:cNvPr>
          <p:cNvSpPr txBox="1"/>
          <p:nvPr/>
        </p:nvSpPr>
        <p:spPr>
          <a:xfrm>
            <a:off x="859969" y="5668916"/>
            <a:ext cx="45127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of my sunflower seeds grew . 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How many did I plant altogether? 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does 1/7 of the plants look like?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473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6E170B-7E2B-422E-BC9A-D76F4B176B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FE84FBF-08CC-44FD-8C24-008B161BE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7410" name="Picture 2" descr="Image">
            <a:extLst>
              <a:ext uri="{FF2B5EF4-FFF2-40B4-BE49-F238E27FC236}">
                <a16:creationId xmlns:a16="http://schemas.microsoft.com/office/drawing/2014/main" id="{7A828D9C-74A4-4A33-B4DC-E834C50F13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4" t="16852" r="4595" b="11851"/>
          <a:stretch/>
        </p:blipFill>
        <p:spPr bwMode="auto">
          <a:xfrm>
            <a:off x="2146301" y="1917295"/>
            <a:ext cx="914399" cy="98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">
            <a:extLst>
              <a:ext uri="{FF2B5EF4-FFF2-40B4-BE49-F238E27FC236}">
                <a16:creationId xmlns:a16="http://schemas.microsoft.com/office/drawing/2014/main" id="{1E865053-7180-468D-943D-6538BAB5C9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4" t="16852" r="4595" b="11851"/>
          <a:stretch/>
        </p:blipFill>
        <p:spPr bwMode="auto">
          <a:xfrm>
            <a:off x="3162300" y="3018164"/>
            <a:ext cx="914399" cy="98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mage">
            <a:extLst>
              <a:ext uri="{FF2B5EF4-FFF2-40B4-BE49-F238E27FC236}">
                <a16:creationId xmlns:a16="http://schemas.microsoft.com/office/drawing/2014/main" id="{F0DD0AA5-4847-4386-915D-AC7516F854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4" t="16852" r="4595" b="11851"/>
          <a:stretch/>
        </p:blipFill>
        <p:spPr bwMode="auto">
          <a:xfrm>
            <a:off x="2146301" y="3020102"/>
            <a:ext cx="914399" cy="98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mage">
            <a:extLst>
              <a:ext uri="{FF2B5EF4-FFF2-40B4-BE49-F238E27FC236}">
                <a16:creationId xmlns:a16="http://schemas.microsoft.com/office/drawing/2014/main" id="{990E2906-0F56-41EC-822E-0A8726AC3C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4" t="16852" r="4595" b="11851"/>
          <a:stretch/>
        </p:blipFill>
        <p:spPr bwMode="auto">
          <a:xfrm>
            <a:off x="3162300" y="1917295"/>
            <a:ext cx="914399" cy="98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Image">
            <a:extLst>
              <a:ext uri="{FF2B5EF4-FFF2-40B4-BE49-F238E27FC236}">
                <a16:creationId xmlns:a16="http://schemas.microsoft.com/office/drawing/2014/main" id="{620BC8D4-F5BB-4CD1-A2E5-ACAEF57743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4" t="16852" r="4595" b="11851"/>
          <a:stretch/>
        </p:blipFill>
        <p:spPr bwMode="auto">
          <a:xfrm>
            <a:off x="4178299" y="1917295"/>
            <a:ext cx="914399" cy="98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Image">
            <a:extLst>
              <a:ext uri="{FF2B5EF4-FFF2-40B4-BE49-F238E27FC236}">
                <a16:creationId xmlns:a16="http://schemas.microsoft.com/office/drawing/2014/main" id="{55CD3263-498A-431D-AA01-DB65F968D1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4" t="16852" r="4595" b="11851"/>
          <a:stretch/>
        </p:blipFill>
        <p:spPr bwMode="auto">
          <a:xfrm>
            <a:off x="4178299" y="3018164"/>
            <a:ext cx="914399" cy="98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Image">
            <a:extLst>
              <a:ext uri="{FF2B5EF4-FFF2-40B4-BE49-F238E27FC236}">
                <a16:creationId xmlns:a16="http://schemas.microsoft.com/office/drawing/2014/main" id="{6BDB3A3A-DD34-4CF2-BD9F-32AEB2E75F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4" t="16852" r="4595" b="11851"/>
          <a:stretch/>
        </p:blipFill>
        <p:spPr bwMode="auto">
          <a:xfrm>
            <a:off x="5194298" y="3018164"/>
            <a:ext cx="914399" cy="98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Image">
            <a:extLst>
              <a:ext uri="{FF2B5EF4-FFF2-40B4-BE49-F238E27FC236}">
                <a16:creationId xmlns:a16="http://schemas.microsoft.com/office/drawing/2014/main" id="{CBA2D224-A336-48CC-8EB6-880F7A4A0D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4" t="16852" r="4595" b="11851"/>
          <a:stretch/>
        </p:blipFill>
        <p:spPr bwMode="auto">
          <a:xfrm>
            <a:off x="6210297" y="3018164"/>
            <a:ext cx="914399" cy="98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Image">
            <a:extLst>
              <a:ext uri="{FF2B5EF4-FFF2-40B4-BE49-F238E27FC236}">
                <a16:creationId xmlns:a16="http://schemas.microsoft.com/office/drawing/2014/main" id="{BA994D56-463F-4313-9024-9689298A5C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4" t="16852" r="4595" b="11851"/>
          <a:stretch/>
        </p:blipFill>
        <p:spPr bwMode="auto">
          <a:xfrm>
            <a:off x="5194298" y="1919630"/>
            <a:ext cx="914399" cy="98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Image">
            <a:extLst>
              <a:ext uri="{FF2B5EF4-FFF2-40B4-BE49-F238E27FC236}">
                <a16:creationId xmlns:a16="http://schemas.microsoft.com/office/drawing/2014/main" id="{25BA9850-9D13-47E8-AA77-75753E4059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4" t="16852" r="4595" b="11851"/>
          <a:stretch/>
        </p:blipFill>
        <p:spPr bwMode="auto">
          <a:xfrm>
            <a:off x="6210297" y="1930149"/>
            <a:ext cx="914399" cy="98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Left Brace 3">
            <a:extLst>
              <a:ext uri="{FF2B5EF4-FFF2-40B4-BE49-F238E27FC236}">
                <a16:creationId xmlns:a16="http://schemas.microsoft.com/office/drawing/2014/main" id="{C76978BB-A961-4415-876E-1B30CC0CC927}"/>
              </a:ext>
            </a:extLst>
          </p:cNvPr>
          <p:cNvSpPr/>
          <p:nvPr/>
        </p:nvSpPr>
        <p:spPr>
          <a:xfrm rot="5400000">
            <a:off x="2925412" y="669531"/>
            <a:ext cx="372176" cy="1930398"/>
          </a:xfrm>
          <a:prstGeom prst="leftBrace">
            <a:avLst>
              <a:gd name="adj1" fmla="val 65647"/>
              <a:gd name="adj2" fmla="val 49238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0314B12-26B9-468C-B11B-7B54EE8897A3}"/>
                  </a:ext>
                </a:extLst>
              </p:cNvPr>
              <p:cNvSpPr txBox="1"/>
              <p:nvPr/>
            </p:nvSpPr>
            <p:spPr>
              <a:xfrm>
                <a:off x="4419600" y="4634556"/>
                <a:ext cx="469900" cy="947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0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0314B12-26B9-468C-B11B-7B54EE8897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9600" y="4634556"/>
                <a:ext cx="469900" cy="94750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Left Brace 17">
            <a:extLst>
              <a:ext uri="{FF2B5EF4-FFF2-40B4-BE49-F238E27FC236}">
                <a16:creationId xmlns:a16="http://schemas.microsoft.com/office/drawing/2014/main" id="{EB4F1FD2-3819-4EE9-BC96-EF2F4E74AA29}"/>
              </a:ext>
            </a:extLst>
          </p:cNvPr>
          <p:cNvSpPr/>
          <p:nvPr/>
        </p:nvSpPr>
        <p:spPr>
          <a:xfrm rot="16200000">
            <a:off x="4415364" y="1900768"/>
            <a:ext cx="491068" cy="4927596"/>
          </a:xfrm>
          <a:prstGeom prst="leftBrace">
            <a:avLst>
              <a:gd name="adj1" fmla="val 65647"/>
              <a:gd name="adj2" fmla="val 49238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C34385A-5943-42AE-8851-1B092F89904C}"/>
                  </a:ext>
                </a:extLst>
              </p:cNvPr>
              <p:cNvSpPr txBox="1"/>
              <p:nvPr/>
            </p:nvSpPr>
            <p:spPr>
              <a:xfrm>
                <a:off x="2876550" y="654456"/>
                <a:ext cx="469900" cy="947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0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C34385A-5943-42AE-8851-1B092F8990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6550" y="654456"/>
                <a:ext cx="469900" cy="94750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Oval 16">
            <a:extLst>
              <a:ext uri="{FF2B5EF4-FFF2-40B4-BE49-F238E27FC236}">
                <a16:creationId xmlns:a16="http://schemas.microsoft.com/office/drawing/2014/main" id="{C4324739-D746-48E2-9D10-B8B4117C14DF}"/>
              </a:ext>
            </a:extLst>
          </p:cNvPr>
          <p:cNvSpPr/>
          <p:nvPr/>
        </p:nvSpPr>
        <p:spPr>
          <a:xfrm>
            <a:off x="1917700" y="1634730"/>
            <a:ext cx="1358900" cy="267057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noFill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8D2D827-DF7E-4593-BD02-817702E2B986}"/>
              </a:ext>
            </a:extLst>
          </p:cNvPr>
          <p:cNvSpPr/>
          <p:nvPr/>
        </p:nvSpPr>
        <p:spPr>
          <a:xfrm>
            <a:off x="2933704" y="1610274"/>
            <a:ext cx="1358900" cy="267057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noFill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A274280-DA26-424E-B1A8-1F3BE0DD2D37}"/>
                  </a:ext>
                </a:extLst>
              </p:cNvPr>
              <p:cNvSpPr txBox="1"/>
              <p:nvPr/>
            </p:nvSpPr>
            <p:spPr>
              <a:xfrm>
                <a:off x="1447800" y="5026701"/>
                <a:ext cx="469900" cy="9740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0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GB" b="1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A274280-DA26-424E-B1A8-1F3BE0DD2D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800" y="5026701"/>
                <a:ext cx="469900" cy="97404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114049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111E-6 L 0.00278 0.38935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1946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48148E-6 L -2.22222E-6 0.3893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/>
      <p:bldP spid="18" grpId="0" animBg="1"/>
      <p:bldP spid="19" grpId="0"/>
      <p:bldP spid="17" grpId="0" animBg="1"/>
      <p:bldP spid="21" grpId="0" animBg="1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D411C2B-4618-46B0-BAD2-A07F2239C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0" y="638547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1C8112D-F976-4493-A472-20A78DE23D5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5794" y="1780536"/>
            <a:ext cx="7907446" cy="16719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D01D6CF-DC6C-4911-9E61-678F7B513D06}"/>
              </a:ext>
            </a:extLst>
          </p:cNvPr>
          <p:cNvSpPr txBox="1"/>
          <p:nvPr/>
        </p:nvSpPr>
        <p:spPr>
          <a:xfrm>
            <a:off x="0" y="1120861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Tick the matching fraction.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741406" y="1780536"/>
            <a:ext cx="1260389" cy="1704674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2154196" y="1780536"/>
            <a:ext cx="1260389" cy="1704674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3517558" y="1780536"/>
            <a:ext cx="1260389" cy="1704674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519FEF-3CC3-4155-B3CE-50C98DCD0584}"/>
              </a:ext>
            </a:extLst>
          </p:cNvPr>
          <p:cNvSpPr/>
          <p:nvPr/>
        </p:nvSpPr>
        <p:spPr>
          <a:xfrm>
            <a:off x="6854222" y="2881080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lang="en-GB" sz="4400" dirty="0"/>
          </a:p>
        </p:txBody>
      </p:sp>
      <p:sp>
        <p:nvSpPr>
          <p:cNvPr id="5" name="Oval 4"/>
          <p:cNvSpPr/>
          <p:nvPr/>
        </p:nvSpPr>
        <p:spPr>
          <a:xfrm>
            <a:off x="668956" y="1780536"/>
            <a:ext cx="699877" cy="1762088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385741" y="1735479"/>
            <a:ext cx="699877" cy="1762088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061822" y="1742921"/>
            <a:ext cx="699877" cy="1762088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2747924" y="1750363"/>
            <a:ext cx="699877" cy="1762088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434026" y="1757805"/>
            <a:ext cx="699877" cy="1762088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120128" y="1765247"/>
            <a:ext cx="699877" cy="1762088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829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  <p:bldP spid="11" grpId="1" animBg="1"/>
      <p:bldP spid="15" grpId="0"/>
      <p:bldP spid="5" grpId="0" animBg="1"/>
      <p:bldP spid="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1BD7F99-8B4A-4933-AAC8-16F3DA97E1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B3156F55-F8F2-4757-A329-E44C0B4D8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726" y="1817690"/>
            <a:ext cx="3629063" cy="7552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9523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Independent practice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10" y="1265141"/>
            <a:ext cx="494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831726" y="1184767"/>
                <a:ext cx="4444610" cy="6224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Here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  </m:t>
                    </m:r>
                    <m:r>
                      <m:rPr>
                        <m:sty m:val="p"/>
                      </m:rPr>
                      <a:rPr lang="en-GB" sz="2400" b="0" i="0" smtClean="0">
                        <a:latin typeface="Cambria Math" panose="02040503050406030204" pitchFamily="18" charset="0"/>
                      </a:rPr>
                      <m:t>of</m:t>
                    </m:r>
                    <m:r>
                      <a:rPr lang="en-GB" sz="24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sz="2400" b="0" i="0" smtClean="0">
                        <a:latin typeface="Cambria Math" panose="02040503050406030204" pitchFamily="18" charset="0"/>
                      </a:rPr>
                      <m:t>the</m:t>
                    </m:r>
                    <m:r>
                      <a:rPr lang="en-GB" sz="24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sz="2400" b="0" i="0" smtClean="0">
                        <a:latin typeface="Cambria Math" panose="02040503050406030204" pitchFamily="18" charset="0"/>
                      </a:rPr>
                      <m:t>set</m:t>
                    </m:r>
                    <m:r>
                      <a:rPr lang="en-GB" sz="2400" b="0" i="0" smtClean="0">
                        <a:latin typeface="Cambria Math" panose="02040503050406030204" pitchFamily="18" charset="0"/>
                      </a:rPr>
                      <m:t>. </m:t>
                    </m:r>
                    <m:r>
                      <m:rPr>
                        <m:sty m:val="p"/>
                      </m:rPr>
                      <a:rPr lang="en-GB" sz="2400" b="0" i="0" smtClean="0">
                        <a:latin typeface="Cambria Math" panose="02040503050406030204" pitchFamily="18" charset="0"/>
                      </a:rPr>
                      <m:t>Draw</m:t>
                    </m:r>
                    <m:r>
                      <a:rPr lang="en-GB" sz="2400" b="0" i="0" smtClean="0">
                        <a:latin typeface="Cambria Math" panose="02040503050406030204" pitchFamily="18" charset="0"/>
                      </a:rPr>
                      <m:t>  </m:t>
                    </m:r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726" y="1184767"/>
                <a:ext cx="4444610" cy="622414"/>
              </a:xfrm>
              <a:prstGeom prst="rect">
                <a:avLst/>
              </a:prstGeom>
              <a:blipFill>
                <a:blip r:embed="rId4"/>
                <a:stretch>
                  <a:fillRect l="-2055" b="-882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9009" y="2896825"/>
            <a:ext cx="1084779" cy="10633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4810" y="2896825"/>
            <a:ext cx="494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831726" y="2934282"/>
                <a:ext cx="4444610" cy="6224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Here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  </m:t>
                    </m:r>
                    <m:r>
                      <m:rPr>
                        <m:sty m:val="p"/>
                      </m:rPr>
                      <a:rPr lang="en-GB" sz="2400" b="0" i="0" smtClean="0">
                        <a:latin typeface="Cambria Math" panose="02040503050406030204" pitchFamily="18" charset="0"/>
                      </a:rPr>
                      <m:t>of</m:t>
                    </m:r>
                    <m:r>
                      <a:rPr lang="en-GB" sz="24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sz="2400" b="0" i="0" smtClean="0">
                        <a:latin typeface="Cambria Math" panose="02040503050406030204" pitchFamily="18" charset="0"/>
                      </a:rPr>
                      <m:t>the</m:t>
                    </m:r>
                    <m:r>
                      <a:rPr lang="en-GB" sz="24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sz="2400" b="0" i="0" smtClean="0">
                        <a:latin typeface="Cambria Math" panose="02040503050406030204" pitchFamily="18" charset="0"/>
                      </a:rPr>
                      <m:t>set</m:t>
                    </m:r>
                    <m:r>
                      <a:rPr lang="en-GB" sz="2400" b="0" i="0" smtClean="0">
                        <a:latin typeface="Cambria Math" panose="02040503050406030204" pitchFamily="18" charset="0"/>
                      </a:rPr>
                      <m:t>. </m:t>
                    </m:r>
                    <m:r>
                      <m:rPr>
                        <m:sty m:val="p"/>
                      </m:rPr>
                      <a:rPr lang="en-GB" sz="2400" b="0" i="0" smtClean="0">
                        <a:latin typeface="Cambria Math" panose="02040503050406030204" pitchFamily="18" charset="0"/>
                      </a:rPr>
                      <m:t>Draw</m:t>
                    </m:r>
                    <m:r>
                      <a:rPr lang="en-GB" sz="2400" b="0" i="0" smtClean="0">
                        <a:latin typeface="Cambria Math" panose="02040503050406030204" pitchFamily="18" charset="0"/>
                      </a:rPr>
                      <m:t>  </m:t>
                    </m:r>
                    <m:f>
                      <m:fPr>
                        <m:ctrlPr>
                          <a:rPr lang="en-GB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726" y="2934282"/>
                <a:ext cx="4444610" cy="622414"/>
              </a:xfrm>
              <a:prstGeom prst="rect">
                <a:avLst/>
              </a:prstGeom>
              <a:blipFill>
                <a:blip r:embed="rId6"/>
                <a:stretch>
                  <a:fillRect l="-2055" b="-78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56880" y="4415426"/>
            <a:ext cx="4317658" cy="68524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43026" y="4297676"/>
            <a:ext cx="494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831726" y="4969721"/>
                <a:ext cx="7165009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Draw</m:t>
                      </m:r>
                      <m:r>
                        <a:rPr lang="en-GB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 1 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of</m:t>
                      </m:r>
                      <m:r>
                        <a:rPr lang="en-GB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the</m:t>
                      </m:r>
                      <m:r>
                        <a:rPr lang="en-GB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ribbon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726" y="4969721"/>
                <a:ext cx="7165009" cy="78617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5D1B76E-94D1-46B8-9ADA-48983EC0798B}"/>
                  </a:ext>
                </a:extLst>
              </p:cNvPr>
              <p:cNvSpPr txBox="1"/>
              <p:nvPr/>
            </p:nvSpPr>
            <p:spPr>
              <a:xfrm>
                <a:off x="799080" y="4204002"/>
                <a:ext cx="3627216" cy="616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Here is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GB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sz="2400">
                        <a:latin typeface="Cambria Math" panose="02040503050406030204" pitchFamily="18" charset="0"/>
                      </a:rPr>
                      <m:t>of</m:t>
                    </m:r>
                    <m:r>
                      <a:rPr lang="en-GB" sz="24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sz="2400">
                        <a:latin typeface="Cambria Math" panose="02040503050406030204" pitchFamily="18" charset="0"/>
                      </a:rPr>
                      <m:t>the</m:t>
                    </m:r>
                    <m:r>
                      <a:rPr lang="en-GB" sz="240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sz="2400">
                        <a:latin typeface="Cambria Math" panose="02040503050406030204" pitchFamily="18" charset="0"/>
                      </a:rPr>
                      <m:t>ribbon</m:t>
                    </m:r>
                    <m:r>
                      <a:rPr lang="en-GB" sz="240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GB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5D1B76E-94D1-46B8-9ADA-48983EC079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080" y="4204002"/>
                <a:ext cx="3627216" cy="616515"/>
              </a:xfrm>
              <a:prstGeom prst="rect">
                <a:avLst/>
              </a:prstGeom>
              <a:blipFill>
                <a:blip r:embed="rId9"/>
                <a:stretch>
                  <a:fillRect l="-2521" b="-89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13965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56CC52-642B-42E3-AA64-DBF1C0E313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6590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723A6D9-6ECD-42A3-8AFF-F1B206751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1C8112D-F976-4493-A472-20A78DE23D5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31"/>
          <a:stretch/>
        </p:blipFill>
        <p:spPr>
          <a:xfrm>
            <a:off x="632901" y="1652628"/>
            <a:ext cx="4536406" cy="16719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A001FD7-388A-4CAE-BBA0-65935FFD59C3}"/>
                  </a:ext>
                </a:extLst>
              </p:cNvPr>
              <p:cNvSpPr txBox="1"/>
              <p:nvPr/>
            </p:nvSpPr>
            <p:spPr>
              <a:xfrm>
                <a:off x="5803488" y="1875388"/>
                <a:ext cx="1333912" cy="1346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sz="4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000" b="1" i="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4000" b="1" i="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�</m:t>
                        </m:r>
                      </m:den>
                    </m:f>
                  </m:oMath>
                </a14:m>
                <a:r>
                  <a:rPr lang="en-GB" sz="2400" b="1" dirty="0">
                    <a:latin typeface="Myriad Pro" panose="020B0503030403020204" pitchFamily="34" charset="0"/>
                  </a:rPr>
                  <a:t>  </a:t>
                </a:r>
                <a:r>
                  <a:rPr lang="en-GB" sz="4400" b="1" dirty="0">
                    <a:latin typeface="Myriad Pro" panose="020B0503030403020204" pitchFamily="34" charset="0"/>
                  </a:rPr>
                  <a:t>?</a:t>
                </a:r>
                <a:endParaRPr lang="en-GB" sz="2400" b="1" dirty="0">
                  <a:latin typeface="Myriad Pro" panose="020B0503030403020204" pitchFamily="34" charset="0"/>
                </a:endParaRPr>
              </a:p>
              <a:p>
                <a:pPr algn="ctr">
                  <a:buNone/>
                </a:pPr>
                <a:endParaRPr lang="en-GB" sz="24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A001FD7-388A-4CAE-BBA0-65935FFD59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3488" y="1875388"/>
                <a:ext cx="1333912" cy="1346202"/>
              </a:xfrm>
              <a:prstGeom prst="rect">
                <a:avLst/>
              </a:prstGeom>
              <a:blipFill>
                <a:blip r:embed="rId7"/>
                <a:stretch>
                  <a:fillRect t="-363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58521DDB-9EDF-4A86-A4AF-C7B3BD68D5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37619" y="2292986"/>
            <a:ext cx="341406" cy="35359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C284944-B470-41B5-A095-EAAFA4A42F5E}"/>
              </a:ext>
            </a:extLst>
          </p:cNvPr>
          <p:cNvSpPr/>
          <p:nvPr/>
        </p:nvSpPr>
        <p:spPr>
          <a:xfrm>
            <a:off x="946150" y="1694237"/>
            <a:ext cx="2120900" cy="85781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D082A58-C5F3-48FF-B95F-F8E3976D9E5F}"/>
              </a:ext>
            </a:extLst>
          </p:cNvPr>
          <p:cNvSpPr/>
          <p:nvPr/>
        </p:nvSpPr>
        <p:spPr>
          <a:xfrm>
            <a:off x="3039086" y="1694237"/>
            <a:ext cx="2120900" cy="85781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14DD020-24AB-4BA4-9B14-80B88359166E}"/>
              </a:ext>
            </a:extLst>
          </p:cNvPr>
          <p:cNvSpPr/>
          <p:nvPr/>
        </p:nvSpPr>
        <p:spPr>
          <a:xfrm>
            <a:off x="918186" y="2424148"/>
            <a:ext cx="2120900" cy="85781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AF7648B-0674-4CED-A8C3-4C610E1D6673}"/>
              </a:ext>
            </a:extLst>
          </p:cNvPr>
          <p:cNvSpPr/>
          <p:nvPr/>
        </p:nvSpPr>
        <p:spPr>
          <a:xfrm>
            <a:off x="3095014" y="2488102"/>
            <a:ext cx="2120900" cy="85781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5A584C-9677-4BED-A741-0E7BB1346F0C}"/>
              </a:ext>
            </a:extLst>
          </p:cNvPr>
          <p:cNvSpPr txBox="1"/>
          <p:nvPr/>
        </p:nvSpPr>
        <p:spPr>
          <a:xfrm>
            <a:off x="0" y="638547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6D1015-C982-41AC-984A-E46458502D4B}"/>
              </a:ext>
            </a:extLst>
          </p:cNvPr>
          <p:cNvSpPr txBox="1"/>
          <p:nvPr/>
        </p:nvSpPr>
        <p:spPr>
          <a:xfrm>
            <a:off x="0" y="1120861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Tick the matching fraction.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808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7" grpId="0" animBg="1"/>
      <p:bldP spid="22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CE979C5-DA29-4E5D-A45A-A947E14DD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1C8112D-F976-4493-A472-20A78DE23D5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31"/>
          <a:stretch/>
        </p:blipFill>
        <p:spPr>
          <a:xfrm>
            <a:off x="632901" y="1652628"/>
            <a:ext cx="4536406" cy="16719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A001FD7-388A-4CAE-BBA0-65935FFD59C3}"/>
                  </a:ext>
                </a:extLst>
              </p:cNvPr>
              <p:cNvSpPr txBox="1"/>
              <p:nvPr/>
            </p:nvSpPr>
            <p:spPr>
              <a:xfrm>
                <a:off x="5803488" y="1875388"/>
                <a:ext cx="1333912" cy="1346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sz="4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000" b="1" i="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4000" b="1" i="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�</m:t>
                        </m:r>
                      </m:den>
                    </m:f>
                  </m:oMath>
                </a14:m>
                <a:r>
                  <a:rPr lang="en-GB" sz="2400" b="1" dirty="0">
                    <a:latin typeface="Myriad Pro" panose="020B0503030403020204" pitchFamily="34" charset="0"/>
                  </a:rPr>
                  <a:t>  </a:t>
                </a:r>
                <a:r>
                  <a:rPr lang="en-GB" sz="4400" b="1" dirty="0">
                    <a:latin typeface="Myriad Pro" panose="020B0503030403020204" pitchFamily="34" charset="0"/>
                  </a:rPr>
                  <a:t>?</a:t>
                </a:r>
                <a:endParaRPr lang="en-GB" sz="2400" b="1" dirty="0">
                  <a:latin typeface="Myriad Pro" panose="020B0503030403020204" pitchFamily="34" charset="0"/>
                </a:endParaRPr>
              </a:p>
              <a:p>
                <a:pPr algn="ctr">
                  <a:buNone/>
                </a:pPr>
                <a:endParaRPr lang="en-GB" sz="24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A001FD7-388A-4CAE-BBA0-65935FFD59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3488" y="1875388"/>
                <a:ext cx="1333912" cy="1346202"/>
              </a:xfrm>
              <a:prstGeom prst="rect">
                <a:avLst/>
              </a:prstGeom>
              <a:blipFill>
                <a:blip r:embed="rId7"/>
                <a:stretch>
                  <a:fillRect t="-363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58521DDB-9EDF-4A86-A4AF-C7B3BD68D5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37619" y="2292986"/>
            <a:ext cx="341406" cy="35359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C284944-B470-41B5-A095-EAAFA4A42F5E}"/>
              </a:ext>
            </a:extLst>
          </p:cNvPr>
          <p:cNvSpPr/>
          <p:nvPr/>
        </p:nvSpPr>
        <p:spPr>
          <a:xfrm>
            <a:off x="946150" y="1694237"/>
            <a:ext cx="2120900" cy="85781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D082A58-C5F3-48FF-B95F-F8E3976D9E5F}"/>
              </a:ext>
            </a:extLst>
          </p:cNvPr>
          <p:cNvSpPr/>
          <p:nvPr/>
        </p:nvSpPr>
        <p:spPr>
          <a:xfrm>
            <a:off x="3039086" y="1694237"/>
            <a:ext cx="2120900" cy="85781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14DD020-24AB-4BA4-9B14-80B88359166E}"/>
              </a:ext>
            </a:extLst>
          </p:cNvPr>
          <p:cNvSpPr/>
          <p:nvPr/>
        </p:nvSpPr>
        <p:spPr>
          <a:xfrm>
            <a:off x="918186" y="2424148"/>
            <a:ext cx="2120900" cy="85781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AF7648B-0674-4CED-A8C3-4C610E1D6673}"/>
              </a:ext>
            </a:extLst>
          </p:cNvPr>
          <p:cNvSpPr/>
          <p:nvPr/>
        </p:nvSpPr>
        <p:spPr>
          <a:xfrm>
            <a:off x="3095014" y="2488102"/>
            <a:ext cx="2120900" cy="85781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761498-C7EA-43A2-B76A-ADA6F4E0F6DC}"/>
              </a:ext>
            </a:extLst>
          </p:cNvPr>
          <p:cNvSpPr txBox="1"/>
          <p:nvPr/>
        </p:nvSpPr>
        <p:spPr>
          <a:xfrm>
            <a:off x="0" y="638547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1CE63C-7B0E-4D41-8411-8302764E01C9}"/>
              </a:ext>
            </a:extLst>
          </p:cNvPr>
          <p:cNvSpPr txBox="1"/>
          <p:nvPr/>
        </p:nvSpPr>
        <p:spPr>
          <a:xfrm>
            <a:off x="0" y="1120861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Tick the matching fraction.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324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7" grpId="0" animBg="1"/>
      <p:bldP spid="22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6B08AEC-A6CE-41D5-81E0-9E55DD012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1C8112D-F976-4493-A472-20A78DE23D5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31"/>
          <a:stretch/>
        </p:blipFill>
        <p:spPr>
          <a:xfrm>
            <a:off x="632901" y="1652628"/>
            <a:ext cx="4536406" cy="16719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A001FD7-388A-4CAE-BBA0-65935FFD59C3}"/>
                  </a:ext>
                </a:extLst>
              </p:cNvPr>
              <p:cNvSpPr txBox="1"/>
              <p:nvPr/>
            </p:nvSpPr>
            <p:spPr>
              <a:xfrm>
                <a:off x="5803488" y="1875388"/>
                <a:ext cx="1333912" cy="1346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sz="4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000" b="1" i="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4000" b="1" i="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�</m:t>
                        </m:r>
                      </m:den>
                    </m:f>
                  </m:oMath>
                </a14:m>
                <a:r>
                  <a:rPr lang="en-GB" sz="2400" b="1" dirty="0">
                    <a:latin typeface="Myriad Pro" panose="020B0503030403020204" pitchFamily="34" charset="0"/>
                  </a:rPr>
                  <a:t>  </a:t>
                </a:r>
                <a:r>
                  <a:rPr lang="en-GB" sz="4400" b="1" dirty="0">
                    <a:latin typeface="Myriad Pro" panose="020B0503030403020204" pitchFamily="34" charset="0"/>
                  </a:rPr>
                  <a:t>?</a:t>
                </a:r>
                <a:endParaRPr lang="en-GB" sz="2400" b="1" dirty="0">
                  <a:latin typeface="Myriad Pro" panose="020B0503030403020204" pitchFamily="34" charset="0"/>
                </a:endParaRPr>
              </a:p>
              <a:p>
                <a:pPr algn="ctr">
                  <a:buNone/>
                </a:pPr>
                <a:endParaRPr lang="en-GB" sz="24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A001FD7-388A-4CAE-BBA0-65935FFD59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3488" y="1875388"/>
                <a:ext cx="1333912" cy="1346202"/>
              </a:xfrm>
              <a:prstGeom prst="rect">
                <a:avLst/>
              </a:prstGeom>
              <a:blipFill>
                <a:blip r:embed="rId7"/>
                <a:stretch>
                  <a:fillRect t="-363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58521DDB-9EDF-4A86-A4AF-C7B3BD68D5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37619" y="2292986"/>
            <a:ext cx="341406" cy="35359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C284944-B470-41B5-A095-EAAFA4A42F5E}"/>
              </a:ext>
            </a:extLst>
          </p:cNvPr>
          <p:cNvSpPr/>
          <p:nvPr/>
        </p:nvSpPr>
        <p:spPr>
          <a:xfrm>
            <a:off x="946150" y="1694237"/>
            <a:ext cx="2120900" cy="85781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D082A58-C5F3-48FF-B95F-F8E3976D9E5F}"/>
              </a:ext>
            </a:extLst>
          </p:cNvPr>
          <p:cNvSpPr/>
          <p:nvPr/>
        </p:nvSpPr>
        <p:spPr>
          <a:xfrm>
            <a:off x="3039086" y="1694237"/>
            <a:ext cx="2120900" cy="85781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14DD020-24AB-4BA4-9B14-80B88359166E}"/>
              </a:ext>
            </a:extLst>
          </p:cNvPr>
          <p:cNvSpPr/>
          <p:nvPr/>
        </p:nvSpPr>
        <p:spPr>
          <a:xfrm>
            <a:off x="918186" y="2424148"/>
            <a:ext cx="2120900" cy="85781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AF7648B-0674-4CED-A8C3-4C610E1D6673}"/>
              </a:ext>
            </a:extLst>
          </p:cNvPr>
          <p:cNvSpPr/>
          <p:nvPr/>
        </p:nvSpPr>
        <p:spPr>
          <a:xfrm>
            <a:off x="3095014" y="2488102"/>
            <a:ext cx="2120900" cy="85781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B8471C-F81A-4E4D-B97C-2430967D4D04}"/>
              </a:ext>
            </a:extLst>
          </p:cNvPr>
          <p:cNvSpPr txBox="1"/>
          <p:nvPr/>
        </p:nvSpPr>
        <p:spPr>
          <a:xfrm>
            <a:off x="0" y="638547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049389-65C5-4F42-AE61-5A15786CB0D9}"/>
              </a:ext>
            </a:extLst>
          </p:cNvPr>
          <p:cNvSpPr txBox="1"/>
          <p:nvPr/>
        </p:nvSpPr>
        <p:spPr>
          <a:xfrm>
            <a:off x="0" y="1120861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Tick the matching fraction.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920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7" grpId="0" animBg="1"/>
      <p:bldP spid="22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ED8008D7-FDD7-4F7C-A519-4F6F6FFD40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55341D62-F979-46C3-B91B-25023B376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D72CFEF-F926-4EBB-9E41-7FFC0769B965}"/>
              </a:ext>
            </a:extLst>
          </p:cNvPr>
          <p:cNvSpPr/>
          <p:nvPr/>
        </p:nvSpPr>
        <p:spPr>
          <a:xfrm>
            <a:off x="467728" y="3359808"/>
            <a:ext cx="1296299" cy="7592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BE5134-EAED-45FC-9E71-9EB24EB13434}"/>
              </a:ext>
            </a:extLst>
          </p:cNvPr>
          <p:cNvSpPr/>
          <p:nvPr/>
        </p:nvSpPr>
        <p:spPr>
          <a:xfrm>
            <a:off x="5625367" y="3833576"/>
            <a:ext cx="311622" cy="238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C66570-F66C-4769-A808-82B7F2D66D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5201"/>
          <a:stretch/>
        </p:blipFill>
        <p:spPr>
          <a:xfrm>
            <a:off x="618277" y="2234831"/>
            <a:ext cx="7907446" cy="2026921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E4BC64AB-D206-4C06-A26D-FE00BC3243A9}"/>
              </a:ext>
            </a:extLst>
          </p:cNvPr>
          <p:cNvSpPr/>
          <p:nvPr/>
        </p:nvSpPr>
        <p:spPr>
          <a:xfrm>
            <a:off x="770890" y="2134471"/>
            <a:ext cx="699877" cy="1922842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BE0155F-6971-40DF-9B41-482B8CB31D2B}"/>
              </a:ext>
            </a:extLst>
          </p:cNvPr>
          <p:cNvSpPr/>
          <p:nvPr/>
        </p:nvSpPr>
        <p:spPr>
          <a:xfrm>
            <a:off x="1357876" y="2126934"/>
            <a:ext cx="699877" cy="1922842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6F23C37-22E6-413A-B340-3CF8B210B759}"/>
              </a:ext>
            </a:extLst>
          </p:cNvPr>
          <p:cNvSpPr/>
          <p:nvPr/>
        </p:nvSpPr>
        <p:spPr>
          <a:xfrm>
            <a:off x="1942763" y="2131050"/>
            <a:ext cx="699877" cy="1922842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E0D33C2-AD85-462E-B130-6DB6993C215C}"/>
              </a:ext>
            </a:extLst>
          </p:cNvPr>
          <p:cNvSpPr/>
          <p:nvPr/>
        </p:nvSpPr>
        <p:spPr>
          <a:xfrm>
            <a:off x="2527650" y="2135166"/>
            <a:ext cx="699877" cy="1922842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8B4210C-AD8A-4223-B25E-9354738617B4}"/>
              </a:ext>
            </a:extLst>
          </p:cNvPr>
          <p:cNvSpPr/>
          <p:nvPr/>
        </p:nvSpPr>
        <p:spPr>
          <a:xfrm>
            <a:off x="3112537" y="2139282"/>
            <a:ext cx="699877" cy="1922842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107ACB9-1A96-4133-815C-B7E6FB5817C5}"/>
              </a:ext>
            </a:extLst>
          </p:cNvPr>
          <p:cNvSpPr/>
          <p:nvPr/>
        </p:nvSpPr>
        <p:spPr>
          <a:xfrm>
            <a:off x="3697424" y="2143398"/>
            <a:ext cx="699877" cy="1922842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50D4586-FDD7-44C4-986A-86B4F359B2D5}"/>
              </a:ext>
            </a:extLst>
          </p:cNvPr>
          <p:cNvSpPr/>
          <p:nvPr/>
        </p:nvSpPr>
        <p:spPr>
          <a:xfrm>
            <a:off x="4282311" y="2147514"/>
            <a:ext cx="699877" cy="1922842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21EB5B7-BE34-42D2-9B56-54C3F4B3991A}"/>
              </a:ext>
            </a:extLst>
          </p:cNvPr>
          <p:cNvSpPr/>
          <p:nvPr/>
        </p:nvSpPr>
        <p:spPr>
          <a:xfrm>
            <a:off x="7017211" y="3359808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lang="en-GB" sz="4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746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19C02B2-B8BD-4A58-A11D-153A0C518E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F559A53-A272-4F40-9970-D9CEC413A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BE5134-EAED-45FC-9E71-9EB24EB13434}"/>
              </a:ext>
            </a:extLst>
          </p:cNvPr>
          <p:cNvSpPr/>
          <p:nvPr/>
        </p:nvSpPr>
        <p:spPr>
          <a:xfrm>
            <a:off x="5625367" y="3833576"/>
            <a:ext cx="311622" cy="238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C66570-F66C-4769-A808-82B7F2D66D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57" b="-5201"/>
          <a:stretch/>
        </p:blipFill>
        <p:spPr>
          <a:xfrm>
            <a:off x="770675" y="1582500"/>
            <a:ext cx="4423625" cy="202692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38D957E-CD09-4622-BDFF-CC53961A97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7619" y="2292986"/>
            <a:ext cx="341406" cy="3535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49D08AA-E730-44A7-83FC-C952D5F9A85A}"/>
                  </a:ext>
                </a:extLst>
              </p:cNvPr>
              <p:cNvSpPr txBox="1"/>
              <p:nvPr/>
            </p:nvSpPr>
            <p:spPr>
              <a:xfrm>
                <a:off x="5936989" y="1922859"/>
                <a:ext cx="1800630" cy="1439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�</m:t>
                        </m:r>
                      </m:den>
                    </m:f>
                  </m:oMath>
                </a14:m>
                <a:r>
                  <a:rPr lang="en-GB" sz="4400" b="1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 </a:t>
                </a:r>
                <a:r>
                  <a:rPr lang="en-GB" sz="4400" b="1" dirty="0">
                    <a:latin typeface="Myriad Pro" panose="020B0503030403020204" pitchFamily="34" charset="0"/>
                  </a:rPr>
                  <a:t>?</a:t>
                </a:r>
                <a:endParaRPr lang="en-GB" sz="2400" b="1" dirty="0">
                  <a:latin typeface="Myriad Pro" panose="020B0503030403020204" pitchFamily="34" charset="0"/>
                </a:endParaRPr>
              </a:p>
              <a:p>
                <a:pPr algn="ctr">
                  <a:buNone/>
                </a:pPr>
                <a:endParaRPr lang="en-GB" sz="24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49D08AA-E730-44A7-83FC-C952D5F9A8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6989" y="1922859"/>
                <a:ext cx="1800630" cy="143988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84076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BA1D864-4B16-46C3-B6D7-3E0104DA21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3786394-0782-44F8-B8F2-369E12A13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BE5134-EAED-45FC-9E71-9EB24EB13434}"/>
              </a:ext>
            </a:extLst>
          </p:cNvPr>
          <p:cNvSpPr/>
          <p:nvPr/>
        </p:nvSpPr>
        <p:spPr>
          <a:xfrm>
            <a:off x="5625367" y="3833576"/>
            <a:ext cx="311622" cy="238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C66570-F66C-4769-A808-82B7F2D66D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57" b="-5201"/>
          <a:stretch/>
        </p:blipFill>
        <p:spPr>
          <a:xfrm>
            <a:off x="770675" y="1582500"/>
            <a:ext cx="4423625" cy="202692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38D957E-CD09-4622-BDFF-CC53961A97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7619" y="2292986"/>
            <a:ext cx="341406" cy="3535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49D08AA-E730-44A7-83FC-C952D5F9A85A}"/>
                  </a:ext>
                </a:extLst>
              </p:cNvPr>
              <p:cNvSpPr txBox="1"/>
              <p:nvPr/>
            </p:nvSpPr>
            <p:spPr>
              <a:xfrm>
                <a:off x="5936989" y="1922859"/>
                <a:ext cx="1800630" cy="1439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�</m:t>
                        </m:r>
                      </m:den>
                    </m:f>
                  </m:oMath>
                </a14:m>
                <a:r>
                  <a:rPr lang="en-GB" sz="4400" b="1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 </a:t>
                </a:r>
                <a:r>
                  <a:rPr lang="en-GB" sz="4400" b="1" dirty="0">
                    <a:latin typeface="Myriad Pro" panose="020B0503030403020204" pitchFamily="34" charset="0"/>
                  </a:rPr>
                  <a:t>?</a:t>
                </a:r>
                <a:endParaRPr lang="en-GB" sz="2400" b="1" dirty="0">
                  <a:latin typeface="Myriad Pro" panose="020B0503030403020204" pitchFamily="34" charset="0"/>
                </a:endParaRPr>
              </a:p>
              <a:p>
                <a:pPr algn="ctr">
                  <a:buNone/>
                </a:pPr>
                <a:endParaRPr lang="en-GB" sz="24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49D08AA-E730-44A7-83FC-C952D5F9A8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6989" y="1922859"/>
                <a:ext cx="1800630" cy="143988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95662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43D642F-59EC-4C18-8074-DC13C446C7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AF2DC3-7567-48D8-98DC-AA14959AB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8BE5134-EAED-45FC-9E71-9EB24EB13434}"/>
              </a:ext>
            </a:extLst>
          </p:cNvPr>
          <p:cNvSpPr/>
          <p:nvPr/>
        </p:nvSpPr>
        <p:spPr>
          <a:xfrm>
            <a:off x="5625367" y="3833576"/>
            <a:ext cx="311622" cy="238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C66570-F66C-4769-A808-82B7F2D66D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57" b="-5201"/>
          <a:stretch/>
        </p:blipFill>
        <p:spPr>
          <a:xfrm>
            <a:off x="770675" y="1582500"/>
            <a:ext cx="4423625" cy="202692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38D957E-CD09-4622-BDFF-CC53961A97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7619" y="2292986"/>
            <a:ext cx="341406" cy="3535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49D08AA-E730-44A7-83FC-C952D5F9A85A}"/>
                  </a:ext>
                </a:extLst>
              </p:cNvPr>
              <p:cNvSpPr txBox="1"/>
              <p:nvPr/>
            </p:nvSpPr>
            <p:spPr>
              <a:xfrm>
                <a:off x="5936989" y="1922859"/>
                <a:ext cx="1800630" cy="1439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GB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GB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�</m:t>
                        </m:r>
                      </m:den>
                    </m:f>
                  </m:oMath>
                </a14:m>
                <a:r>
                  <a:rPr lang="en-GB" sz="4400" b="1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 </a:t>
                </a:r>
                <a:r>
                  <a:rPr lang="en-GB" sz="4400" b="1" dirty="0">
                    <a:latin typeface="Myriad Pro" panose="020B0503030403020204" pitchFamily="34" charset="0"/>
                  </a:rPr>
                  <a:t>?</a:t>
                </a:r>
                <a:endParaRPr lang="en-GB" sz="2400" b="1" dirty="0">
                  <a:latin typeface="Myriad Pro" panose="020B0503030403020204" pitchFamily="34" charset="0"/>
                </a:endParaRPr>
              </a:p>
              <a:p>
                <a:pPr algn="ctr">
                  <a:buNone/>
                </a:pPr>
                <a:endParaRPr lang="en-GB" sz="2400" dirty="0"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49D08AA-E730-44A7-83FC-C952D5F9A8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6989" y="1922859"/>
                <a:ext cx="1800630" cy="143988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7599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5|0.8|0.7|0.8|0.7|1|7|0.9|1|0.8|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7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1|4.4|3.4|13.2|4.7|3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4|2.2|3.1|13.2|3.4|3.3|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7.3|10.6|11.5|20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8.3|2.5|4.7|0.8|0.8|0.9|0.8|1.2|3.6|4.6|8.2|21.7|1.3|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|5.7|18.8|10.1|6.7|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6|30.2|10.1|4.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4|4|1.8|1.1|1.6|0.8|2.2|1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9.4|1.4|1.3|1.4|8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4.9|0.8|0.8|0.7|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5.6|1.2|1.4|1.1|1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1|1|0.9|0.9|0.8|0.8|0.6|3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|12.9|5.5|10.1|1.5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D54778C-1F19-4F3F-ABC2-3B1194BCB33C}">
  <ds:schemaRefs>
    <ds:schemaRef ds:uri="http://schemas.microsoft.com/office/2006/documentManagement/types"/>
    <ds:schemaRef ds:uri="http://schemas.openxmlformats.org/package/2006/metadata/core-properties"/>
    <ds:schemaRef ds:uri="e2f7c1fb-8b39-4d5b-953e-de45d1606e4d"/>
    <ds:schemaRef ds:uri="http://schemas.microsoft.com/office/infopath/2007/PartnerControls"/>
    <ds:schemaRef ds:uri="http://purl.org/dc/terms/"/>
    <ds:schemaRef ds:uri="http://schemas.microsoft.com/office/2006/metadata/properties"/>
    <ds:schemaRef ds:uri="http://purl.org/dc/dcmitype/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5AB192FB-00BD-4E25-BAB8-556F9FC2D2E1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374</Words>
  <Application>Microsoft Office PowerPoint</Application>
  <PresentationFormat>On-screen Show (4:3)</PresentationFormat>
  <Paragraphs>97</Paragraphs>
  <Slides>21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Cambria Math</vt:lpstr>
      <vt:lpstr>Myriad Pro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2020-08-26T15:28:15Z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