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2.xml" ContentType="application/vnd.openxmlformats-officedocument.them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4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5.xml" ContentType="application/vnd.openxmlformats-officedocument.presentationml.tags+xml"/>
  <Override PartName="/ppt/tags/tag1.xml" ContentType="application/vnd.openxmlformats-officedocument.presentationml.tags+xml"/>
  <Override PartName="/ppt/tags/tag9.xml" ContentType="application/vnd.openxmlformats-officedocument.presentationml.tags+xml"/>
  <Override PartName="/ppt/tags/tag12.xml" ContentType="application/vnd.openxmlformats-officedocument.presentationml.tags+xml"/>
  <Override PartName="/ppt/revisionInfo.xml" ContentType="application/vnd.ms-powerpoint.revisioninfo+xml"/>
  <Override PartName="/ppt/tags/tag2.xml" ContentType="application/vnd.openxmlformats-officedocument.presentationml.tags+xml"/>
  <Override PartName="/docProps/core.xml" ContentType="application/vnd.openxmlformats-package.core-properties+xml"/>
  <Override PartName="/ppt/tags/tag11.xml" ContentType="application/vnd.openxmlformats-officedocument.presentationml.tags+xml"/>
  <Override PartName="/docProps/app.xml" ContentType="application/vnd.openxmlformats-officedocument.extended-properties+xml"/>
  <Override PartName="/ppt/tags/tag10.xml" ContentType="application/vnd.openxmlformats-officedocument.presentationml.tags+xml"/>
  <Override PartName="/ppt/tags/tag3.xml" ContentType="application/vnd.openxmlformats-officedocument.presentationml.tag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  <p:sldMasterId id="2147483693" r:id="rId2"/>
  </p:sldMasterIdLst>
  <p:notesMasterIdLst>
    <p:notesMasterId r:id="rId30"/>
  </p:notesMasterIdLst>
  <p:sldIdLst>
    <p:sldId id="257" r:id="rId3"/>
    <p:sldId id="336" r:id="rId4"/>
    <p:sldId id="338" r:id="rId5"/>
    <p:sldId id="339" r:id="rId6"/>
    <p:sldId id="364" r:id="rId7"/>
    <p:sldId id="340" r:id="rId8"/>
    <p:sldId id="365" r:id="rId9"/>
    <p:sldId id="341" r:id="rId10"/>
    <p:sldId id="344" r:id="rId11"/>
    <p:sldId id="361" r:id="rId12"/>
    <p:sldId id="342" r:id="rId13"/>
    <p:sldId id="345" r:id="rId14"/>
    <p:sldId id="362" r:id="rId15"/>
    <p:sldId id="363" r:id="rId16"/>
    <p:sldId id="366" r:id="rId17"/>
    <p:sldId id="353" r:id="rId18"/>
    <p:sldId id="367" r:id="rId19"/>
    <p:sldId id="329" r:id="rId20"/>
    <p:sldId id="331" r:id="rId21"/>
    <p:sldId id="332" r:id="rId22"/>
    <p:sldId id="368" r:id="rId23"/>
    <p:sldId id="334" r:id="rId24"/>
    <p:sldId id="354" r:id="rId25"/>
    <p:sldId id="356" r:id="rId26"/>
    <p:sldId id="357" r:id="rId27"/>
    <p:sldId id="360" r:id="rId28"/>
    <p:sldId id="373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CB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085471-916F-4831-B550-225E0E178869}" v="12" dt="2020-08-10T15:44:27.481"/>
    <p1510:client id="{612AC23D-8B14-4D65-A7C4-D9994F623C5D}" v="53" dt="2020-08-11T10:54:54.8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4615" autoAdjust="0"/>
  </p:normalViewPr>
  <p:slideViewPr>
    <p:cSldViewPr snapToGrid="0">
      <p:cViewPr varScale="1">
        <p:scale>
          <a:sx n="61" d="100"/>
          <a:sy n="61" d="100"/>
        </p:scale>
        <p:origin x="109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38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37" Type="http://schemas.openxmlformats.org/officeDocument/2006/relationships/customXml" Target="../customXml/item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customXml" Target="../customXml/item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microsoft.com/office/2015/10/relationships/revisionInfo" Target="revisionInfo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0-05-05T16:23:59.707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14053 10071 0,'0'-25'23,"0"-1"-7,0 52 125,0-1-131,0 0-1,0 1-3,0-1-3,0 1 0,0-1 1,0 26 1,0-26-2,0 0 0,0 1 1,0 24 0,0-24 1,0-1-1,0 26-1,0-26 1,0 1 1,0-1-1,0 0-1,0 1 2,0-1 0,-25-25-1,25 25-1,0 1 6</inkml:trace>
  <inkml:trace contextRef="#ctx0" brushRef="#br0" timeOffset="761">13495 11035 0,'51'0'86,"-26"0"-77,1 25-4,-1-25-1,1 0-1,24 0 2,1 0 1,0 0-3,-1 0 0,1 0 2,25-50-3,-25 50 2,0 0 0,25-26 2,-25 26-5,-1-25 3,1 25 1,0 0 1,0 0-3,-1-25-1,1 25 2,-26 0 1,1 0-1,24 0 0,-24-26 0,-1 26 3,1 0-4,-1 0 8,-50 0 47</inkml:trace>
  <inkml:trace contextRef="#ctx0" brushRef="#br0" timeOffset="12216">13927 11390 0,'0'-25'90,"25"25"-80,0-26 1,1 26 1,-1-25-4,0 25-1,1-25-2,-1 25 4,-25-26-5,25 26 0,1 0-2,-1 0 5,1 0-1,-1 0-2,0 0 1,1 0-2,-1 0 1,0 0-1,1 0 1,-1 26 1,1-26-1,-1 0 3,-25 25-2,25-25-2,-25 25 5,26-25-3,-26 26 14,-51-1-5,26 0-8,-26-25 4,25 26-8,1-26 3,0 25-2,-1-25 6,1 26-5,0-26 0,-1 0-1,26 25 2,-25-25-2,-1 25 5,1-25 0,0 0 6,25 26-8,-26-26 10,26 25 29,26-25-32,-1 0-2,26 0-1,-26 0-3,1 0 0,-1 0-1,0 0 0,1 25 1,-1-25-2,0 0 4,1 0-3,-26 26-3,25-26 1,1 0 4,-1 25-1,0-25 10,-25 25-14,0 1 8,0-1 2,26-25-6,-26 26 2,0-1 6,0 0-3,-51-25-5,51 26-2,-25-26 3,25 25-6,-51-25 2,25 25 2,1-25 2,0 26-4,-1-26 0,1 0 2,0 0-4,-1 0 2,1 0-1,-1 0 1,1 0 1,0 0-1,-1 0 0,1 0 2,0 0-4,-1-26 2,1 26 0,0 0 0,-1-25 4,1 25-4,-1 0 0,26-25 1,-25 25-2,0-26 1,-1 26-1</inkml:trace>
  <inkml:trace contextRef="#ctx0" brushRef="#br1" timeOffset="16328">11770 12379 0,'0'-25'22,"0"50"119,0 26-125,0-26-7,0 1-4,0-1-1,0 1 0,0 24 0,0-24 1,0-1 1,0 0-3,0 1 0,0-1 1,0 1-1,0-1 0,0 26 9,0-26-8,0 0 0,0 1 3,0-1-3,0 0 8,0 1 1</inkml:trace>
  <inkml:trace contextRef="#ctx0" brushRef="#br1" timeOffset="17125">11238 13343 0,'25'0'30,"26"0"-22,-26 0-2,0 0-3,1-25 0,24 25 2,1 0 1,0 0-5,0 0 4,25 0-2,-25 0 5,25 0-7,-26 0 2,26 0 4,-25 0-5,25 0 2,-25 0 1,25 0 0,-25 0-1,0 0-2,-26 0 3,26 0-3,-26 25 3,0-25-2,1 0 1,-1 0 2,1 0 5</inkml:trace>
  <inkml:trace contextRef="#ctx0" brushRef="#br1" timeOffset="17703">11517 13622 0,'0'51'34,"25"-51"-30,-25 25-1,0 1 7,0-1-9,0 1 3,0-1 5,0 0-4,0 1-2,0-1 0,0 0 3,0 1-3,0-1 2,0 0-3,0 1 3,-25-1 2,25 1-2,0-1 3,0 0-1,0 1-4,0-1 10,25-25 28,26 0-34,-1 0 2,-24 25-6,-1-25 0,1 0 1,-1 0 2,26 0-3,-26 0 1,0 0 0,26 0 1,-26 0-1,1 0-1,25 0 1,-26 0 0,0 0 1,1 0-2,-1 0 0,0 0 2,1 0 0,-1 0 2,1-25 2</inkml:trace>
  <inkml:trace contextRef="#ctx0" brushRef="#br1" timeOffset="18266">11872 13724 0,'-26'0'19,"26"51"3,0-26-12,0 0-6,0 1 0,0-1 0,0 0 2,0 26-2,-25-26 0,25 26-2,0-25 3,0 24 0,0 1-2,0-26 1,0 26 2,-25-26-4,25 26 1,0-25 0,0 24 2,0-24 0,0-1-3,-26 0 1,26 1 1,0-1 1,0 0-1,0 1 3,0-1 1,0 1 12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0-05-05T17:10:26.357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13267 6621 0,'0'-25'64,"25"25"-36,-25-25-14,0 50 56,0 26-62,0-26 0,0 26-4,0-26 0,26 26 1,-26-26-2,0 26 1,0-26-1,0 26 3,0 0-3,0-26 1,0 26 0,0-26-1,0 1 2,0-1-1,0 0-1,0 1 1,0-1 0,0 0 0,0 1 5,0-1 2,0-76 30,0 26-30,-26-26-3,26 26 0,0 0-4,0-1 0,0 1 0,-25-26 1,25 26-2,0-1 2,0-24-2,0 24 1,0 1 0,0 0 1,0-1-1,0-25-1,0 26 1,0 0 1,0-1-2,0 1 5,0 0-2,0-1-4,0 1 2,0 0 5,0-1-2,0 1 5,0 50 69,0 1-73,0-1-4,0 0 0,0 1 4,0-1-7,0 26 3,0-26-1,0 26 2,0-26-2,0 26 1,0-26-1,0 26 4,0-26-5,25 1 2,-25 24 0,0-24 2,0-1-4,0 1 1,26-26 1,-26 25 2,0 0-4,0 1 6,25-26 9,-25-26 35,0-24-44,-51 24-4,51 1 0,0-1 2,0 1-4,0 0 2,0-1 0,0-24-1,0 24 3,0 1-3,0-26 2,0 26-3,0-1 3,0 1-2,0 0 1,0-26 1,0 26-1,0-1-1,0 1 1,0 0 5,0-1-6,0 1 1,0-1 5,0 1 2,0 50 33,0 26-36,0-25-3,0 24-2,0-24 1,0 24 1,0 1-1,0-26-1,0 26 2,0 0-2,0 0 3,0-26-4,0 26 2,0-26 1,0 0 0,0 26-3,0-25 2,0-1 0,0 0 2,0 1 0,0-1 2,0 0 0,0 1 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53ED94-EA01-4211-BC7A-1C71C5F5EFDA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F9ED5-0BE1-446F-82E4-50C5E0F53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4797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10AE4C-E12E-4F3C-BC71-9DFC311C3272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46114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8943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6167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498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BF9ED5-0BE1-446F-82E4-50C5E0F538F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94152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BF9ED5-0BE1-446F-82E4-50C5E0F538F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63392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12493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19817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3719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33929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8740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59351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19733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24178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0396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39206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60498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82138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38339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662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2083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540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21609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52740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3962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0240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3" y="20638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133" y="5564188"/>
            <a:ext cx="4978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6784" y="4564063"/>
            <a:ext cx="3048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22300" y="341316"/>
            <a:ext cx="9652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255713"/>
            <a:ext cx="9652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6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76648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8435" y="87313"/>
            <a:ext cx="371051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2703"/>
            <a:ext cx="2554817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435" y="692696"/>
            <a:ext cx="10566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4553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9135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609602" y="1237880"/>
            <a:ext cx="5486399" cy="1937576"/>
          </a:xfrm>
        </p:spPr>
        <p:txBody>
          <a:bodyPr>
            <a:normAutofit/>
          </a:bodyPr>
          <a:lstStyle>
            <a:lvl1pPr marL="0" indent="0">
              <a:buNone/>
              <a:defRPr sz="3700">
                <a:solidFill>
                  <a:schemeClr val="bg1"/>
                </a:solidFill>
              </a:defRPr>
            </a:lvl1pPr>
          </a:lstStyle>
          <a:p>
            <a:pPr>
              <a:buNone/>
            </a:pPr>
            <a:r>
              <a:rPr lang="en-GB" dirty="0"/>
              <a:t>KS1 Multiplication Lesson 15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620685" y="381099"/>
            <a:ext cx="6062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8579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620685" y="1561504"/>
            <a:ext cx="606246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0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video lesson linked to the presentation can be found at</a:t>
            </a:r>
            <a:endParaRPr lang="en-GB" sz="23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0185" y="2336454"/>
            <a:ext cx="5475816" cy="457200"/>
          </a:xfrm>
        </p:spPr>
        <p:txBody>
          <a:bodyPr>
            <a:normAutofit/>
          </a:bodyPr>
          <a:lstStyle>
            <a:lvl1pPr marL="0" indent="0">
              <a:buNone/>
              <a:defRPr sz="23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1708445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9601" y="1237880"/>
            <a:ext cx="6062463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620685" y="381099"/>
            <a:ext cx="6062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3751759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12192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577" y="54406"/>
            <a:ext cx="105156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67619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620686" y="2191818"/>
            <a:ext cx="56173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0185" y="2860236"/>
            <a:ext cx="5475816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1099830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435" y="692696"/>
            <a:ext cx="10566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94685" y="90373"/>
            <a:ext cx="334431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587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486" y="74613"/>
            <a:ext cx="3710516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35" y="3"/>
            <a:ext cx="25527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9672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486" y="74613"/>
            <a:ext cx="3710516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9" y="3"/>
            <a:ext cx="2554817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435" y="692696"/>
            <a:ext cx="105664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6002" y="1827213"/>
            <a:ext cx="5179484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98685" y="1827213"/>
            <a:ext cx="517948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73026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486" y="74613"/>
            <a:ext cx="3710516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33" y="3"/>
            <a:ext cx="25527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3" y="967069"/>
            <a:ext cx="11041227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392" y="1700808"/>
            <a:ext cx="5386917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20890"/>
            <a:ext cx="5386917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013" y="1700808"/>
            <a:ext cx="5389033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420890"/>
            <a:ext cx="5389033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62010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486" y="84138"/>
            <a:ext cx="3710516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9526"/>
            <a:ext cx="2554817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435" y="986814"/>
            <a:ext cx="105664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79231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486" y="74613"/>
            <a:ext cx="3710516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3"/>
            <a:ext cx="2554817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1081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486" y="74613"/>
            <a:ext cx="3710516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35" y="3"/>
            <a:ext cx="25527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4" y="902192"/>
            <a:ext cx="4011084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908050"/>
            <a:ext cx="6815667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772816"/>
            <a:ext cx="4011084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1121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0535" y="188913"/>
            <a:ext cx="371051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44450"/>
            <a:ext cx="2554817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41168"/>
            <a:ext cx="73152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027916"/>
            <a:ext cx="73152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09276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016000" y="301625"/>
            <a:ext cx="10566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016002" y="1827213"/>
            <a:ext cx="1056216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5620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91" r:id="rId12"/>
    <p:sldLayoutId id="2147483692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80407"/>
            <a:ext cx="105156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26/08/2020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92075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90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Relationship Id="rId11" Type="http://schemas.openxmlformats.org/officeDocument/2006/relationships/image" Target="../media/image220.png"/><Relationship Id="rId10" Type="http://schemas.openxmlformats.org/officeDocument/2006/relationships/image" Target="../media/image10.png"/><Relationship Id="rId4" Type="http://schemas.openxmlformats.org/officeDocument/2006/relationships/image" Target="../media/image8.png"/><Relationship Id="rId9" Type="http://schemas.openxmlformats.org/officeDocument/2006/relationships/image" Target="../media/image2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0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image" Target="../media/image27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30.png"/><Relationship Id="rId11" Type="http://schemas.openxmlformats.org/officeDocument/2006/relationships/image" Target="../media/image11.png"/><Relationship Id="rId10" Type="http://schemas.openxmlformats.org/officeDocument/2006/relationships/image" Target="../media/image250.png"/><Relationship Id="rId9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0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image" Target="../media/image3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80.png"/><Relationship Id="rId11" Type="http://schemas.openxmlformats.org/officeDocument/2006/relationships/image" Target="../media/image11.png"/><Relationship Id="rId10" Type="http://schemas.openxmlformats.org/officeDocument/2006/relationships/image" Target="../media/image300.png"/><Relationship Id="rId9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3" Type="http://schemas.openxmlformats.org/officeDocument/2006/relationships/image" Target="../media/image7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.png"/><Relationship Id="rId11" Type="http://schemas.openxmlformats.org/officeDocument/2006/relationships/image" Target="../media/image41.png"/><Relationship Id="rId5" Type="http://schemas.openxmlformats.org/officeDocument/2006/relationships/image" Target="../media/image12.png"/><Relationship Id="rId10" Type="http://schemas.openxmlformats.org/officeDocument/2006/relationships/image" Target="../media/image40.png"/><Relationship Id="rId4" Type="http://schemas.openxmlformats.org/officeDocument/2006/relationships/image" Target="../media/image8.png"/><Relationship Id="rId9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9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1.png"/><Relationship Id="rId12" Type="http://schemas.openxmlformats.org/officeDocument/2006/relationships/image" Target="../media/image48.png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50.png"/><Relationship Id="rId1" Type="http://schemas.openxmlformats.org/officeDocument/2006/relationships/tags" Target="../tags/tag5.xml"/><Relationship Id="rId6" Type="http://schemas.openxmlformats.org/officeDocument/2006/relationships/image" Target="../media/image12.png"/><Relationship Id="rId11" Type="http://schemas.openxmlformats.org/officeDocument/2006/relationships/image" Target="../media/image47.png"/><Relationship Id="rId5" Type="http://schemas.openxmlformats.org/officeDocument/2006/relationships/image" Target="../media/image8.png"/><Relationship Id="rId15" Type="http://schemas.openxmlformats.org/officeDocument/2006/relationships/customXml" Target="../ink/ink2.xml"/><Relationship Id="rId10" Type="http://schemas.openxmlformats.org/officeDocument/2006/relationships/image" Target="../media/image46.png"/><Relationship Id="rId4" Type="http://schemas.openxmlformats.org/officeDocument/2006/relationships/image" Target="../media/image7.png"/><Relationship Id="rId1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0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1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2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2-video-lessons/" TargetMode="Externa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customXml" Target="../ink/ink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.png"/><Relationship Id="rId10" Type="http://schemas.openxmlformats.org/officeDocument/2006/relationships/image" Target="../media/image180.png"/><Relationship Id="rId4" Type="http://schemas.openxmlformats.org/officeDocument/2006/relationships/image" Target="../media/image8.png"/><Relationship Id="rId9" Type="http://schemas.openxmlformats.org/officeDocument/2006/relationships/image" Target="../media/image17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.png"/><Relationship Id="rId10" Type="http://schemas.openxmlformats.org/officeDocument/2006/relationships/image" Target="../media/image180.png"/><Relationship Id="rId4" Type="http://schemas.openxmlformats.org/officeDocument/2006/relationships/image" Target="../media/image8.png"/><Relationship Id="rId9" Type="http://schemas.openxmlformats.org/officeDocument/2006/relationships/image" Target="../media/image17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90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.xml"/><Relationship Id="rId11" Type="http://schemas.openxmlformats.org/officeDocument/2006/relationships/image" Target="../media/image200.png"/><Relationship Id="rId10" Type="http://schemas.openxmlformats.org/officeDocument/2006/relationships/image" Target="../media/image10.png"/><Relationship Id="rId4" Type="http://schemas.openxmlformats.org/officeDocument/2006/relationships/image" Target="../media/image8.png"/><Relationship Id="rId9" Type="http://schemas.openxmlformats.org/officeDocument/2006/relationships/image" Target="../media/image17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90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.xml"/><Relationship Id="rId11" Type="http://schemas.openxmlformats.org/officeDocument/2006/relationships/image" Target="../media/image220.png"/><Relationship Id="rId10" Type="http://schemas.openxmlformats.org/officeDocument/2006/relationships/image" Target="../media/image10.png"/><Relationship Id="rId4" Type="http://schemas.openxmlformats.org/officeDocument/2006/relationships/image" Target="../media/image8.png"/><Relationship Id="rId9" Type="http://schemas.openxmlformats.org/officeDocument/2006/relationships/image" Target="../media/image2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LKS2</a:t>
            </a:r>
            <a:r>
              <a:rPr lang="en-US" altLang="en-US" dirty="0">
                <a:solidFill>
                  <a:srgbClr val="FF0000"/>
                </a:solidFill>
              </a:rPr>
              <a:t> </a:t>
            </a:r>
            <a:r>
              <a:rPr lang="en-US" altLang="en-US" dirty="0"/>
              <a:t>Fractions 2</a:t>
            </a:r>
          </a:p>
          <a:p>
            <a:pPr eaLnBrk="1" hangingPunct="1"/>
            <a:r>
              <a:rPr lang="en-US" altLang="en-US" dirty="0"/>
              <a:t>Lesson 12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7A9CE62-1647-4590-BE3D-7146F4AB80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34DF4BE7-08EE-4911-8D4F-26E5E2444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905C35-51DB-4475-BB8E-EB929073439E}"/>
              </a:ext>
            </a:extLst>
          </p:cNvPr>
          <p:cNvSpPr txBox="1"/>
          <p:nvPr/>
        </p:nvSpPr>
        <p:spPr>
          <a:xfrm>
            <a:off x="507643" y="713578"/>
            <a:ext cx="115152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When comparing unit fractions, </a:t>
            </a: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 greater the denominator the smaller the fraction.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CDED95E-5F90-464B-987F-1F4610B2A9A9}"/>
              </a:ext>
            </a:extLst>
          </p:cNvPr>
          <p:cNvGrpSpPr/>
          <p:nvPr/>
        </p:nvGrpSpPr>
        <p:grpSpPr>
          <a:xfrm>
            <a:off x="2301029" y="1706520"/>
            <a:ext cx="3023878" cy="973529"/>
            <a:chOff x="2305324" y="1697376"/>
            <a:chExt cx="3023878" cy="97352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A8338AE-5E09-4F5D-A8D6-967A3AA6C3D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5324" y="1697376"/>
              <a:ext cx="3023878" cy="768163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A9104FDF-BD72-46FD-8E29-A072E55A5A65}"/>
                    </a:ext>
                  </a:extLst>
                </p:cNvPr>
                <p:cNvSpPr txBox="1"/>
                <p:nvPr/>
              </p:nvSpPr>
              <p:spPr>
                <a:xfrm>
                  <a:off x="3611523" y="1781174"/>
                  <a:ext cx="411480" cy="8897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num>
                          <m:den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den>
                        </m:f>
                      </m:oMath>
                    </m:oMathPara>
                  </a14:m>
                  <a:endParaRPr lang="en-GB" b="1" dirty="0"/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A9104FDF-BD72-46FD-8E29-A072E55A5A6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11523" y="1781174"/>
                  <a:ext cx="411480" cy="889731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31EB410-F4A9-424B-B846-D6D6893FC580}"/>
              </a:ext>
            </a:extLst>
          </p:cNvPr>
          <p:cNvGrpSpPr/>
          <p:nvPr/>
        </p:nvGrpSpPr>
        <p:grpSpPr>
          <a:xfrm>
            <a:off x="7316474" y="1732632"/>
            <a:ext cx="2292295" cy="1248732"/>
            <a:chOff x="7311978" y="1706520"/>
            <a:chExt cx="2292295" cy="124873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1F04AD4-7EFD-4C36-849D-48B39BB69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311978" y="1706520"/>
              <a:ext cx="2292295" cy="780356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D2D54595-E976-4C94-917E-B02B9D7433B1}"/>
                    </a:ext>
                  </a:extLst>
                </p:cNvPr>
                <p:cNvSpPr txBox="1"/>
                <p:nvPr/>
              </p:nvSpPr>
              <p:spPr>
                <a:xfrm>
                  <a:off x="8252385" y="1790318"/>
                  <a:ext cx="411480" cy="11649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num>
                          <m:den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den>
                        </m:f>
                      </m:oMath>
                    </m:oMathPara>
                  </a14:m>
                  <a:endParaRPr lang="en-GB" b="1" dirty="0"/>
                </a:p>
                <a:p>
                  <a:endParaRPr lang="en-GB" b="1" dirty="0"/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D2D54595-E976-4C94-917E-B02B9D7433B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52385" y="1790318"/>
                  <a:ext cx="411480" cy="1164934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C680AC2-F9DD-4C6D-BC66-EED984E45504}"/>
              </a:ext>
            </a:extLst>
          </p:cNvPr>
          <p:cNvGrpSpPr/>
          <p:nvPr/>
        </p:nvGrpSpPr>
        <p:grpSpPr>
          <a:xfrm>
            <a:off x="5361595" y="2811615"/>
            <a:ext cx="1950383" cy="1234770"/>
            <a:chOff x="5265033" y="2784832"/>
            <a:chExt cx="1950383" cy="123477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D9A1CC6-F227-41B3-A71F-B9CF2D6458D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265033" y="2784832"/>
              <a:ext cx="1950383" cy="780153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93D73C39-6141-4B23-9474-A4D15F9B64FD}"/>
                    </a:ext>
                  </a:extLst>
                </p:cNvPr>
                <p:cNvSpPr txBox="1"/>
                <p:nvPr/>
              </p:nvSpPr>
              <p:spPr>
                <a:xfrm>
                  <a:off x="6034484" y="2854668"/>
                  <a:ext cx="411480" cy="11649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num>
                          <m:den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den>
                        </m:f>
                      </m:oMath>
                    </m:oMathPara>
                  </a14:m>
                  <a:endParaRPr lang="en-GB" b="1" dirty="0"/>
                </a:p>
                <a:p>
                  <a:endParaRPr lang="en-GB" b="1" dirty="0"/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93D73C39-6141-4B23-9474-A4D15F9B64F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34484" y="2854668"/>
                  <a:ext cx="411480" cy="1164934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82BF328-CA37-4F97-8A1E-8CCBEB02192A}"/>
              </a:ext>
            </a:extLst>
          </p:cNvPr>
          <p:cNvSpPr txBox="1"/>
          <p:nvPr/>
        </p:nvSpPr>
        <p:spPr>
          <a:xfrm>
            <a:off x="3927268" y="4462267"/>
            <a:ext cx="850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/>
              <a:t>&lt;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FD62EA7-A788-47BA-A222-27F35745F772}"/>
              </a:ext>
            </a:extLst>
          </p:cNvPr>
          <p:cNvSpPr txBox="1"/>
          <p:nvPr/>
        </p:nvSpPr>
        <p:spPr>
          <a:xfrm>
            <a:off x="7607733" y="4562851"/>
            <a:ext cx="850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/>
              <a:t>&lt;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261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07407E-6 L 0.50417 0.4456 " pathEditMode="relative" rAng="0" ptsTypes="AA">
                                      <p:cBhvr>
                                        <p:cTn id="6" dur="2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08" y="2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5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01458 L -0.19883 0.4310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48" y="2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25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0 L -0.30521 0.2719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60" y="1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9D33AD6D-5CE1-4E8F-B088-264E3BB777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EB3020EC-4784-40E6-83FC-3692C097D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0A948F4-1923-4649-B8CE-EF5DC2FE2766}"/>
              </a:ext>
            </a:extLst>
          </p:cNvPr>
          <p:cNvGrpSpPr/>
          <p:nvPr/>
        </p:nvGrpSpPr>
        <p:grpSpPr>
          <a:xfrm>
            <a:off x="3412455" y="3043716"/>
            <a:ext cx="3023878" cy="973529"/>
            <a:chOff x="2305324" y="1697376"/>
            <a:chExt cx="3023878" cy="97352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2ADA90E-83FD-40E4-84DC-4D8BE05F3E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5324" y="1697376"/>
              <a:ext cx="3023878" cy="768163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9D6D4288-102A-487D-846F-327AE3E7F877}"/>
                    </a:ext>
                  </a:extLst>
                </p:cNvPr>
                <p:cNvSpPr txBox="1"/>
                <p:nvPr/>
              </p:nvSpPr>
              <p:spPr>
                <a:xfrm>
                  <a:off x="3611523" y="1781174"/>
                  <a:ext cx="411480" cy="8897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num>
                          <m:den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den>
                        </m:f>
                      </m:oMath>
                    </m:oMathPara>
                  </a14:m>
                  <a:endParaRPr lang="en-GB" b="1" dirty="0"/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9D6D4288-102A-487D-846F-327AE3E7F87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11523" y="1781174"/>
                  <a:ext cx="411480" cy="889731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D12FCBA-B952-40A7-BB64-8F59133CA596}"/>
              </a:ext>
            </a:extLst>
          </p:cNvPr>
          <p:cNvGrpSpPr/>
          <p:nvPr/>
        </p:nvGrpSpPr>
        <p:grpSpPr>
          <a:xfrm>
            <a:off x="4924394" y="826677"/>
            <a:ext cx="1950383" cy="1234770"/>
            <a:chOff x="5265033" y="2784832"/>
            <a:chExt cx="1950383" cy="123477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4A0967F-1AFA-425D-B9A7-FCE5CC0F8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65033" y="2784832"/>
              <a:ext cx="1950383" cy="780153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B3E5E6DC-5294-4E8F-8011-390D7CAF8B7B}"/>
                    </a:ext>
                  </a:extLst>
                </p:cNvPr>
                <p:cNvSpPr txBox="1"/>
                <p:nvPr/>
              </p:nvSpPr>
              <p:spPr>
                <a:xfrm>
                  <a:off x="6034484" y="2854668"/>
                  <a:ext cx="411480" cy="11649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num>
                          <m:den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den>
                        </m:f>
                      </m:oMath>
                    </m:oMathPara>
                  </a14:m>
                  <a:endParaRPr lang="en-GB" b="1" dirty="0"/>
                </a:p>
                <a:p>
                  <a:endParaRPr lang="en-GB" b="1" dirty="0"/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B3E5E6DC-5294-4E8F-8011-390D7CAF8B7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34484" y="2854668"/>
                  <a:ext cx="411480" cy="1164934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5B8400A-777F-472C-A9BC-0E5EF8C2DA1A}"/>
              </a:ext>
            </a:extLst>
          </p:cNvPr>
          <p:cNvGrpSpPr/>
          <p:nvPr/>
        </p:nvGrpSpPr>
        <p:grpSpPr>
          <a:xfrm>
            <a:off x="7141476" y="1878782"/>
            <a:ext cx="2292295" cy="1248732"/>
            <a:chOff x="7311978" y="1706520"/>
            <a:chExt cx="2292295" cy="124873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4F1A193-AC33-4C92-9613-4DE7B22675C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11978" y="1706520"/>
              <a:ext cx="2292295" cy="780356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1252DC19-41CD-4796-B3EA-1B04D989139B}"/>
                    </a:ext>
                  </a:extLst>
                </p:cNvPr>
                <p:cNvSpPr txBox="1"/>
                <p:nvPr/>
              </p:nvSpPr>
              <p:spPr>
                <a:xfrm>
                  <a:off x="8252385" y="1790318"/>
                  <a:ext cx="411480" cy="11649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num>
                          <m:den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den>
                        </m:f>
                      </m:oMath>
                    </m:oMathPara>
                  </a14:m>
                  <a:endParaRPr lang="en-GB" b="1" dirty="0"/>
                </a:p>
                <a:p>
                  <a:endParaRPr lang="en-GB" b="1" dirty="0"/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1252DC19-41CD-4796-B3EA-1B04D98913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52385" y="1790318"/>
                  <a:ext cx="411480" cy="1164934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F14FB31-7AFD-48B0-86EC-8F44F1025262}"/>
              </a:ext>
            </a:extLst>
          </p:cNvPr>
          <p:cNvGrpSpPr/>
          <p:nvPr/>
        </p:nvGrpSpPr>
        <p:grpSpPr>
          <a:xfrm>
            <a:off x="2467889" y="1501662"/>
            <a:ext cx="1088963" cy="1453478"/>
            <a:chOff x="4700875" y="3572041"/>
            <a:chExt cx="1088963" cy="1453478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7EFF404-60A1-4BCE-A546-605E8363F0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700875" y="3572041"/>
              <a:ext cx="1088963" cy="796406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FF61C48F-B2D4-4B0F-BE54-7E9BBEDF94D3}"/>
                    </a:ext>
                  </a:extLst>
                </p:cNvPr>
                <p:cNvSpPr txBox="1"/>
                <p:nvPr/>
              </p:nvSpPr>
              <p:spPr>
                <a:xfrm>
                  <a:off x="5039617" y="3617761"/>
                  <a:ext cx="411480" cy="14077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num>
                          <m:den>
                            <m:eqArr>
                              <m:eqArrPr>
                                <m:ctrlP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</m:ctrlPr>
                              </m:eqArrPr>
                              <m:e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��</m:t>
                                </m:r>
                              </m:e>
                              <m:e/>
                            </m:eqArr>
                          </m:den>
                        </m:f>
                      </m:oMath>
                    </m:oMathPara>
                  </a14:m>
                  <a:endParaRPr lang="en-GB" b="1" dirty="0"/>
                </a:p>
                <a:p>
                  <a:endParaRPr lang="en-GB" b="1" dirty="0"/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FF61C48F-B2D4-4B0F-BE54-7E9BBEDF94D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39617" y="3617761"/>
                  <a:ext cx="411480" cy="1407758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E7C126CE-7189-410A-AD28-57BF44877752}"/>
              </a:ext>
            </a:extLst>
          </p:cNvPr>
          <p:cNvSpPr txBox="1"/>
          <p:nvPr/>
        </p:nvSpPr>
        <p:spPr>
          <a:xfrm>
            <a:off x="1743345" y="4705129"/>
            <a:ext cx="8705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Order these fractions from smallest to largest.</a:t>
            </a:r>
          </a:p>
        </p:txBody>
      </p:sp>
    </p:spTree>
    <p:extLst>
      <p:ext uri="{BB962C8B-B14F-4D97-AF65-F5344CB8AC3E}">
        <p14:creationId xmlns:p14="http://schemas.microsoft.com/office/powerpoint/2010/main" val="15854586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AA393C9-53F5-4807-B85C-FE1D8174FC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F3B01C2-AED1-493C-BD4E-81CB8E343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0A948F4-1923-4649-B8CE-EF5DC2FE2766}"/>
              </a:ext>
            </a:extLst>
          </p:cNvPr>
          <p:cNvGrpSpPr/>
          <p:nvPr/>
        </p:nvGrpSpPr>
        <p:grpSpPr>
          <a:xfrm>
            <a:off x="8807415" y="2532888"/>
            <a:ext cx="3023878" cy="973529"/>
            <a:chOff x="2305324" y="1697376"/>
            <a:chExt cx="3023878" cy="97352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2ADA90E-83FD-40E4-84DC-4D8BE05F3E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5324" y="1697376"/>
              <a:ext cx="3023878" cy="768163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9D6D4288-102A-487D-846F-327AE3E7F877}"/>
                    </a:ext>
                  </a:extLst>
                </p:cNvPr>
                <p:cNvSpPr txBox="1"/>
                <p:nvPr/>
              </p:nvSpPr>
              <p:spPr>
                <a:xfrm>
                  <a:off x="3611523" y="1781174"/>
                  <a:ext cx="411480" cy="8897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num>
                          <m:den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den>
                        </m:f>
                      </m:oMath>
                    </m:oMathPara>
                  </a14:m>
                  <a:endParaRPr lang="en-GB" b="1" dirty="0"/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9D6D4288-102A-487D-846F-327AE3E7F87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11523" y="1781174"/>
                  <a:ext cx="411480" cy="889731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D12FCBA-B952-40A7-BB64-8F59133CA596}"/>
              </a:ext>
            </a:extLst>
          </p:cNvPr>
          <p:cNvGrpSpPr/>
          <p:nvPr/>
        </p:nvGrpSpPr>
        <p:grpSpPr>
          <a:xfrm>
            <a:off x="3062123" y="2536149"/>
            <a:ext cx="1950383" cy="1234770"/>
            <a:chOff x="5265033" y="2784832"/>
            <a:chExt cx="1950383" cy="123477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4A0967F-1AFA-425D-B9A7-FCE5CC0F8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65033" y="2784832"/>
              <a:ext cx="1950383" cy="780153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B3E5E6DC-5294-4E8F-8011-390D7CAF8B7B}"/>
                    </a:ext>
                  </a:extLst>
                </p:cNvPr>
                <p:cNvSpPr txBox="1"/>
                <p:nvPr/>
              </p:nvSpPr>
              <p:spPr>
                <a:xfrm>
                  <a:off x="6034484" y="2854668"/>
                  <a:ext cx="411480" cy="11649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num>
                          <m:den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den>
                        </m:f>
                      </m:oMath>
                    </m:oMathPara>
                  </a14:m>
                  <a:endParaRPr lang="en-GB" b="1" dirty="0"/>
                </a:p>
                <a:p>
                  <a:endParaRPr lang="en-GB" b="1" dirty="0"/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B3E5E6DC-5294-4E8F-8011-390D7CAF8B7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34484" y="2854668"/>
                  <a:ext cx="411480" cy="1164934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5B8400A-777F-472C-A9BC-0E5EF8C2DA1A}"/>
              </a:ext>
            </a:extLst>
          </p:cNvPr>
          <p:cNvGrpSpPr/>
          <p:nvPr/>
        </p:nvGrpSpPr>
        <p:grpSpPr>
          <a:xfrm>
            <a:off x="5880257" y="2522187"/>
            <a:ext cx="2292295" cy="1248732"/>
            <a:chOff x="7311978" y="1706520"/>
            <a:chExt cx="2292295" cy="124873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4F1A193-AC33-4C92-9613-4DE7B22675C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11978" y="1706520"/>
              <a:ext cx="2292295" cy="780356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1252DC19-41CD-4796-B3EA-1B04D989139B}"/>
                    </a:ext>
                  </a:extLst>
                </p:cNvPr>
                <p:cNvSpPr txBox="1"/>
                <p:nvPr/>
              </p:nvSpPr>
              <p:spPr>
                <a:xfrm>
                  <a:off x="8252385" y="1790318"/>
                  <a:ext cx="411480" cy="11649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num>
                          <m:den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den>
                        </m:f>
                      </m:oMath>
                    </m:oMathPara>
                  </a14:m>
                  <a:endParaRPr lang="en-GB" b="1" dirty="0"/>
                </a:p>
                <a:p>
                  <a:endParaRPr lang="en-GB" b="1" dirty="0"/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1252DC19-41CD-4796-B3EA-1B04D98913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52385" y="1790318"/>
                  <a:ext cx="411480" cy="1164934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F14FB31-7AFD-48B0-86EC-8F44F1025262}"/>
              </a:ext>
            </a:extLst>
          </p:cNvPr>
          <p:cNvGrpSpPr/>
          <p:nvPr/>
        </p:nvGrpSpPr>
        <p:grpSpPr>
          <a:xfrm>
            <a:off x="1308807" y="2522187"/>
            <a:ext cx="1088963" cy="1210654"/>
            <a:chOff x="4700875" y="3572041"/>
            <a:chExt cx="1088963" cy="1210654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7EFF404-60A1-4BCE-A546-605E8363F0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700875" y="3572041"/>
              <a:ext cx="1088963" cy="796406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FF61C48F-B2D4-4B0F-BE54-7E9BBEDF94D3}"/>
                    </a:ext>
                  </a:extLst>
                </p:cNvPr>
                <p:cNvSpPr txBox="1"/>
                <p:nvPr/>
              </p:nvSpPr>
              <p:spPr>
                <a:xfrm>
                  <a:off x="5039617" y="3617761"/>
                  <a:ext cx="411480" cy="11649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num>
                          <m:den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��</m:t>
                            </m:r>
                          </m:den>
                        </m:f>
                      </m:oMath>
                    </m:oMathPara>
                  </a14:m>
                  <a:endParaRPr lang="en-GB" b="1" dirty="0"/>
                </a:p>
                <a:p>
                  <a:endParaRPr lang="en-GB" b="1" dirty="0"/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FF61C48F-B2D4-4B0F-BE54-7E9BBEDF94D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39617" y="3617761"/>
                  <a:ext cx="411480" cy="1164934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9907BB5A-74B8-42DE-8569-34CFCCEAA589}"/>
              </a:ext>
            </a:extLst>
          </p:cNvPr>
          <p:cNvSpPr txBox="1"/>
          <p:nvPr/>
        </p:nvSpPr>
        <p:spPr>
          <a:xfrm>
            <a:off x="1743345" y="4705129"/>
            <a:ext cx="8705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Order these fractions from smallest to largest.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316448A-2E62-4137-974E-F3BA1FA668D0}"/>
              </a:ext>
            </a:extLst>
          </p:cNvPr>
          <p:cNvSpPr txBox="1"/>
          <p:nvPr/>
        </p:nvSpPr>
        <p:spPr>
          <a:xfrm>
            <a:off x="2397770" y="2404533"/>
            <a:ext cx="850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/>
              <a:t>&lt;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A57C75C-D201-4D1F-A945-351BC291350D}"/>
              </a:ext>
            </a:extLst>
          </p:cNvPr>
          <p:cNvSpPr txBox="1"/>
          <p:nvPr/>
        </p:nvSpPr>
        <p:spPr>
          <a:xfrm>
            <a:off x="5029865" y="2382055"/>
            <a:ext cx="850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/>
              <a:t>&lt;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89668EF-DC1F-4AAB-96ED-83D81563B943}"/>
              </a:ext>
            </a:extLst>
          </p:cNvPr>
          <p:cNvSpPr txBox="1"/>
          <p:nvPr/>
        </p:nvSpPr>
        <p:spPr>
          <a:xfrm>
            <a:off x="8217560" y="2382054"/>
            <a:ext cx="850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/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40848755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FCCA8B6-6256-4E06-B6BE-AA48575AFC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3A868D5-F837-4F7A-BC88-701B57442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905C35-51DB-4475-BB8E-EB929073439E}"/>
              </a:ext>
            </a:extLst>
          </p:cNvPr>
          <p:cNvSpPr txBox="1"/>
          <p:nvPr/>
        </p:nvSpPr>
        <p:spPr>
          <a:xfrm>
            <a:off x="512427" y="801307"/>
            <a:ext cx="115152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If we know the whole, how do we match the fraction notation to its representation? Have a go.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F04AD4-7EFD-4C36-849D-48B39BB69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024" y="3860990"/>
            <a:ext cx="2292295" cy="7803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8338AE-5E09-4F5D-A8D6-967A3AA6C3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024" y="2926938"/>
            <a:ext cx="3023878" cy="7681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FDEC04-22F1-46B9-A3C2-DAF8703986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941" y="4807235"/>
            <a:ext cx="1500022" cy="6931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AB039A9-A9E0-4789-A77A-4E5757F8E7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024" y="5666316"/>
            <a:ext cx="975182" cy="69319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60C42D5-A9CE-4139-8DCD-F6251D95852B}"/>
                  </a:ext>
                </a:extLst>
              </p:cNvPr>
              <p:cNvSpPr txBox="1"/>
              <p:nvPr/>
            </p:nvSpPr>
            <p:spPr>
              <a:xfrm>
                <a:off x="9008139" y="2849147"/>
                <a:ext cx="777240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b="1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60C42D5-A9CE-4139-8DCD-F6251D9585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08139" y="2849147"/>
                <a:ext cx="777240" cy="88973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B00A7D1-C523-42CA-BA8E-DC7CB65859AA}"/>
                  </a:ext>
                </a:extLst>
              </p:cNvPr>
              <p:cNvSpPr txBox="1"/>
              <p:nvPr/>
            </p:nvSpPr>
            <p:spPr>
              <a:xfrm>
                <a:off x="9008139" y="3806302"/>
                <a:ext cx="777240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b="1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B00A7D1-C523-42CA-BA8E-DC7CB65859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08139" y="3806302"/>
                <a:ext cx="777240" cy="88973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C0A776D-B1C2-45C7-8978-3BE892FAED52}"/>
                  </a:ext>
                </a:extLst>
              </p:cNvPr>
              <p:cNvSpPr txBox="1"/>
              <p:nvPr/>
            </p:nvSpPr>
            <p:spPr>
              <a:xfrm>
                <a:off x="9008139" y="4665730"/>
                <a:ext cx="777240" cy="887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b="1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C0A776D-B1C2-45C7-8978-3BE892FAED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08139" y="4665730"/>
                <a:ext cx="777240" cy="88793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25F1341-BFBC-48F1-995C-B466E5414A54}"/>
                  </a:ext>
                </a:extLst>
              </p:cNvPr>
              <p:cNvSpPr txBox="1"/>
              <p:nvPr/>
            </p:nvSpPr>
            <p:spPr>
              <a:xfrm>
                <a:off x="8979518" y="5666316"/>
                <a:ext cx="777240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b="1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25F1341-BFBC-48F1-995C-B466E5414A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9518" y="5666316"/>
                <a:ext cx="777240" cy="88973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7DFB3D3C-953C-4973-8C89-DAA954CC507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71699" y="2059775"/>
            <a:ext cx="8644877" cy="81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456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078EFF9-5FC8-436A-8D3E-3E92F783FD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EBAFC2BC-45C0-4847-8268-1A1D5552C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905C35-51DB-4475-BB8E-EB929073439E}"/>
              </a:ext>
            </a:extLst>
          </p:cNvPr>
          <p:cNvSpPr txBox="1"/>
          <p:nvPr/>
        </p:nvSpPr>
        <p:spPr>
          <a:xfrm>
            <a:off x="512427" y="801307"/>
            <a:ext cx="115152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If we know the whole, how do we match the fraction notation to its representation? Have a go.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F04AD4-7EFD-4C36-849D-48B39BB692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024" y="3860990"/>
            <a:ext cx="2292295" cy="7803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8338AE-5E09-4F5D-A8D6-967A3AA6C3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024" y="2926938"/>
            <a:ext cx="3023878" cy="7681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FDEC04-22F1-46B9-A3C2-DAF8703986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8941" y="4807235"/>
            <a:ext cx="1500022" cy="6931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AB039A9-A9E0-4789-A77A-4E5757F8E7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7024" y="5666316"/>
            <a:ext cx="975182" cy="69319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60C42D5-A9CE-4139-8DCD-F6251D95852B}"/>
                  </a:ext>
                </a:extLst>
              </p:cNvPr>
              <p:cNvSpPr txBox="1"/>
              <p:nvPr/>
            </p:nvSpPr>
            <p:spPr>
              <a:xfrm>
                <a:off x="8985279" y="2849147"/>
                <a:ext cx="777240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b="1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60C42D5-A9CE-4139-8DCD-F6251D9585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5279" y="2849147"/>
                <a:ext cx="777240" cy="88973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B00A7D1-C523-42CA-BA8E-DC7CB65859AA}"/>
                  </a:ext>
                </a:extLst>
              </p:cNvPr>
              <p:cNvSpPr txBox="1"/>
              <p:nvPr/>
            </p:nvSpPr>
            <p:spPr>
              <a:xfrm>
                <a:off x="8985279" y="3806302"/>
                <a:ext cx="777240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b="1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B00A7D1-C523-42CA-BA8E-DC7CB65859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5279" y="3806302"/>
                <a:ext cx="777240" cy="88973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C0A776D-B1C2-45C7-8978-3BE892FAED52}"/>
                  </a:ext>
                </a:extLst>
              </p:cNvPr>
              <p:cNvSpPr txBox="1"/>
              <p:nvPr/>
            </p:nvSpPr>
            <p:spPr>
              <a:xfrm>
                <a:off x="8985279" y="4665730"/>
                <a:ext cx="777240" cy="887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b="1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C0A776D-B1C2-45C7-8978-3BE892FAED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5279" y="4665730"/>
                <a:ext cx="777240" cy="88793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25F1341-BFBC-48F1-995C-B466E5414A54}"/>
                  </a:ext>
                </a:extLst>
              </p:cNvPr>
              <p:cNvSpPr txBox="1"/>
              <p:nvPr/>
            </p:nvSpPr>
            <p:spPr>
              <a:xfrm>
                <a:off x="8956658" y="5666316"/>
                <a:ext cx="777240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b="1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25F1341-BFBC-48F1-995C-B466E5414A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6658" y="5666316"/>
                <a:ext cx="777240" cy="889731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7DFB3D3C-953C-4973-8C89-DAA954CC507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1699" y="2059775"/>
            <a:ext cx="8644877" cy="81083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61EA0F7F-6374-4AA8-932D-75FC2BB7F7C8}"/>
                  </a:ext>
                </a:extLst>
              </p14:cNvPr>
              <p14:cNvContentPartPr/>
              <p14:nvPr/>
            </p14:nvContentPartPr>
            <p14:xfrm>
              <a:off x="4776120" y="2328840"/>
              <a:ext cx="27720" cy="30168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61EA0F7F-6374-4AA8-932D-75FC2BB7F7C8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766760" y="2319480"/>
                <a:ext cx="46440" cy="320400"/>
              </a:xfrm>
              <a:prstGeom prst="rect">
                <a:avLst/>
              </a:prstGeom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86630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4.07407E-6 L -0.55417 0.289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08" y="14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59259E-6 L -0.44258 -0.1296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35" y="-6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59259E-6 L -0.61419 0.1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16" y="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22222E-6 L -0.50118 -0.2576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65" y="-1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A493801-DE07-40A5-B3FC-955EFA72EC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05BFECB-D10C-464F-867C-5D6518A0B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DE5EA5-4A0E-479B-87EA-0EB37F59A3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2653" y="2272860"/>
            <a:ext cx="8646692" cy="8126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0FDC20-2B83-4195-8318-4C66B39C24B0}"/>
              </a:ext>
            </a:extLst>
          </p:cNvPr>
          <p:cNvSpPr txBox="1"/>
          <p:nvPr/>
        </p:nvSpPr>
        <p:spPr>
          <a:xfrm>
            <a:off x="338371" y="764541"/>
            <a:ext cx="11515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Can you estimate what this unit fraction might look like?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40AA16E-C488-497D-B817-673C41C768A4}"/>
                  </a:ext>
                </a:extLst>
              </p:cNvPr>
              <p:cNvSpPr txBox="1"/>
              <p:nvPr/>
            </p:nvSpPr>
            <p:spPr>
              <a:xfrm>
                <a:off x="5445011" y="1550780"/>
                <a:ext cx="841248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b="1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40AA16E-C488-497D-B817-673C41C768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5011" y="1550780"/>
                <a:ext cx="841248" cy="8897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9ACBBEFE-8229-48C1-8C7D-9B5CF676E040}"/>
              </a:ext>
            </a:extLst>
          </p:cNvPr>
          <p:cNvSpPr txBox="1"/>
          <p:nvPr/>
        </p:nvSpPr>
        <p:spPr>
          <a:xfrm>
            <a:off x="5445011" y="1349315"/>
            <a:ext cx="841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b="1" dirty="0"/>
          </a:p>
          <a:p>
            <a:endParaRPr lang="en-GB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8DB58D-8CFE-4EB9-B305-F5EAF748D86E}"/>
              </a:ext>
            </a:extLst>
          </p:cNvPr>
          <p:cNvSpPr txBox="1"/>
          <p:nvPr/>
        </p:nvSpPr>
        <p:spPr>
          <a:xfrm>
            <a:off x="7572515" y="1366222"/>
            <a:ext cx="841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b="1" dirty="0"/>
          </a:p>
          <a:p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61477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E6328C-68F5-4149-98F9-42AEEA54F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B4E6CD2-1659-4D00-903B-505F004F4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DE5EA5-4A0E-479B-87EA-0EB37F59A3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2653" y="2272860"/>
            <a:ext cx="8646692" cy="8126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0FDC20-2B83-4195-8318-4C66B39C24B0}"/>
              </a:ext>
            </a:extLst>
          </p:cNvPr>
          <p:cNvSpPr txBox="1"/>
          <p:nvPr/>
        </p:nvSpPr>
        <p:spPr>
          <a:xfrm>
            <a:off x="338371" y="764541"/>
            <a:ext cx="11515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GB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you estimate what this unit fraction might look like?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38DB58D-8CFE-4EB9-B305-F5EAF748D86E}"/>
                  </a:ext>
                </a:extLst>
              </p:cNvPr>
              <p:cNvSpPr txBox="1"/>
              <p:nvPr/>
            </p:nvSpPr>
            <p:spPr>
              <a:xfrm>
                <a:off x="5412245" y="1473003"/>
                <a:ext cx="841248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���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b="1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38DB58D-8CFE-4EB9-B305-F5EAF748D8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2245" y="1473003"/>
                <a:ext cx="841248" cy="8897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787535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8E0D1E5-4045-4DB5-893B-4DF3D980F2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85621C-3F86-4875-8FDA-2606FCDB1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DE5EA5-4A0E-479B-87EA-0EB37F59A3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2653" y="2272860"/>
            <a:ext cx="8646692" cy="8126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0FDC20-2B83-4195-8318-4C66B39C24B0}"/>
              </a:ext>
            </a:extLst>
          </p:cNvPr>
          <p:cNvSpPr txBox="1"/>
          <p:nvPr/>
        </p:nvSpPr>
        <p:spPr>
          <a:xfrm>
            <a:off x="338371" y="764541"/>
            <a:ext cx="11515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GB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you estimate what this unit fraction might look like?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ACBBEFE-8229-48C1-8C7D-9B5CF676E040}"/>
                  </a:ext>
                </a:extLst>
              </p:cNvPr>
              <p:cNvSpPr txBox="1"/>
              <p:nvPr/>
            </p:nvSpPr>
            <p:spPr>
              <a:xfrm>
                <a:off x="5445011" y="1349315"/>
                <a:ext cx="841248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b="1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ACBBEFE-8229-48C1-8C7D-9B5CF676E0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5011" y="1349315"/>
                <a:ext cx="841248" cy="8897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68997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B367665-4E00-4E9E-96B1-B1236967C3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AC39E5C-B510-4D02-A21D-77756C80D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F70817-B9B2-410B-BDD3-845C73F615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327568"/>
            <a:ext cx="7907446" cy="405979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5563FB-B301-41D7-8457-8B7D6793D8A1}"/>
              </a:ext>
            </a:extLst>
          </p:cNvPr>
          <p:cNvSpPr/>
          <p:nvPr/>
        </p:nvSpPr>
        <p:spPr>
          <a:xfrm>
            <a:off x="2012731" y="2930688"/>
            <a:ext cx="8150772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53D096-9588-413A-8E2F-DE327C4E62F9}"/>
              </a:ext>
            </a:extLst>
          </p:cNvPr>
          <p:cNvSpPr/>
          <p:nvPr/>
        </p:nvSpPr>
        <p:spPr>
          <a:xfrm>
            <a:off x="2012731" y="3623752"/>
            <a:ext cx="8150772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5C18EAC-DB2E-4FC5-B7E3-15D9C4B2DF0F}"/>
              </a:ext>
            </a:extLst>
          </p:cNvPr>
          <p:cNvSpPr/>
          <p:nvPr/>
        </p:nvSpPr>
        <p:spPr>
          <a:xfrm>
            <a:off x="2142277" y="4311567"/>
            <a:ext cx="8150772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3427E01-4DAB-42AE-93CC-D4D822E028B3}"/>
              </a:ext>
            </a:extLst>
          </p:cNvPr>
          <p:cNvSpPr/>
          <p:nvPr/>
        </p:nvSpPr>
        <p:spPr>
          <a:xfrm>
            <a:off x="2012731" y="4991321"/>
            <a:ext cx="8150772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5FE09F0-33C9-4C48-8B87-9CABF03C898C}"/>
              </a:ext>
            </a:extLst>
          </p:cNvPr>
          <p:cNvSpPr/>
          <p:nvPr/>
        </p:nvSpPr>
        <p:spPr>
          <a:xfrm>
            <a:off x="2142277" y="5671075"/>
            <a:ext cx="8150772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A52A29-5C7D-473A-AA35-462B6DDCB9AF}"/>
              </a:ext>
            </a:extLst>
          </p:cNvPr>
          <p:cNvSpPr txBox="1"/>
          <p:nvPr/>
        </p:nvSpPr>
        <p:spPr>
          <a:xfrm>
            <a:off x="670947" y="829702"/>
            <a:ext cx="108343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When comparing unit fractions, </a:t>
            </a:r>
          </a:p>
          <a:p>
            <a:pPr algn="ctr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 greater the denominator the smaller the fraction.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434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6128471-26F6-44A3-8C3A-9EC3677E40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76F59A9-89C5-45D6-9F6F-384E4CF7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13BABC-8E43-4659-92A4-45002DE7D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2811835"/>
            <a:ext cx="7907446" cy="123433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20DE88A-6EC7-46E0-BF58-411813A55DA6}"/>
              </a:ext>
            </a:extLst>
          </p:cNvPr>
          <p:cNvSpPr/>
          <p:nvPr/>
        </p:nvSpPr>
        <p:spPr>
          <a:xfrm>
            <a:off x="4550981" y="2459422"/>
            <a:ext cx="1868870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14C5944-1DF2-4D09-B62A-7630C64EBA4C}"/>
              </a:ext>
            </a:extLst>
          </p:cNvPr>
          <p:cNvSpPr/>
          <p:nvPr/>
        </p:nvSpPr>
        <p:spPr>
          <a:xfrm>
            <a:off x="4227131" y="3413272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C7709AD-66EF-4E4C-B320-0500F8B8DFA9}"/>
              </a:ext>
            </a:extLst>
          </p:cNvPr>
          <p:cNvSpPr/>
          <p:nvPr/>
        </p:nvSpPr>
        <p:spPr>
          <a:xfrm>
            <a:off x="5292947" y="3429002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40FF59C-B1E0-4E68-B3AA-C6784109E061}"/>
              </a:ext>
            </a:extLst>
          </p:cNvPr>
          <p:cNvSpPr/>
          <p:nvPr/>
        </p:nvSpPr>
        <p:spPr>
          <a:xfrm>
            <a:off x="6116790" y="3561378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3CF8AA9-88CF-4744-850F-70E488D4022A}"/>
              </a:ext>
            </a:extLst>
          </p:cNvPr>
          <p:cNvSpPr/>
          <p:nvPr/>
        </p:nvSpPr>
        <p:spPr>
          <a:xfrm>
            <a:off x="6419851" y="2407527"/>
            <a:ext cx="1545019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4BD6339-40ED-4E3F-80F7-22931125DB0A}"/>
              </a:ext>
            </a:extLst>
          </p:cNvPr>
          <p:cNvSpPr/>
          <p:nvPr/>
        </p:nvSpPr>
        <p:spPr>
          <a:xfrm>
            <a:off x="6837966" y="3377107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2537FE9-885F-448C-90AA-95D47ED6A831}"/>
              </a:ext>
            </a:extLst>
          </p:cNvPr>
          <p:cNvSpPr/>
          <p:nvPr/>
        </p:nvSpPr>
        <p:spPr>
          <a:xfrm>
            <a:off x="7661809" y="3509483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25FC761-F6E5-4C37-B1D1-630E51C217A0}"/>
              </a:ext>
            </a:extLst>
          </p:cNvPr>
          <p:cNvSpPr/>
          <p:nvPr/>
        </p:nvSpPr>
        <p:spPr>
          <a:xfrm>
            <a:off x="7942421" y="2675870"/>
            <a:ext cx="1264407" cy="669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A88AD0B-5372-4835-8B25-EDEA0CC017D2}"/>
              </a:ext>
            </a:extLst>
          </p:cNvPr>
          <p:cNvSpPr/>
          <p:nvPr/>
        </p:nvSpPr>
        <p:spPr>
          <a:xfrm>
            <a:off x="8319034" y="3413272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57A5967-1ADC-4E7A-BEE8-270079464064}"/>
              </a:ext>
            </a:extLst>
          </p:cNvPr>
          <p:cNvSpPr/>
          <p:nvPr/>
        </p:nvSpPr>
        <p:spPr>
          <a:xfrm>
            <a:off x="8918054" y="3429002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A218025-B8CB-4730-A429-29D1E45CF3E3}"/>
              </a:ext>
            </a:extLst>
          </p:cNvPr>
          <p:cNvSpPr/>
          <p:nvPr/>
        </p:nvSpPr>
        <p:spPr>
          <a:xfrm>
            <a:off x="9212886" y="2708043"/>
            <a:ext cx="1264407" cy="669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C60BC29-37CF-4E70-994B-A061E1C70F7F}"/>
              </a:ext>
            </a:extLst>
          </p:cNvPr>
          <p:cNvSpPr/>
          <p:nvPr/>
        </p:nvSpPr>
        <p:spPr>
          <a:xfrm>
            <a:off x="9379949" y="3445445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1357FA-CCE8-4CF1-AC46-F1FE59037800}"/>
              </a:ext>
            </a:extLst>
          </p:cNvPr>
          <p:cNvSpPr/>
          <p:nvPr/>
        </p:nvSpPr>
        <p:spPr>
          <a:xfrm>
            <a:off x="1890445" y="2459422"/>
            <a:ext cx="8743308" cy="9531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555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1" grpId="0" animBg="1"/>
      <p:bldP spid="25" grpId="0" animBg="1"/>
      <p:bldP spid="29" grpId="0" animBg="1"/>
      <p:bldP spid="33" grpId="0" animBg="1"/>
      <p:bldP spid="35" grpId="0" animBg="1"/>
      <p:bldP spid="36" grpId="0" animBg="1"/>
      <p:bldP spid="47" grpId="0" animBg="1"/>
      <p:bldP spid="48" grpId="0" animBg="1"/>
      <p:bldP spid="49" grpId="0" animBg="1"/>
      <p:bldP spid="53" grpId="0" animBg="1"/>
      <p:bldP spid="54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4CF3A3-305C-4A86-A515-49D304055D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F1B114-BD3C-4069-B8DD-A8B088A64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905C35-51DB-4475-BB8E-EB929073439E}"/>
              </a:ext>
            </a:extLst>
          </p:cNvPr>
          <p:cNvSpPr txBox="1"/>
          <p:nvPr/>
        </p:nvSpPr>
        <p:spPr>
          <a:xfrm>
            <a:off x="571811" y="1296092"/>
            <a:ext cx="115152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When comparing </a:t>
            </a:r>
            <a:r>
              <a:rPr lang="en-GB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 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fractions, </a:t>
            </a: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 greater the denominator the smaller the fraction.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094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4B4B9AF-B362-401F-AB8C-0C23793B747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75289" y="2296086"/>
            <a:ext cx="2112223" cy="22179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434EF71-36B8-45E1-97D8-D5DCC55400A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54500" y="2320029"/>
            <a:ext cx="1841500" cy="22179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AEB6ED4-CDDC-4097-AB05-ED357CF3D19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81700" y="2320028"/>
            <a:ext cx="1955802" cy="221794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D3BC088-B285-49DC-928F-2DC3277B293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37502" y="2320028"/>
            <a:ext cx="1930398" cy="2217943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451E46A-E76A-441A-AF4B-727628EAC59B}"/>
              </a:ext>
            </a:extLst>
          </p:cNvPr>
          <p:cNvSpPr/>
          <p:nvPr/>
        </p:nvSpPr>
        <p:spPr>
          <a:xfrm>
            <a:off x="3182903" y="4103162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4BBD099-9E6B-4D0C-80DB-F57076AFFD74}"/>
              </a:ext>
            </a:extLst>
          </p:cNvPr>
          <p:cNvSpPr/>
          <p:nvPr/>
        </p:nvSpPr>
        <p:spPr>
          <a:xfrm>
            <a:off x="4996851" y="3983488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6CF0C8B-B65F-4429-99FB-C630C4169CF0}"/>
              </a:ext>
            </a:extLst>
          </p:cNvPr>
          <p:cNvSpPr/>
          <p:nvPr/>
        </p:nvSpPr>
        <p:spPr>
          <a:xfrm>
            <a:off x="6925594" y="3983487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D422332-A369-4275-90C8-87E6AD30E97E}"/>
              </a:ext>
            </a:extLst>
          </p:cNvPr>
          <p:cNvSpPr/>
          <p:nvPr/>
        </p:nvSpPr>
        <p:spPr>
          <a:xfrm>
            <a:off x="8739542" y="4053183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540267-E257-4036-96FF-8BC310CEE5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DDAFE7-4C02-4BD9-BC0D-D49626ABE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BB45872-667F-4859-80DE-0ECC5E28942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4040771" y="3986115"/>
            <a:ext cx="394464" cy="55448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44AC7BB-9BFE-4F42-A540-6716E49A1E8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5891780" y="3986115"/>
            <a:ext cx="394464" cy="55448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918496E-40C1-43B8-8F7A-AD2FC5C7454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7765388" y="3978225"/>
            <a:ext cx="394464" cy="5544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0422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-0.30586 -0.003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4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7037E-6 L 0.45183 0.0023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91" y="11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479 0 L -0.15938 0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3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A0574D-77EF-4406-8C80-C4A84E75B4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3B62818-024B-483B-AA1E-367E516483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72201D-1B1E-4924-9121-8AF8F4A1A09C}"/>
              </a:ext>
            </a:extLst>
          </p:cNvPr>
          <p:cNvSpPr txBox="1"/>
          <p:nvPr/>
        </p:nvSpPr>
        <p:spPr>
          <a:xfrm>
            <a:off x="941790" y="3198167"/>
            <a:ext cx="10308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This is a practical activity, watch the video to see what the teacher does.</a:t>
            </a:r>
          </a:p>
        </p:txBody>
      </p:sp>
    </p:spTree>
    <p:extLst>
      <p:ext uri="{BB962C8B-B14F-4D97-AF65-F5344CB8AC3E}">
        <p14:creationId xmlns:p14="http://schemas.microsoft.com/office/powerpoint/2010/main" val="26737024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4B123B-EFCB-469C-B749-B9F6062C8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308920C-E2FF-4A40-BF05-C259B62D1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2E0B96-EA29-4412-9A7E-4A7C7F47F6C0}"/>
              </a:ext>
            </a:extLst>
          </p:cNvPr>
          <p:cNvSpPr/>
          <p:nvPr/>
        </p:nvSpPr>
        <p:spPr>
          <a:xfrm>
            <a:off x="2633120" y="2689385"/>
            <a:ext cx="7328096" cy="20313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>
                <a:ln w="12700">
                  <a:noFill/>
                  <a:prstDash val="solid"/>
                </a:ln>
                <a:solidFill>
                  <a:srgbClr val="82CBDD"/>
                </a:solidFill>
                <a:effectLst/>
              </a:rPr>
              <a:t>Would you rather?</a:t>
            </a:r>
          </a:p>
          <a:p>
            <a:pPr algn="ctr"/>
            <a:endParaRPr lang="en-US" sz="54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  <p:sp>
        <p:nvSpPr>
          <p:cNvPr id="14" name="Star: 5 Points 13">
            <a:extLst>
              <a:ext uri="{FF2B5EF4-FFF2-40B4-BE49-F238E27FC236}">
                <a16:creationId xmlns:a16="http://schemas.microsoft.com/office/drawing/2014/main" id="{E4C45FE3-A64F-4E39-A8CF-A77CB6A0A11B}"/>
              </a:ext>
            </a:extLst>
          </p:cNvPr>
          <p:cNvSpPr/>
          <p:nvPr/>
        </p:nvSpPr>
        <p:spPr>
          <a:xfrm>
            <a:off x="2404872" y="1111547"/>
            <a:ext cx="1243584" cy="103597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20CD456F-CF63-489A-B6C6-06A68DD9B030}"/>
              </a:ext>
            </a:extLst>
          </p:cNvPr>
          <p:cNvSpPr/>
          <p:nvPr/>
        </p:nvSpPr>
        <p:spPr>
          <a:xfrm>
            <a:off x="5721096" y="732040"/>
            <a:ext cx="1243584" cy="103597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Star: 5 Points 15">
            <a:extLst>
              <a:ext uri="{FF2B5EF4-FFF2-40B4-BE49-F238E27FC236}">
                <a16:creationId xmlns:a16="http://schemas.microsoft.com/office/drawing/2014/main" id="{8A10BFB4-50C7-44FC-BCC4-67E3A710345C}"/>
              </a:ext>
            </a:extLst>
          </p:cNvPr>
          <p:cNvSpPr/>
          <p:nvPr/>
        </p:nvSpPr>
        <p:spPr>
          <a:xfrm>
            <a:off x="8763352" y="973067"/>
            <a:ext cx="1243584" cy="103597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Star: 5 Points 17">
            <a:extLst>
              <a:ext uri="{FF2B5EF4-FFF2-40B4-BE49-F238E27FC236}">
                <a16:creationId xmlns:a16="http://schemas.microsoft.com/office/drawing/2014/main" id="{A6C65EA9-7E8C-433B-95C0-397673C72A04}"/>
              </a:ext>
            </a:extLst>
          </p:cNvPr>
          <p:cNvSpPr/>
          <p:nvPr/>
        </p:nvSpPr>
        <p:spPr>
          <a:xfrm>
            <a:off x="10536936" y="2863416"/>
            <a:ext cx="1243584" cy="103597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Star: 5 Points 18">
            <a:extLst>
              <a:ext uri="{FF2B5EF4-FFF2-40B4-BE49-F238E27FC236}">
                <a16:creationId xmlns:a16="http://schemas.microsoft.com/office/drawing/2014/main" id="{275B57DE-BC7E-4FD8-8677-3CD508B79A60}"/>
              </a:ext>
            </a:extLst>
          </p:cNvPr>
          <p:cNvSpPr/>
          <p:nvPr/>
        </p:nvSpPr>
        <p:spPr>
          <a:xfrm>
            <a:off x="8763352" y="4472933"/>
            <a:ext cx="1243584" cy="103597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Star: 5 Points 19">
            <a:extLst>
              <a:ext uri="{FF2B5EF4-FFF2-40B4-BE49-F238E27FC236}">
                <a16:creationId xmlns:a16="http://schemas.microsoft.com/office/drawing/2014/main" id="{141B758A-2518-4E0F-8694-DA19D6EC8B9C}"/>
              </a:ext>
            </a:extLst>
          </p:cNvPr>
          <p:cNvSpPr/>
          <p:nvPr/>
        </p:nvSpPr>
        <p:spPr>
          <a:xfrm>
            <a:off x="5721096" y="4936994"/>
            <a:ext cx="1243584" cy="103597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497830E9-CFFA-40FE-8D65-CD65A78EB510}"/>
              </a:ext>
            </a:extLst>
          </p:cNvPr>
          <p:cNvSpPr/>
          <p:nvPr/>
        </p:nvSpPr>
        <p:spPr>
          <a:xfrm>
            <a:off x="2404872" y="4374805"/>
            <a:ext cx="1243584" cy="103597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Star: 5 Points 21">
            <a:extLst>
              <a:ext uri="{FF2B5EF4-FFF2-40B4-BE49-F238E27FC236}">
                <a16:creationId xmlns:a16="http://schemas.microsoft.com/office/drawing/2014/main" id="{12FC218B-C60D-473B-9500-368E43F61494}"/>
              </a:ext>
            </a:extLst>
          </p:cNvPr>
          <p:cNvSpPr/>
          <p:nvPr/>
        </p:nvSpPr>
        <p:spPr>
          <a:xfrm>
            <a:off x="502920" y="2863416"/>
            <a:ext cx="1243584" cy="103597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138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A4617AE-0EA5-4746-B940-9B3E877EF6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AD5A5C-C32C-45DE-BC0E-D08E12D84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3AE2BC9-8D5C-48D1-B4BC-C2AE171452DB}"/>
              </a:ext>
            </a:extLst>
          </p:cNvPr>
          <p:cNvSpPr/>
          <p:nvPr/>
        </p:nvSpPr>
        <p:spPr>
          <a:xfrm>
            <a:off x="292100" y="1125761"/>
            <a:ext cx="113919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Would you rather…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99660AD-99E6-4410-A402-62391D772D59}"/>
                  </a:ext>
                </a:extLst>
              </p:cNvPr>
              <p:cNvSpPr txBox="1"/>
              <p:nvPr/>
            </p:nvSpPr>
            <p:spPr>
              <a:xfrm>
                <a:off x="1208532" y="2713583"/>
                <a:ext cx="10122408" cy="1580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4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GB" sz="40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40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 or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4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GB" sz="4000" b="0" i="1" smtClean="0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endParaRPr lang="en-GB" sz="40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en-GB" sz="40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of your favourite chocolate bar?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99660AD-99E6-4410-A402-62391D772D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8532" y="2713583"/>
                <a:ext cx="10122408" cy="1580946"/>
              </a:xfrm>
              <a:prstGeom prst="rect">
                <a:avLst/>
              </a:prstGeom>
              <a:blipFill>
                <a:blip r:embed="rId4"/>
                <a:stretch>
                  <a:fillRect b="-1583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2865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9D276A9-B433-4313-BADC-EE50173372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2CE3D32-8C9B-435D-B24C-BABA9F0B2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3AE2BC9-8D5C-48D1-B4BC-C2AE171452DB}"/>
              </a:ext>
            </a:extLst>
          </p:cNvPr>
          <p:cNvSpPr/>
          <p:nvPr/>
        </p:nvSpPr>
        <p:spPr>
          <a:xfrm>
            <a:off x="533400" y="1125761"/>
            <a:ext cx="11303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Would you rather…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99660AD-99E6-4410-A402-62391D772D59}"/>
                  </a:ext>
                </a:extLst>
              </p:cNvPr>
              <p:cNvSpPr txBox="1"/>
              <p:nvPr/>
            </p:nvSpPr>
            <p:spPr>
              <a:xfrm>
                <a:off x="1208532" y="2713583"/>
                <a:ext cx="10122408" cy="1580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4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GB" sz="40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40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 or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40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en-GB" sz="4000" b="0" i="1" smtClean="0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endParaRPr lang="en-GB" sz="40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en-GB" sz="40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of one million pounds?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99660AD-99E6-4410-A402-62391D772D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8532" y="2713583"/>
                <a:ext cx="10122408" cy="1580369"/>
              </a:xfrm>
              <a:prstGeom prst="rect">
                <a:avLst/>
              </a:prstGeom>
              <a:blipFill>
                <a:blip r:embed="rId4"/>
                <a:stretch>
                  <a:fillRect b="-1583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21692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78297EB-4ACC-4E46-8431-0C197CC886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67ABB3C-BEE7-48B9-AC10-50E03E683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3AE2BC9-8D5C-48D1-B4BC-C2AE171452DB}"/>
              </a:ext>
            </a:extLst>
          </p:cNvPr>
          <p:cNvSpPr/>
          <p:nvPr/>
        </p:nvSpPr>
        <p:spPr>
          <a:xfrm>
            <a:off x="508000" y="1125761"/>
            <a:ext cx="112776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Would you rather…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99660AD-99E6-4410-A402-62391D772D59}"/>
                  </a:ext>
                </a:extLst>
              </p:cNvPr>
              <p:cNvSpPr txBox="1"/>
              <p:nvPr/>
            </p:nvSpPr>
            <p:spPr>
              <a:xfrm>
                <a:off x="1208532" y="2713583"/>
                <a:ext cx="10122408" cy="21959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40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den>
                    </m:f>
                    <m:r>
                      <a:rPr lang="en-GB" sz="40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40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 or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4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40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en-GB" sz="4000" b="0" i="1" smtClean="0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endParaRPr lang="en-GB" sz="40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en-GB" sz="4000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  <a:r>
                  <a:rPr lang="en-GB" sz="40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f your plate filled with wiggly worms for dinner?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99660AD-99E6-4410-A402-62391D772D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8532" y="2713583"/>
                <a:ext cx="10122408" cy="2195922"/>
              </a:xfrm>
              <a:prstGeom prst="rect">
                <a:avLst/>
              </a:prstGeom>
              <a:blipFill>
                <a:blip r:embed="rId4"/>
                <a:stretch>
                  <a:fillRect b="-111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71225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A8F491B-1458-419C-8FF4-B5B02D5E0D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07138E7-5E06-4EEA-AFBF-F6E8D8994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3AE2BC9-8D5C-48D1-B4BC-C2AE171452DB}"/>
              </a:ext>
            </a:extLst>
          </p:cNvPr>
          <p:cNvSpPr/>
          <p:nvPr/>
        </p:nvSpPr>
        <p:spPr>
          <a:xfrm>
            <a:off x="495301" y="1125761"/>
            <a:ext cx="112903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9660AD-99E6-4410-A402-62391D772D59}"/>
              </a:ext>
            </a:extLst>
          </p:cNvPr>
          <p:cNvSpPr txBox="1"/>
          <p:nvPr/>
        </p:nvSpPr>
        <p:spPr>
          <a:xfrm>
            <a:off x="1840788" y="2192809"/>
            <a:ext cx="859932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0" dirty="0">
                <a:latin typeface="Arial" panose="020B0604020202020204" pitchFamily="34" charset="0"/>
                <a:cs typeface="Arial" panose="020B0604020202020204" pitchFamily="34" charset="0"/>
              </a:rPr>
              <a:t>Can you make up some similar questions and challenge your family?</a:t>
            </a:r>
          </a:p>
          <a:p>
            <a:pPr algn="ctr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Do they know that </a:t>
            </a:r>
            <a:r>
              <a:rPr lang="en-GB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comparing unit fractions, the greater the denominator the smaller the fraction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algn="ctr"/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800" b="0" dirty="0">
                <a:latin typeface="Arial" panose="020B0604020202020204" pitchFamily="34" charset="0"/>
                <a:cs typeface="Arial" panose="020B0604020202020204" pitchFamily="34" charset="0"/>
              </a:rPr>
              <a:t>Or can you catch them out?</a:t>
            </a:r>
          </a:p>
          <a:p>
            <a:pPr algn="ctr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Good luck!!!!</a:t>
            </a:r>
            <a:endParaRPr lang="en-GB" sz="28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2170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7F1EC9B-9678-4079-9C52-A3E3999C31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5560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23A5C0D-8338-47F1-9775-14DC452490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0222120-B3FF-40FD-9D2A-6781A25A6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905C35-51DB-4475-BB8E-EB929073439E}"/>
              </a:ext>
            </a:extLst>
          </p:cNvPr>
          <p:cNvSpPr txBox="1"/>
          <p:nvPr/>
        </p:nvSpPr>
        <p:spPr>
          <a:xfrm>
            <a:off x="571811" y="1296092"/>
            <a:ext cx="115152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When comparing </a:t>
            </a:r>
            <a:r>
              <a:rPr lang="en-GB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fractions, </a:t>
            </a: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 greater the denominator the smaller the fraction.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F04AD4-7EFD-4C36-849D-48B39BB69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0840" y="4238470"/>
            <a:ext cx="2292295" cy="7803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8338AE-5E09-4F5D-A8D6-967A3AA6C3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0840" y="3309158"/>
            <a:ext cx="3023878" cy="76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933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261F268-57BA-4F12-A443-02188546CA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96B1315-28E7-4906-AE84-47720B3EB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905C35-51DB-4475-BB8E-EB929073439E}"/>
              </a:ext>
            </a:extLst>
          </p:cNvPr>
          <p:cNvSpPr txBox="1"/>
          <p:nvPr/>
        </p:nvSpPr>
        <p:spPr>
          <a:xfrm>
            <a:off x="553523" y="780939"/>
            <a:ext cx="115152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When comparing unit fractions, </a:t>
            </a: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 greater the denominator the smaller the fraction.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F04AD4-7EFD-4C36-849D-48B39BB69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7387" y="4269729"/>
            <a:ext cx="2292295" cy="7803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8338AE-5E09-4F5D-A8D6-967A3AA6C3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7387" y="3524431"/>
            <a:ext cx="3023878" cy="7681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6AB0B4-0366-41BF-9465-92DC8083BA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4592" y="2711772"/>
            <a:ext cx="8646692" cy="8126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109E74B-86ED-4DAB-A115-C5AE2E76C891}"/>
              </a:ext>
            </a:extLst>
          </p:cNvPr>
          <p:cNvSpPr txBox="1"/>
          <p:nvPr/>
        </p:nvSpPr>
        <p:spPr>
          <a:xfrm>
            <a:off x="5496674" y="2813403"/>
            <a:ext cx="5650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92942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AF0E1F-2222-42C1-A91B-706ECA12DC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D8B79D91-DE9D-4C24-BB1E-CA1B1EDFE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905C35-51DB-4475-BB8E-EB929073439E}"/>
              </a:ext>
            </a:extLst>
          </p:cNvPr>
          <p:cNvSpPr txBox="1"/>
          <p:nvPr/>
        </p:nvSpPr>
        <p:spPr>
          <a:xfrm>
            <a:off x="553523" y="780939"/>
            <a:ext cx="115152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When comparing unit fractions, </a:t>
            </a: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 greater the denominator the smaller the fraction.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F04AD4-7EFD-4C36-849D-48B39BB69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7387" y="4269729"/>
            <a:ext cx="2292295" cy="7803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8338AE-5E09-4F5D-A8D6-967A3AA6C3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7387" y="3524431"/>
            <a:ext cx="3023878" cy="7681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6AB0B4-0366-41BF-9465-92DC8083BA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4592" y="2711772"/>
            <a:ext cx="8646692" cy="8126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109E74B-86ED-4DAB-A115-C5AE2E76C891}"/>
              </a:ext>
            </a:extLst>
          </p:cNvPr>
          <p:cNvSpPr txBox="1"/>
          <p:nvPr/>
        </p:nvSpPr>
        <p:spPr>
          <a:xfrm>
            <a:off x="5496674" y="2813403"/>
            <a:ext cx="5650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1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7E3E341E-96BE-4EE3-AB87-476B2AE2990F}"/>
                  </a:ext>
                </a:extLst>
              </p14:cNvPr>
              <p14:cNvContentPartPr/>
              <p14:nvPr/>
            </p14:nvContentPartPr>
            <p14:xfrm>
              <a:off x="4045680" y="3607200"/>
              <a:ext cx="1251360" cy="165348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7E3E341E-96BE-4EE3-AB87-476B2AE2990F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036320" y="3597840"/>
                <a:ext cx="1270080" cy="1672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04532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7C59D42-D33D-4B21-A9C8-FA0CF4796B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F6263C7-FA97-4873-B965-367B5311F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905C35-51DB-4475-BB8E-EB929073439E}"/>
              </a:ext>
            </a:extLst>
          </p:cNvPr>
          <p:cNvSpPr txBox="1"/>
          <p:nvPr/>
        </p:nvSpPr>
        <p:spPr>
          <a:xfrm>
            <a:off x="507643" y="713578"/>
            <a:ext cx="115152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When comparing unit fractions, </a:t>
            </a: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 greater the denominator the smaller the fraction.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F04AD4-7EFD-4C36-849D-48B39BB69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1978" y="1706520"/>
            <a:ext cx="2292295" cy="7803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8338AE-5E09-4F5D-A8D6-967A3AA6C3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5324" y="1697376"/>
            <a:ext cx="3023878" cy="7681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9A1CC6-F227-41B3-A71F-B9CF2D6458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5033" y="2801544"/>
            <a:ext cx="1950383" cy="78015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9104FDF-BD72-46FD-8E29-A072E55A5A65}"/>
                  </a:ext>
                </a:extLst>
              </p:cNvPr>
              <p:cNvSpPr txBox="1"/>
              <p:nvPr/>
            </p:nvSpPr>
            <p:spPr>
              <a:xfrm>
                <a:off x="3611523" y="1781174"/>
                <a:ext cx="411480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9104FDF-BD72-46FD-8E29-A072E55A5A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1523" y="1781174"/>
                <a:ext cx="411480" cy="88973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2D54595-E976-4C94-917E-B02B9D7433B1}"/>
                  </a:ext>
                </a:extLst>
              </p:cNvPr>
              <p:cNvSpPr txBox="1"/>
              <p:nvPr/>
            </p:nvSpPr>
            <p:spPr>
              <a:xfrm>
                <a:off x="8252385" y="1790318"/>
                <a:ext cx="411480" cy="1164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2D54595-E976-4C94-917E-B02B9D7433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2385" y="1790318"/>
                <a:ext cx="411480" cy="116493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3D73C39-6141-4B23-9474-A4D15F9B64FD}"/>
                  </a:ext>
                </a:extLst>
              </p:cNvPr>
              <p:cNvSpPr txBox="1"/>
              <p:nvPr/>
            </p:nvSpPr>
            <p:spPr>
              <a:xfrm>
                <a:off x="6034484" y="2854668"/>
                <a:ext cx="411480" cy="1164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3D73C39-6141-4B23-9474-A4D15F9B64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4484" y="2854668"/>
                <a:ext cx="411480" cy="116493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782BF328-CA37-4F97-8A1E-8CCBEB02192A}"/>
              </a:ext>
            </a:extLst>
          </p:cNvPr>
          <p:cNvSpPr txBox="1"/>
          <p:nvPr/>
        </p:nvSpPr>
        <p:spPr>
          <a:xfrm>
            <a:off x="3904131" y="4562854"/>
            <a:ext cx="850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/>
              <a:t>&gt;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470AA4-6341-4927-8C65-DA6DDD709D2F}"/>
              </a:ext>
            </a:extLst>
          </p:cNvPr>
          <p:cNvSpPr txBox="1"/>
          <p:nvPr/>
        </p:nvSpPr>
        <p:spPr>
          <a:xfrm>
            <a:off x="7607733" y="4562855"/>
            <a:ext cx="850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/>
              <a:t>&gt;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3885461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8E119DF-D835-4B29-9AE8-C9F4C2F799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F9CE445-0DB4-485A-A41A-21E07B61D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905C35-51DB-4475-BB8E-EB929073439E}"/>
              </a:ext>
            </a:extLst>
          </p:cNvPr>
          <p:cNvSpPr txBox="1"/>
          <p:nvPr/>
        </p:nvSpPr>
        <p:spPr>
          <a:xfrm>
            <a:off x="507643" y="713578"/>
            <a:ext cx="115152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When comparing unit fractions, </a:t>
            </a: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 greater the denominator the smaller the fraction.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F04AD4-7EFD-4C36-849D-48B39BB69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1978" y="1706520"/>
            <a:ext cx="2292295" cy="7803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8338AE-5E09-4F5D-A8D6-967A3AA6C3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5324" y="1697376"/>
            <a:ext cx="3023878" cy="7681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9A1CC6-F227-41B3-A71F-B9CF2D6458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5033" y="2801544"/>
            <a:ext cx="1950383" cy="78015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9104FDF-BD72-46FD-8E29-A072E55A5A65}"/>
                  </a:ext>
                </a:extLst>
              </p:cNvPr>
              <p:cNvSpPr txBox="1"/>
              <p:nvPr/>
            </p:nvSpPr>
            <p:spPr>
              <a:xfrm>
                <a:off x="3611523" y="1781174"/>
                <a:ext cx="411480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9104FDF-BD72-46FD-8E29-A072E55A5A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1523" y="1781174"/>
                <a:ext cx="411480" cy="88973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2D54595-E976-4C94-917E-B02B9D7433B1}"/>
                  </a:ext>
                </a:extLst>
              </p:cNvPr>
              <p:cNvSpPr txBox="1"/>
              <p:nvPr/>
            </p:nvSpPr>
            <p:spPr>
              <a:xfrm>
                <a:off x="8252385" y="1790318"/>
                <a:ext cx="411480" cy="1164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2D54595-E976-4C94-917E-B02B9D7433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2385" y="1790318"/>
                <a:ext cx="411480" cy="116493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3D73C39-6141-4B23-9474-A4D15F9B64FD}"/>
                  </a:ext>
                </a:extLst>
              </p:cNvPr>
              <p:cNvSpPr txBox="1"/>
              <p:nvPr/>
            </p:nvSpPr>
            <p:spPr>
              <a:xfrm>
                <a:off x="6034484" y="2854668"/>
                <a:ext cx="411480" cy="1164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3D73C39-6141-4B23-9474-A4D15F9B64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4484" y="2854668"/>
                <a:ext cx="411480" cy="116493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782BF328-CA37-4F97-8A1E-8CCBEB02192A}"/>
              </a:ext>
            </a:extLst>
          </p:cNvPr>
          <p:cNvSpPr txBox="1"/>
          <p:nvPr/>
        </p:nvSpPr>
        <p:spPr>
          <a:xfrm>
            <a:off x="3904131" y="4562854"/>
            <a:ext cx="850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/>
              <a:t>&gt;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470AA4-6341-4927-8C65-DA6DDD709D2F}"/>
              </a:ext>
            </a:extLst>
          </p:cNvPr>
          <p:cNvSpPr txBox="1"/>
          <p:nvPr/>
        </p:nvSpPr>
        <p:spPr>
          <a:xfrm>
            <a:off x="7607733" y="4562855"/>
            <a:ext cx="850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/>
              <a:t>&gt;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1547230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C5BBC94-D385-4715-9338-513593BEE2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94F721A3-7468-4B6F-B99B-B6F53A8E3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905C35-51DB-4475-BB8E-EB929073439E}"/>
              </a:ext>
            </a:extLst>
          </p:cNvPr>
          <p:cNvSpPr txBox="1"/>
          <p:nvPr/>
        </p:nvSpPr>
        <p:spPr>
          <a:xfrm>
            <a:off x="507643" y="713578"/>
            <a:ext cx="115152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When comparing unit fractions, </a:t>
            </a: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 greater the denominator the smaller the fraction.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CDED95E-5F90-464B-987F-1F4610B2A9A9}"/>
              </a:ext>
            </a:extLst>
          </p:cNvPr>
          <p:cNvGrpSpPr/>
          <p:nvPr/>
        </p:nvGrpSpPr>
        <p:grpSpPr>
          <a:xfrm>
            <a:off x="2301029" y="1706520"/>
            <a:ext cx="3023878" cy="973529"/>
            <a:chOff x="2305324" y="1697376"/>
            <a:chExt cx="3023878" cy="97352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A8338AE-5E09-4F5D-A8D6-967A3AA6C3D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5324" y="1697376"/>
              <a:ext cx="3023878" cy="768163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A9104FDF-BD72-46FD-8E29-A072E55A5A65}"/>
                    </a:ext>
                  </a:extLst>
                </p:cNvPr>
                <p:cNvSpPr txBox="1"/>
                <p:nvPr/>
              </p:nvSpPr>
              <p:spPr>
                <a:xfrm>
                  <a:off x="3611523" y="1781174"/>
                  <a:ext cx="411480" cy="8897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num>
                          <m:den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den>
                        </m:f>
                      </m:oMath>
                    </m:oMathPara>
                  </a14:m>
                  <a:endParaRPr lang="en-GB" b="1" dirty="0"/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A9104FDF-BD72-46FD-8E29-A072E55A5A6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11523" y="1781174"/>
                  <a:ext cx="411480" cy="889731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31EB410-F4A9-424B-B846-D6D6893FC580}"/>
              </a:ext>
            </a:extLst>
          </p:cNvPr>
          <p:cNvGrpSpPr/>
          <p:nvPr/>
        </p:nvGrpSpPr>
        <p:grpSpPr>
          <a:xfrm>
            <a:off x="7311978" y="1706520"/>
            <a:ext cx="2292295" cy="1248732"/>
            <a:chOff x="7311978" y="1706520"/>
            <a:chExt cx="2292295" cy="124873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1F04AD4-7EFD-4C36-849D-48B39BB69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311978" y="1706520"/>
              <a:ext cx="2292295" cy="780356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D2D54595-E976-4C94-917E-B02B9D7433B1}"/>
                    </a:ext>
                  </a:extLst>
                </p:cNvPr>
                <p:cNvSpPr txBox="1"/>
                <p:nvPr/>
              </p:nvSpPr>
              <p:spPr>
                <a:xfrm>
                  <a:off x="8252385" y="1790318"/>
                  <a:ext cx="411480" cy="11649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num>
                          <m:den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den>
                        </m:f>
                      </m:oMath>
                    </m:oMathPara>
                  </a14:m>
                  <a:endParaRPr lang="en-GB" b="1" dirty="0"/>
                </a:p>
                <a:p>
                  <a:endParaRPr lang="en-GB" b="1" dirty="0"/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D2D54595-E976-4C94-917E-B02B9D7433B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52385" y="1790318"/>
                  <a:ext cx="411480" cy="1164934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C680AC2-F9DD-4C6D-BC66-EED984E45504}"/>
              </a:ext>
            </a:extLst>
          </p:cNvPr>
          <p:cNvGrpSpPr/>
          <p:nvPr/>
        </p:nvGrpSpPr>
        <p:grpSpPr>
          <a:xfrm>
            <a:off x="5324907" y="2811615"/>
            <a:ext cx="1950383" cy="1234770"/>
            <a:chOff x="5265033" y="2784832"/>
            <a:chExt cx="1950383" cy="123477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D9A1CC6-F227-41B3-A71F-B9CF2D6458D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265033" y="2784832"/>
              <a:ext cx="1950383" cy="780153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93D73C39-6141-4B23-9474-A4D15F9B64FD}"/>
                    </a:ext>
                  </a:extLst>
                </p:cNvPr>
                <p:cNvSpPr txBox="1"/>
                <p:nvPr/>
              </p:nvSpPr>
              <p:spPr>
                <a:xfrm>
                  <a:off x="6034484" y="2854668"/>
                  <a:ext cx="411480" cy="11649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num>
                          <m:den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den>
                        </m:f>
                      </m:oMath>
                    </m:oMathPara>
                  </a14:m>
                  <a:endParaRPr lang="en-GB" b="1" dirty="0"/>
                </a:p>
                <a:p>
                  <a:endParaRPr lang="en-GB" b="1" dirty="0"/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93D73C39-6141-4B23-9474-A4D15F9B64F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34484" y="2854668"/>
                  <a:ext cx="411480" cy="1164934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82BF328-CA37-4F97-8A1E-8CCBEB02192A}"/>
              </a:ext>
            </a:extLst>
          </p:cNvPr>
          <p:cNvSpPr txBox="1"/>
          <p:nvPr/>
        </p:nvSpPr>
        <p:spPr>
          <a:xfrm>
            <a:off x="3904131" y="4562854"/>
            <a:ext cx="850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/>
              <a:t>&gt;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470AA4-6341-4927-8C65-DA6DDD709D2F}"/>
              </a:ext>
            </a:extLst>
          </p:cNvPr>
          <p:cNvSpPr txBox="1"/>
          <p:nvPr/>
        </p:nvSpPr>
        <p:spPr>
          <a:xfrm>
            <a:off x="7607733" y="4562855"/>
            <a:ext cx="850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/>
              <a:t>&gt;</a:t>
            </a:r>
            <a:endParaRPr lang="en-GB" sz="6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526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08333E-7 4.07407E-6 L -0.13789 0.4314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1" y="2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5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-4.81481E-6 L -0.19883 0.44561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48" y="2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25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0.26888 0.2812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38" y="1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7F2EFDE-6D7B-4579-B7C1-B728D049E6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888A91F9-1BED-4907-86E9-B90B996FD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905C35-51DB-4475-BB8E-EB929073439E}"/>
              </a:ext>
            </a:extLst>
          </p:cNvPr>
          <p:cNvSpPr txBox="1"/>
          <p:nvPr/>
        </p:nvSpPr>
        <p:spPr>
          <a:xfrm>
            <a:off x="507643" y="713578"/>
            <a:ext cx="115152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When comparing unit fractions, </a:t>
            </a: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the greater the denominator the smaller the fraction.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CDED95E-5F90-464B-987F-1F4610B2A9A9}"/>
              </a:ext>
            </a:extLst>
          </p:cNvPr>
          <p:cNvGrpSpPr/>
          <p:nvPr/>
        </p:nvGrpSpPr>
        <p:grpSpPr>
          <a:xfrm>
            <a:off x="2301029" y="1706520"/>
            <a:ext cx="3023878" cy="973529"/>
            <a:chOff x="2305324" y="1697376"/>
            <a:chExt cx="3023878" cy="97352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A8338AE-5E09-4F5D-A8D6-967A3AA6C3D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5324" y="1697376"/>
              <a:ext cx="3023878" cy="768163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A9104FDF-BD72-46FD-8E29-A072E55A5A65}"/>
                    </a:ext>
                  </a:extLst>
                </p:cNvPr>
                <p:cNvSpPr txBox="1"/>
                <p:nvPr/>
              </p:nvSpPr>
              <p:spPr>
                <a:xfrm>
                  <a:off x="3611523" y="1781174"/>
                  <a:ext cx="411480" cy="8897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num>
                          <m:den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den>
                        </m:f>
                      </m:oMath>
                    </m:oMathPara>
                  </a14:m>
                  <a:endParaRPr lang="en-GB" b="1" dirty="0"/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A9104FDF-BD72-46FD-8E29-A072E55A5A6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11523" y="1781174"/>
                  <a:ext cx="411480" cy="889731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31EB410-F4A9-424B-B846-D6D6893FC580}"/>
              </a:ext>
            </a:extLst>
          </p:cNvPr>
          <p:cNvGrpSpPr/>
          <p:nvPr/>
        </p:nvGrpSpPr>
        <p:grpSpPr>
          <a:xfrm>
            <a:off x="7316474" y="1732632"/>
            <a:ext cx="2292295" cy="1248732"/>
            <a:chOff x="7311978" y="1706520"/>
            <a:chExt cx="2292295" cy="124873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1F04AD4-7EFD-4C36-849D-48B39BB69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311978" y="1706520"/>
              <a:ext cx="2292295" cy="780356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D2D54595-E976-4C94-917E-B02B9D7433B1}"/>
                    </a:ext>
                  </a:extLst>
                </p:cNvPr>
                <p:cNvSpPr txBox="1"/>
                <p:nvPr/>
              </p:nvSpPr>
              <p:spPr>
                <a:xfrm>
                  <a:off x="8252385" y="1790318"/>
                  <a:ext cx="411480" cy="11649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num>
                          <m:den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den>
                        </m:f>
                      </m:oMath>
                    </m:oMathPara>
                  </a14:m>
                  <a:endParaRPr lang="en-GB" b="1" dirty="0"/>
                </a:p>
                <a:p>
                  <a:endParaRPr lang="en-GB" b="1" dirty="0"/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D2D54595-E976-4C94-917E-B02B9D7433B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52385" y="1790318"/>
                  <a:ext cx="411480" cy="1164934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C680AC2-F9DD-4C6D-BC66-EED984E45504}"/>
              </a:ext>
            </a:extLst>
          </p:cNvPr>
          <p:cNvGrpSpPr/>
          <p:nvPr/>
        </p:nvGrpSpPr>
        <p:grpSpPr>
          <a:xfrm>
            <a:off x="5361595" y="2811615"/>
            <a:ext cx="1950383" cy="1234770"/>
            <a:chOff x="5265033" y="2784832"/>
            <a:chExt cx="1950383" cy="123477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D9A1CC6-F227-41B3-A71F-B9CF2D6458D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265033" y="2784832"/>
              <a:ext cx="1950383" cy="780153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93D73C39-6141-4B23-9474-A4D15F9B64FD}"/>
                    </a:ext>
                  </a:extLst>
                </p:cNvPr>
                <p:cNvSpPr txBox="1"/>
                <p:nvPr/>
              </p:nvSpPr>
              <p:spPr>
                <a:xfrm>
                  <a:off x="6034484" y="2854668"/>
                  <a:ext cx="411480" cy="11649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num>
                          <m:den>
                            <m:r>
                              <a:rPr lang="en-GB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den>
                        </m:f>
                      </m:oMath>
                    </m:oMathPara>
                  </a14:m>
                  <a:endParaRPr lang="en-GB" b="1" dirty="0"/>
                </a:p>
                <a:p>
                  <a:endParaRPr lang="en-GB" b="1" dirty="0"/>
                </a:p>
                <a:p>
                  <a:endParaRPr lang="en-GB" dirty="0"/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93D73C39-6141-4B23-9474-A4D15F9B64F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34484" y="2854668"/>
                  <a:ext cx="411480" cy="1164934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82BF328-CA37-4F97-8A1E-8CCBEB02192A}"/>
              </a:ext>
            </a:extLst>
          </p:cNvPr>
          <p:cNvSpPr txBox="1"/>
          <p:nvPr/>
        </p:nvSpPr>
        <p:spPr>
          <a:xfrm>
            <a:off x="3927268" y="4462267"/>
            <a:ext cx="850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/>
              <a:t>&lt;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FD62EA7-A788-47BA-A222-27F35745F772}"/>
              </a:ext>
            </a:extLst>
          </p:cNvPr>
          <p:cNvSpPr txBox="1"/>
          <p:nvPr/>
        </p:nvSpPr>
        <p:spPr>
          <a:xfrm>
            <a:off x="7607733" y="4562851"/>
            <a:ext cx="850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/>
              <a:t>&lt;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51844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2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5.1|11.4|7.1|3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8|7.6|6.4|3.3|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1|11.8|4.9|8.6|4.7|8.8|1.2|7.3|10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6|5.3|4.5|5.8|18.9|1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|2.2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5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68610ED-AE72-4822-9209-08A39FACE1A6}"/>
</file>

<file path=customXml/itemProps2.xml><?xml version="1.0" encoding="utf-8"?>
<ds:datastoreItem xmlns:ds="http://schemas.openxmlformats.org/officeDocument/2006/customXml" ds:itemID="{8D735DEF-6392-4142-87CE-80FC826F937C}"/>
</file>

<file path=customXml/itemProps3.xml><?xml version="1.0" encoding="utf-8"?>
<ds:datastoreItem xmlns:ds="http://schemas.openxmlformats.org/officeDocument/2006/customXml" ds:itemID="{8092409D-F503-4D29-9AB3-40107434A544}"/>
</file>

<file path=docProps/app.xml><?xml version="1.0" encoding="utf-8"?>
<Properties xmlns="http://schemas.openxmlformats.org/officeDocument/2006/extended-properties" xmlns:vt="http://schemas.openxmlformats.org/officeDocument/2006/docPropsVTypes">
  <TotalTime>790</TotalTime>
  <Words>429</Words>
  <Application>Microsoft Office PowerPoint</Application>
  <PresentationFormat>Widescreen</PresentationFormat>
  <Paragraphs>125</Paragraphs>
  <Slides>27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Calibri</vt:lpstr>
      <vt:lpstr>Cambria Math</vt:lpstr>
      <vt:lpstr>Myriad Pro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Kirsty Kingham</dc:creator>
  <cp:lastModifiedBy>Andrew Young</cp:lastModifiedBy>
  <cp:revision>44</cp:revision>
  <dcterms:created xsi:type="dcterms:W3CDTF">2020-05-04T16:28:51Z</dcterms:created>
  <dcterms:modified xsi:type="dcterms:W3CDTF">2020-08-26T14:46:03Z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