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4"/>
    <p:sldMasterId id="2147483719" r:id="rId5"/>
  </p:sldMasterIdLst>
  <p:notesMasterIdLst>
    <p:notesMasterId r:id="rId21"/>
  </p:notesMasterIdLst>
  <p:handoutMasterIdLst>
    <p:handoutMasterId r:id="rId22"/>
  </p:handoutMasterIdLst>
  <p:sldIdLst>
    <p:sldId id="383" r:id="rId6"/>
    <p:sldId id="327" r:id="rId7"/>
    <p:sldId id="373" r:id="rId8"/>
    <p:sldId id="375" r:id="rId9"/>
    <p:sldId id="376" r:id="rId10"/>
    <p:sldId id="374" r:id="rId11"/>
    <p:sldId id="377" r:id="rId12"/>
    <p:sldId id="378" r:id="rId13"/>
    <p:sldId id="372" r:id="rId14"/>
    <p:sldId id="330" r:id="rId15"/>
    <p:sldId id="331" r:id="rId16"/>
    <p:sldId id="379" r:id="rId17"/>
    <p:sldId id="380" r:id="rId18"/>
    <p:sldId id="381" r:id="rId19"/>
    <p:sldId id="382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3F28B8-1AC3-4164-BFB0-421F76C6089E}" v="28" dt="2020-08-11T10:36:14.4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3" autoAdjust="0"/>
    <p:restoredTop sz="78774" autoAdjust="0"/>
  </p:normalViewPr>
  <p:slideViewPr>
    <p:cSldViewPr snapToGrid="0">
      <p:cViewPr varScale="1">
        <p:scale>
          <a:sx n="57" d="100"/>
          <a:sy n="57" d="100"/>
        </p:scale>
        <p:origin x="1758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34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handoutMaster" Target="handoutMasters/handoutMaster1.xml"/><Relationship Id="rId27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22FAA04-2A97-41BA-B27F-8E09214A279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316DFD-B974-4A76-BE55-F082B48B12B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F4D2AE-70A4-43A0-A19B-463EFC0EB769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56C828-E2D0-4A37-BC8B-5E7A1BFB196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4D956E-A8E1-4351-9748-6CF0C58143C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60973-5DCE-49C8-A8F3-1A57E1864CD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6406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1483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31101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4393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5869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09031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52668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56559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62719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6834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8740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6229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86103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96871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13892784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userDrawn="1">
  <p:cSld name="1_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4D5CC16-CD65-46CA-81D0-9DF40D8228F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9143999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2" name="Picture 1" descr="A picture containing object, lamp, light  Description automatically generated">
            <a:extLst>
              <a:ext uri="{FF2B5EF4-FFF2-40B4-BE49-F238E27FC236}">
                <a16:creationId xmlns:a16="http://schemas.microsoft.com/office/drawing/2014/main" id="{4304BF08-3DD4-4B54-A8ED-5A5152E363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820" y="5842800"/>
            <a:ext cx="649771" cy="594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7AA7286-541F-43FE-B29B-7D979D2369AF}"/>
              </a:ext>
            </a:extLst>
          </p:cNvPr>
          <p:cNvSpPr txBox="1"/>
          <p:nvPr userDrawn="1"/>
        </p:nvSpPr>
        <p:spPr>
          <a:xfrm>
            <a:off x="522000" y="6237312"/>
            <a:ext cx="1109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000" b="1" dirty="0">
                <a:solidFill>
                  <a:srgbClr val="585858"/>
                </a:solidFill>
              </a:rPr>
              <a:t>ncetm.org.uk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FC66AF-5095-45DB-A588-B96230861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000" y="424344"/>
            <a:ext cx="8164800" cy="456807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8984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1621436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78268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2130620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861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7514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3065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59264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3322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15442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2485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6772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25026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8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52740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7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8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9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2-video-lessons/" TargetMode="Externa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73D017A-1122-4744-9008-CC356F281A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2 Lesson 11</a:t>
            </a:r>
          </a:p>
        </p:txBody>
      </p:sp>
    </p:spTree>
    <p:extLst>
      <p:ext uri="{BB962C8B-B14F-4D97-AF65-F5344CB8AC3E}">
        <p14:creationId xmlns:p14="http://schemas.microsoft.com/office/powerpoint/2010/main" val="16294222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BE2FFE5-AE52-40E6-B763-E0C4381DE8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1418387"/>
            <a:ext cx="7907446" cy="402122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1B5D743-5026-4C30-80AB-D606FCF49766}"/>
              </a:ext>
            </a:extLst>
          </p:cNvPr>
          <p:cNvSpPr/>
          <p:nvPr/>
        </p:nvSpPr>
        <p:spPr>
          <a:xfrm>
            <a:off x="3288643" y="2081669"/>
            <a:ext cx="5407573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6C22A23-CF5D-42A3-BCFD-F776E96F4A5B}"/>
              </a:ext>
            </a:extLst>
          </p:cNvPr>
          <p:cNvSpPr/>
          <p:nvPr/>
        </p:nvSpPr>
        <p:spPr>
          <a:xfrm>
            <a:off x="2659993" y="2711669"/>
            <a:ext cx="6114800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141F158-EDE2-4CB8-B314-703080375430}"/>
              </a:ext>
            </a:extLst>
          </p:cNvPr>
          <p:cNvSpPr/>
          <p:nvPr/>
        </p:nvSpPr>
        <p:spPr>
          <a:xfrm>
            <a:off x="2259942" y="3374951"/>
            <a:ext cx="6436273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8D3BB8A-92ED-46D4-92D5-2F6FFE0DA099}"/>
              </a:ext>
            </a:extLst>
          </p:cNvPr>
          <p:cNvSpPr/>
          <p:nvPr/>
        </p:nvSpPr>
        <p:spPr>
          <a:xfrm>
            <a:off x="1999592" y="4068451"/>
            <a:ext cx="6526131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DFFCD2C-1B3A-47B4-9728-3BA8EB19A4B5}"/>
              </a:ext>
            </a:extLst>
          </p:cNvPr>
          <p:cNvSpPr/>
          <p:nvPr/>
        </p:nvSpPr>
        <p:spPr>
          <a:xfrm>
            <a:off x="1485242" y="4730201"/>
            <a:ext cx="7210973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A1D536B-7BAA-42AE-A8DD-25F46981585F}"/>
              </a:ext>
            </a:extLst>
          </p:cNvPr>
          <p:cNvSpPr/>
          <p:nvPr/>
        </p:nvSpPr>
        <p:spPr>
          <a:xfrm>
            <a:off x="4281714" y="1524000"/>
            <a:ext cx="522515" cy="290286"/>
          </a:xfrm>
          <a:prstGeom prst="rect">
            <a:avLst/>
          </a:prstGeom>
          <a:solidFill>
            <a:srgbClr val="FF85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DFE926A-E56F-49CC-9782-1D48D7305089}"/>
              </a:ext>
            </a:extLst>
          </p:cNvPr>
          <p:cNvSpPr/>
          <p:nvPr/>
        </p:nvSpPr>
        <p:spPr>
          <a:xfrm>
            <a:off x="1738334" y="2175424"/>
            <a:ext cx="522515" cy="399499"/>
          </a:xfrm>
          <a:prstGeom prst="rect">
            <a:avLst/>
          </a:prstGeom>
          <a:solidFill>
            <a:srgbClr val="FF20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286F085-D46A-4E38-9AC2-486870D1CD53}"/>
              </a:ext>
            </a:extLst>
          </p:cNvPr>
          <p:cNvSpPr/>
          <p:nvPr/>
        </p:nvSpPr>
        <p:spPr>
          <a:xfrm>
            <a:off x="1377878" y="2826919"/>
            <a:ext cx="522515" cy="399499"/>
          </a:xfrm>
          <a:prstGeom prst="rect">
            <a:avLst/>
          </a:prstGeom>
          <a:solidFill>
            <a:srgbClr val="42A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196D46B-3E30-4255-BDE4-E091C4885E04}"/>
              </a:ext>
            </a:extLst>
          </p:cNvPr>
          <p:cNvSpPr/>
          <p:nvPr/>
        </p:nvSpPr>
        <p:spPr>
          <a:xfrm>
            <a:off x="1188790" y="3504432"/>
            <a:ext cx="522515" cy="399499"/>
          </a:xfrm>
          <a:prstGeom prst="rect">
            <a:avLst/>
          </a:prstGeom>
          <a:solidFill>
            <a:srgbClr val="FFD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CBD6334-4F4F-4534-AF84-0A6D4905CE1A}"/>
              </a:ext>
            </a:extLst>
          </p:cNvPr>
          <p:cNvSpPr/>
          <p:nvPr/>
        </p:nvSpPr>
        <p:spPr>
          <a:xfrm>
            <a:off x="1082582" y="4151859"/>
            <a:ext cx="522515" cy="399499"/>
          </a:xfrm>
          <a:prstGeom prst="rect">
            <a:avLst/>
          </a:prstGeom>
          <a:solidFill>
            <a:srgbClr val="93C0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9E23BFA-0984-4D85-91DA-E9E500353EBC}"/>
              </a:ext>
            </a:extLst>
          </p:cNvPr>
          <p:cNvSpPr/>
          <p:nvPr/>
        </p:nvSpPr>
        <p:spPr>
          <a:xfrm>
            <a:off x="821324" y="4845451"/>
            <a:ext cx="522515" cy="399499"/>
          </a:xfrm>
          <a:prstGeom prst="rect">
            <a:avLst/>
          </a:prstGeom>
          <a:solidFill>
            <a:srgbClr val="AE6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BA404B-AD8A-4BDE-8C5A-A63F83EDDA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8B41FB-C6BB-47FC-A2A4-99AAD10878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930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6" grpId="0" animBg="1"/>
      <p:bldP spid="18" grpId="0" animBg="1"/>
      <p:bldP spid="20" grpId="0" animBg="1"/>
      <p:bldP spid="8" grpId="0" animBg="1"/>
      <p:bldP spid="8" grpId="1" animBg="1"/>
      <p:bldP spid="22" grpId="0" animBg="1"/>
      <p:bldP spid="22" grpId="1" animBg="1"/>
      <p:bldP spid="24" grpId="0" animBg="1"/>
      <p:bldP spid="24" grpId="1" animBg="1"/>
      <p:bldP spid="28" grpId="0" animBg="1"/>
      <p:bldP spid="28" grpId="1" animBg="1"/>
      <p:bldP spid="30" grpId="0" animBg="1"/>
      <p:bldP spid="30" grpId="1" animBg="1"/>
      <p:bldP spid="32" grpId="0" animBg="1"/>
      <p:bldP spid="3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713BABC-8E43-4659-92A4-45002DE7DA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2279921"/>
            <a:ext cx="7907446" cy="123433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20DE88A-6EC7-46E0-BF58-411813A55DA6}"/>
              </a:ext>
            </a:extLst>
          </p:cNvPr>
          <p:cNvSpPr/>
          <p:nvPr/>
        </p:nvSpPr>
        <p:spPr>
          <a:xfrm>
            <a:off x="1554208" y="2926548"/>
            <a:ext cx="745622" cy="73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14C5944-1DF2-4D09-B62A-7630C64EBA4C}"/>
              </a:ext>
            </a:extLst>
          </p:cNvPr>
          <p:cNvSpPr/>
          <p:nvPr/>
        </p:nvSpPr>
        <p:spPr>
          <a:xfrm>
            <a:off x="2703130" y="2881358"/>
            <a:ext cx="449645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C7709AD-66EF-4E4C-B320-0500F8B8DFA9}"/>
              </a:ext>
            </a:extLst>
          </p:cNvPr>
          <p:cNvSpPr/>
          <p:nvPr/>
        </p:nvSpPr>
        <p:spPr>
          <a:xfrm>
            <a:off x="3808097" y="2881358"/>
            <a:ext cx="449645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40FF59C-B1E0-4E68-B3AA-C6784109E061}"/>
              </a:ext>
            </a:extLst>
          </p:cNvPr>
          <p:cNvSpPr/>
          <p:nvPr/>
        </p:nvSpPr>
        <p:spPr>
          <a:xfrm>
            <a:off x="4592789" y="3029464"/>
            <a:ext cx="449645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3CF8AA9-88CF-4744-850F-70E488D4022A}"/>
              </a:ext>
            </a:extLst>
          </p:cNvPr>
          <p:cNvSpPr/>
          <p:nvPr/>
        </p:nvSpPr>
        <p:spPr>
          <a:xfrm>
            <a:off x="4895850" y="1875613"/>
            <a:ext cx="1545019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4BD6339-40ED-4E3F-80F7-22931125DB0A}"/>
              </a:ext>
            </a:extLst>
          </p:cNvPr>
          <p:cNvSpPr/>
          <p:nvPr/>
        </p:nvSpPr>
        <p:spPr>
          <a:xfrm>
            <a:off x="5552121" y="2810740"/>
            <a:ext cx="449645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2537FE9-885F-448C-90AA-95D47ED6A831}"/>
              </a:ext>
            </a:extLst>
          </p:cNvPr>
          <p:cNvSpPr/>
          <p:nvPr/>
        </p:nvSpPr>
        <p:spPr>
          <a:xfrm>
            <a:off x="6113008" y="2975562"/>
            <a:ext cx="449645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25FC761-F6E5-4C37-B1D1-630E51C217A0}"/>
              </a:ext>
            </a:extLst>
          </p:cNvPr>
          <p:cNvSpPr/>
          <p:nvPr/>
        </p:nvSpPr>
        <p:spPr>
          <a:xfrm>
            <a:off x="6418420" y="2143957"/>
            <a:ext cx="1264407" cy="669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A88AD0B-5372-4835-8B25-EDEA0CC017D2}"/>
              </a:ext>
            </a:extLst>
          </p:cNvPr>
          <p:cNvSpPr/>
          <p:nvPr/>
        </p:nvSpPr>
        <p:spPr>
          <a:xfrm>
            <a:off x="6845416" y="2908960"/>
            <a:ext cx="449645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57A5967-1ADC-4E7A-BEE8-270079464064}"/>
              </a:ext>
            </a:extLst>
          </p:cNvPr>
          <p:cNvSpPr/>
          <p:nvPr/>
        </p:nvSpPr>
        <p:spPr>
          <a:xfrm>
            <a:off x="7394053" y="2897088"/>
            <a:ext cx="449645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A218025-B8CB-4730-A429-29D1E45CF3E3}"/>
              </a:ext>
            </a:extLst>
          </p:cNvPr>
          <p:cNvSpPr/>
          <p:nvPr/>
        </p:nvSpPr>
        <p:spPr>
          <a:xfrm>
            <a:off x="7688885" y="2176130"/>
            <a:ext cx="1264407" cy="669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CC60BC29-37CF-4E70-994B-A061E1C70F7F}"/>
              </a:ext>
            </a:extLst>
          </p:cNvPr>
          <p:cNvSpPr/>
          <p:nvPr/>
        </p:nvSpPr>
        <p:spPr>
          <a:xfrm>
            <a:off x="7954191" y="2897087"/>
            <a:ext cx="449645" cy="969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7B758F2-695E-4A7A-9DF5-16BF131731A8}"/>
              </a:ext>
            </a:extLst>
          </p:cNvPr>
          <p:cNvSpPr/>
          <p:nvPr/>
        </p:nvSpPr>
        <p:spPr>
          <a:xfrm>
            <a:off x="397233" y="4179634"/>
            <a:ext cx="83911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i="1" dirty="0">
                <a:latin typeface="Arial" panose="020B0604020202020204" pitchFamily="34" charset="0"/>
                <a:cs typeface="Arial" panose="020B0604020202020204" pitchFamily="34" charset="0"/>
              </a:rPr>
              <a:t>When comparing unit fractions, </a:t>
            </a:r>
          </a:p>
          <a:p>
            <a:pPr algn="ctr"/>
            <a:r>
              <a:rPr lang="en-GB" sz="2800" i="1" dirty="0">
                <a:latin typeface="Arial" panose="020B0604020202020204" pitchFamily="34" charset="0"/>
                <a:cs typeface="Arial" panose="020B0604020202020204" pitchFamily="34" charset="0"/>
              </a:rPr>
              <a:t>the _______ the denominator, the _______ the fraction.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940103-6B47-443D-BEDD-75D554BF9371}"/>
              </a:ext>
            </a:extLst>
          </p:cNvPr>
          <p:cNvSpPr txBox="1"/>
          <p:nvPr/>
        </p:nvSpPr>
        <p:spPr>
          <a:xfrm>
            <a:off x="1479633" y="4571277"/>
            <a:ext cx="13260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greater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BC17B32-FC0A-4345-9BA0-D0CDF9AC0A49}"/>
              </a:ext>
            </a:extLst>
          </p:cNvPr>
          <p:cNvSpPr txBox="1"/>
          <p:nvPr/>
        </p:nvSpPr>
        <p:spPr>
          <a:xfrm>
            <a:off x="6336064" y="4599651"/>
            <a:ext cx="13452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smaller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65093" y="1244771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&lt;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343862" y="122436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&gt;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5940103-6B47-443D-BEDD-75D554BF9371}"/>
              </a:ext>
            </a:extLst>
          </p:cNvPr>
          <p:cNvSpPr txBox="1"/>
          <p:nvPr/>
        </p:nvSpPr>
        <p:spPr>
          <a:xfrm>
            <a:off x="4777141" y="1597481"/>
            <a:ext cx="15648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greater than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5940103-6B47-443D-BEDD-75D554BF9371}"/>
              </a:ext>
            </a:extLst>
          </p:cNvPr>
          <p:cNvSpPr txBox="1"/>
          <p:nvPr/>
        </p:nvSpPr>
        <p:spPr>
          <a:xfrm>
            <a:off x="2676782" y="1589222"/>
            <a:ext cx="15808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smaller than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51EC0A2-DBC2-4518-A0FC-5A3325FC32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F081AA-3CC0-4BAA-8C77-EF2A40048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5558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1" grpId="0" animBg="1"/>
      <p:bldP spid="25" grpId="0" animBg="1"/>
      <p:bldP spid="29" grpId="0" animBg="1"/>
      <p:bldP spid="33" grpId="0" animBg="1"/>
      <p:bldP spid="35" grpId="0" animBg="1"/>
      <p:bldP spid="36" grpId="0" animBg="1"/>
      <p:bldP spid="47" grpId="0" animBg="1"/>
      <p:bldP spid="48" grpId="0" animBg="1"/>
      <p:bldP spid="49" grpId="0" animBg="1"/>
      <p:bldP spid="53" grpId="0" animBg="1"/>
      <p:bldP spid="54" grpId="0" animBg="1"/>
      <p:bldP spid="5" grpId="0"/>
      <p:bldP spid="6" grpId="0"/>
      <p:bldP spid="19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r="32638" b="6260"/>
          <a:stretch/>
        </p:blipFill>
        <p:spPr>
          <a:xfrm>
            <a:off x="1740995" y="2595658"/>
            <a:ext cx="5835029" cy="327936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327384" y="1044418"/>
                <a:ext cx="8662248" cy="13548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Practice activity</a:t>
                </a:r>
              </a:p>
              <a:p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Make a fraction wall which shows the same whole divided into equal parts where each part on each row is: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m:rPr>
                        <m:sty m:val="p"/>
                      </m:rPr>
                      <a:rPr lang="en-GB" sz="2400" b="0" i="0" smtClean="0">
                        <a:latin typeface="Cambria Math" panose="02040503050406030204" pitchFamily="18" charset="0"/>
                      </a:rPr>
                      <m:t>and</m:t>
                    </m:r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384" y="1044418"/>
                <a:ext cx="8662248" cy="1354858"/>
              </a:xfrm>
              <a:prstGeom prst="rect">
                <a:avLst/>
              </a:prstGeom>
              <a:blipFill>
                <a:blip r:embed="rId5"/>
                <a:stretch>
                  <a:fillRect l="-1126" t="-3139" r="-633" b="-313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Rectangle 29"/>
          <p:cNvSpPr/>
          <p:nvPr/>
        </p:nvSpPr>
        <p:spPr>
          <a:xfrm>
            <a:off x="1740998" y="4932992"/>
            <a:ext cx="5766347" cy="276225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/>
          <p:cNvSpPr/>
          <p:nvPr/>
        </p:nvSpPr>
        <p:spPr>
          <a:xfrm>
            <a:off x="1740997" y="4356729"/>
            <a:ext cx="5766347" cy="276225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/>
          <p:cNvSpPr/>
          <p:nvPr/>
        </p:nvSpPr>
        <p:spPr>
          <a:xfrm>
            <a:off x="1740997" y="3765385"/>
            <a:ext cx="5766347" cy="276225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/>
          <p:cNvSpPr/>
          <p:nvPr/>
        </p:nvSpPr>
        <p:spPr>
          <a:xfrm>
            <a:off x="1740996" y="3204403"/>
            <a:ext cx="5766347" cy="276225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1740998" y="5494967"/>
            <a:ext cx="5766347" cy="276225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173014-37DB-4A99-A557-CF107A515272}"/>
              </a:ext>
            </a:extLst>
          </p:cNvPr>
          <p:cNvSpPr txBox="1"/>
          <p:nvPr/>
        </p:nvSpPr>
        <p:spPr>
          <a:xfrm>
            <a:off x="4192676" y="2571871"/>
            <a:ext cx="93166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dirty="0"/>
              <a:t>1 whole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67FD80CC-454C-4219-9FD9-24A7A40FCD43}"/>
              </a:ext>
            </a:extLst>
          </p:cNvPr>
          <p:cNvCxnSpPr/>
          <p:nvPr/>
        </p:nvCxnSpPr>
        <p:spPr>
          <a:xfrm flipH="1">
            <a:off x="4624169" y="3222701"/>
            <a:ext cx="326" cy="27622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1740996" y="2609289"/>
            <a:ext cx="5768304" cy="274351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2F5A7D-00FD-468A-BEC9-3792B96390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50631" y="3227516"/>
            <a:ext cx="84095" cy="233597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F1AE81D6-8903-4DCA-8165-26308BD82D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23871" y="3225073"/>
            <a:ext cx="84095" cy="233597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3573FC-0C20-4D42-9CC6-593418B370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70993F-B6E0-47D1-96F5-813F60CED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8985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4" grpId="0" animBg="1"/>
      <p:bldP spid="14" grpId="0" animBg="1"/>
      <p:bldP spid="4" grpId="0" animBg="1"/>
      <p:bldP spid="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295612" y="1011424"/>
            <a:ext cx="866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5612" y="1473089"/>
            <a:ext cx="61340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Use your fraction wall to write some of your own inequalities using the fractions shown.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E.g. ____________ &gt; _____________.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E11639-9622-453C-8842-4A5FC4086F1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474" t="19263" r="17790" b="21790"/>
          <a:stretch/>
        </p:blipFill>
        <p:spPr>
          <a:xfrm>
            <a:off x="295612" y="2859506"/>
            <a:ext cx="5919537" cy="3031958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36CE6B-A82E-4358-B5E8-D2D5354854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FDC9EC-14F0-4741-B536-4A33D3170B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92303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240876" y="1144734"/>
            <a:ext cx="866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Are you ready for a challenge?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240876" y="1606399"/>
                <a:ext cx="8552776" cy="9855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Using strips of paper of the same length, can you fold each into equal parts where each equal part is: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m:rPr>
                        <m:sty m:val="p"/>
                      </m:rPr>
                      <a:rPr lang="en-GB" sz="2400" b="0" i="0" smtClean="0">
                        <a:latin typeface="Cambria Math" panose="02040503050406030204" pitchFamily="18" charset="0"/>
                      </a:rPr>
                      <m:t>and</m:t>
                    </m:r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?</m:t>
                    </m:r>
                  </m:oMath>
                </a14:m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876" y="1606399"/>
                <a:ext cx="8552776" cy="985526"/>
              </a:xfrm>
              <a:prstGeom prst="rect">
                <a:avLst/>
              </a:prstGeom>
              <a:blipFill>
                <a:blip r:embed="rId3"/>
                <a:stretch>
                  <a:fillRect l="-1140" t="-4348" b="-559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>
            <a:extLst>
              <a:ext uri="{FF2B5EF4-FFF2-40B4-BE49-F238E27FC236}">
                <a16:creationId xmlns:a16="http://schemas.microsoft.com/office/drawing/2014/main" id="{BB59EDA8-EDFE-48E3-AA5E-CBE75C88D824}"/>
              </a:ext>
            </a:extLst>
          </p:cNvPr>
          <p:cNvSpPr/>
          <p:nvPr/>
        </p:nvSpPr>
        <p:spPr>
          <a:xfrm>
            <a:off x="512530" y="2967335"/>
            <a:ext cx="7603067" cy="4616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F78880-32B2-4483-8427-D601BF50FA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B157B7-5523-47C6-A1C9-1A5D50473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83488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285243-7EE3-413A-B462-7E04BB0296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https://www.ncetm.org.uk/classroom-resources/vl-lower-key-stage-2-fractions-2-video-lessons/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2166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FF4732E-0DB3-45B2-8E8B-952CE47CF6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4573" y="1211675"/>
            <a:ext cx="4514851" cy="397384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47428" y="3781790"/>
            <a:ext cx="254000" cy="7239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58795" y="1837055"/>
            <a:ext cx="241300" cy="73660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94388" y="3352800"/>
            <a:ext cx="241300" cy="73660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965190" y="1311910"/>
            <a:ext cx="381000" cy="736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84649A8-1CAD-4D32-B295-E5CE726CEAEE}"/>
              </a:ext>
            </a:extLst>
          </p:cNvPr>
          <p:cNvSpPr txBox="1"/>
          <p:nvPr/>
        </p:nvSpPr>
        <p:spPr>
          <a:xfrm>
            <a:off x="1037217" y="5389042"/>
            <a:ext cx="70695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 equal parts.</a:t>
            </a:r>
          </a:p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 of these parts is one - _____ of the whole.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F8738BC-1F59-4C34-9346-CF997CE569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098C8B-27FB-4041-9112-BF8CB690B8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2142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AFF0A79B-0646-4DBC-8E6E-9209AE0571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749" y="1505642"/>
            <a:ext cx="7907446" cy="405979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77C9A69-9FDA-4B14-B5F7-5C6F0005A54A}"/>
              </a:ext>
            </a:extLst>
          </p:cNvPr>
          <p:cNvSpPr/>
          <p:nvPr/>
        </p:nvSpPr>
        <p:spPr>
          <a:xfrm>
            <a:off x="618277" y="1426355"/>
            <a:ext cx="8023918" cy="63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146768F-21ED-4AC2-A85B-17656C159CB2}"/>
              </a:ext>
            </a:extLst>
          </p:cNvPr>
          <p:cNvSpPr txBox="1"/>
          <p:nvPr/>
        </p:nvSpPr>
        <p:spPr>
          <a:xfrm>
            <a:off x="1497632" y="1216613"/>
            <a:ext cx="66880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Which coloured strip has the most equal parts? </a:t>
            </a:r>
          </a:p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do you notice about the parts?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7AFC4E1-6D19-4F14-95E9-4354D714E7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26C8D4-D19B-4C30-825E-A484EE42E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880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FD40A4D-D843-4E79-A21A-861567A861AF}"/>
              </a:ext>
            </a:extLst>
          </p:cNvPr>
          <p:cNvSpPr txBox="1"/>
          <p:nvPr/>
        </p:nvSpPr>
        <p:spPr>
          <a:xfrm>
            <a:off x="1343722" y="1538868"/>
            <a:ext cx="64565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When the whole is the same, the greater the number of equal parts, the smaller each equal part is.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EA9942-FF89-46FD-99DD-082E677882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D8639C-6565-47DB-9D23-A8D20579E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3718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AFF0A79B-0646-4DBC-8E6E-9209AE0571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1615001"/>
            <a:ext cx="7907446" cy="4059798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F307E757-EFE2-449E-B087-088554093379}"/>
              </a:ext>
            </a:extLst>
          </p:cNvPr>
          <p:cNvSpPr/>
          <p:nvPr/>
        </p:nvSpPr>
        <p:spPr>
          <a:xfrm>
            <a:off x="618277" y="1597872"/>
            <a:ext cx="8150772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251F702-3B59-464C-A802-80B363018286}"/>
              </a:ext>
            </a:extLst>
          </p:cNvPr>
          <p:cNvSpPr/>
          <p:nvPr/>
        </p:nvSpPr>
        <p:spPr>
          <a:xfrm>
            <a:off x="488731" y="2911185"/>
            <a:ext cx="8150772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F4C3F38-C792-4DA7-A1AE-0BF12765C65F}"/>
              </a:ext>
            </a:extLst>
          </p:cNvPr>
          <p:cNvSpPr/>
          <p:nvPr/>
        </p:nvSpPr>
        <p:spPr>
          <a:xfrm>
            <a:off x="618277" y="3599000"/>
            <a:ext cx="8150772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EF715A4-695D-4BAE-A553-45B9066DA3A8}"/>
              </a:ext>
            </a:extLst>
          </p:cNvPr>
          <p:cNvSpPr/>
          <p:nvPr/>
        </p:nvSpPr>
        <p:spPr>
          <a:xfrm>
            <a:off x="488731" y="4278754"/>
            <a:ext cx="8150772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F33EDF3-F5FE-4F9D-993E-DE067A22B593}"/>
              </a:ext>
            </a:extLst>
          </p:cNvPr>
          <p:cNvSpPr/>
          <p:nvPr/>
        </p:nvSpPr>
        <p:spPr>
          <a:xfrm>
            <a:off x="618277" y="4958508"/>
            <a:ext cx="8150772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848424C-4F77-46A3-91F4-9AD52B0D57E1}"/>
              </a:ext>
            </a:extLst>
          </p:cNvPr>
          <p:cNvSpPr/>
          <p:nvPr/>
        </p:nvSpPr>
        <p:spPr>
          <a:xfrm>
            <a:off x="618277" y="1188342"/>
            <a:ext cx="80685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When the whole is the same, the greater the number of equal parts, the smaller each equal part is.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F55159-BFC3-449D-866D-1F38968778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9FB85A-FC53-40CB-B0B0-FCD6859D9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4839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AFF0A79B-0646-4DBC-8E6E-9209AE0571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1556415"/>
            <a:ext cx="7907446" cy="405979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DEDF56C-EA09-4C5B-915D-1246507F199C}"/>
              </a:ext>
            </a:extLst>
          </p:cNvPr>
          <p:cNvSpPr/>
          <p:nvPr/>
        </p:nvSpPr>
        <p:spPr>
          <a:xfrm>
            <a:off x="618277" y="1502555"/>
            <a:ext cx="8023918" cy="63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146768F-21ED-4AC2-A85B-17656C159CB2}"/>
              </a:ext>
            </a:extLst>
          </p:cNvPr>
          <p:cNvSpPr txBox="1"/>
          <p:nvPr/>
        </p:nvSpPr>
        <p:spPr>
          <a:xfrm>
            <a:off x="1174803" y="1301558"/>
            <a:ext cx="69108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Which coloured strip has the fewest equal parts? </a:t>
            </a:r>
          </a:p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do you notice about the parts?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AEC9A91-CBEC-48F1-8ACE-F9F1310494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59C58D-6A0E-490B-B123-5F5A4A8C6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06604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FD40A4D-D843-4E79-A21A-861567A861AF}"/>
              </a:ext>
            </a:extLst>
          </p:cNvPr>
          <p:cNvSpPr txBox="1"/>
          <p:nvPr/>
        </p:nvSpPr>
        <p:spPr>
          <a:xfrm>
            <a:off x="1343722" y="1538868"/>
            <a:ext cx="64565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When the whole is the same, the smaller the number of equal parts, the bigger each equal part is.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C18C52-7430-4910-8849-8355024C0D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0E9436-F54E-4306-A991-1B28E541C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0831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AFF0A79B-0646-4DBC-8E6E-9209AE0571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1871541"/>
            <a:ext cx="7907446" cy="4059798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F307E757-EFE2-449E-B087-088554093379}"/>
              </a:ext>
            </a:extLst>
          </p:cNvPr>
          <p:cNvSpPr/>
          <p:nvPr/>
        </p:nvSpPr>
        <p:spPr>
          <a:xfrm>
            <a:off x="488731" y="2474661"/>
            <a:ext cx="8150772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251F702-3B59-464C-A802-80B363018286}"/>
              </a:ext>
            </a:extLst>
          </p:cNvPr>
          <p:cNvSpPr/>
          <p:nvPr/>
        </p:nvSpPr>
        <p:spPr>
          <a:xfrm>
            <a:off x="488731" y="3167725"/>
            <a:ext cx="8150772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F4C3F38-C792-4DA7-A1AE-0BF12765C65F}"/>
              </a:ext>
            </a:extLst>
          </p:cNvPr>
          <p:cNvSpPr/>
          <p:nvPr/>
        </p:nvSpPr>
        <p:spPr>
          <a:xfrm>
            <a:off x="618277" y="3855540"/>
            <a:ext cx="8150772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EF715A4-695D-4BAE-A553-45B9066DA3A8}"/>
              </a:ext>
            </a:extLst>
          </p:cNvPr>
          <p:cNvSpPr/>
          <p:nvPr/>
        </p:nvSpPr>
        <p:spPr>
          <a:xfrm>
            <a:off x="488731" y="4535294"/>
            <a:ext cx="8150772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F33EDF3-F5FE-4F9D-993E-DE067A22B593}"/>
              </a:ext>
            </a:extLst>
          </p:cNvPr>
          <p:cNvSpPr/>
          <p:nvPr/>
        </p:nvSpPr>
        <p:spPr>
          <a:xfrm>
            <a:off x="618277" y="5165294"/>
            <a:ext cx="8150772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848424C-4F77-46A3-91F4-9AD52B0D57E1}"/>
              </a:ext>
            </a:extLst>
          </p:cNvPr>
          <p:cNvSpPr/>
          <p:nvPr/>
        </p:nvSpPr>
        <p:spPr>
          <a:xfrm>
            <a:off x="488731" y="973014"/>
            <a:ext cx="82645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When the whole is the same, the smaller the number of equal parts, the bigger each equal part is.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6F77958-3F77-48A5-871A-4B97AF2FDC91}"/>
              </a:ext>
            </a:extLst>
          </p:cNvPr>
          <p:cNvSpPr/>
          <p:nvPr/>
        </p:nvSpPr>
        <p:spPr>
          <a:xfrm>
            <a:off x="488731" y="1790877"/>
            <a:ext cx="8150772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FF02F8-4E7C-4946-94EF-2A4FA8938B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3AC1FC1-DAE9-4F72-B735-CFB248348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2576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AFF0A79B-0646-4DBC-8E6E-9209AE0571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1841061"/>
            <a:ext cx="7907446" cy="4059798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F307E757-EFE2-449E-B087-088554093379}"/>
              </a:ext>
            </a:extLst>
          </p:cNvPr>
          <p:cNvSpPr/>
          <p:nvPr/>
        </p:nvSpPr>
        <p:spPr>
          <a:xfrm>
            <a:off x="605396" y="2514295"/>
            <a:ext cx="8150772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251F702-3B59-464C-A802-80B363018286}"/>
              </a:ext>
            </a:extLst>
          </p:cNvPr>
          <p:cNvSpPr/>
          <p:nvPr/>
        </p:nvSpPr>
        <p:spPr>
          <a:xfrm>
            <a:off x="641131" y="3136492"/>
            <a:ext cx="8150772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F4C3F38-C792-4DA7-A1AE-0BF12765C65F}"/>
              </a:ext>
            </a:extLst>
          </p:cNvPr>
          <p:cNvSpPr/>
          <p:nvPr/>
        </p:nvSpPr>
        <p:spPr>
          <a:xfrm>
            <a:off x="605396" y="3779926"/>
            <a:ext cx="8150772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EF715A4-695D-4BAE-A553-45B9066DA3A8}"/>
              </a:ext>
            </a:extLst>
          </p:cNvPr>
          <p:cNvSpPr/>
          <p:nvPr/>
        </p:nvSpPr>
        <p:spPr>
          <a:xfrm>
            <a:off x="516651" y="4446999"/>
            <a:ext cx="8150772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F33EDF3-F5FE-4F9D-993E-DE067A22B593}"/>
              </a:ext>
            </a:extLst>
          </p:cNvPr>
          <p:cNvSpPr/>
          <p:nvPr/>
        </p:nvSpPr>
        <p:spPr>
          <a:xfrm>
            <a:off x="677345" y="5163468"/>
            <a:ext cx="8150772" cy="63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6975C6-39FB-4471-9644-3F7087795EAE}"/>
              </a:ext>
            </a:extLst>
          </p:cNvPr>
          <p:cNvSpPr txBox="1"/>
          <p:nvPr/>
        </p:nvSpPr>
        <p:spPr>
          <a:xfrm>
            <a:off x="4106167" y="1910411"/>
            <a:ext cx="971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 Whole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0225F89-6857-4586-8AD9-AC45A10AC002}"/>
              </a:ext>
            </a:extLst>
          </p:cNvPr>
          <p:cNvSpPr/>
          <p:nvPr/>
        </p:nvSpPr>
        <p:spPr>
          <a:xfrm>
            <a:off x="713678" y="995984"/>
            <a:ext cx="76720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whole has been divided into ____ equal parts.</a:t>
            </a:r>
          </a:p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One of these parts is one - _____ of the whole.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CAEB525-39BD-4160-8842-20B5320801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2037" y="3929052"/>
            <a:ext cx="266700" cy="4000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677C7BF-C01F-4611-BBB1-47B8BCFAAA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3767" y="3929052"/>
            <a:ext cx="266700" cy="4000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6920E17-083B-4D77-AEB8-557A8E6244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7432" y="3940035"/>
            <a:ext cx="266700" cy="40005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CFC420DA-2C26-417C-AAE2-742D917AB6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9494" y="3929923"/>
            <a:ext cx="266700" cy="40005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04537506-661D-4D86-B2B3-E9B60EEC19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61224" y="3929052"/>
            <a:ext cx="266700" cy="40005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843499E3-AD9D-4CDE-B3E3-4B197FEE10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5066" y="4530360"/>
            <a:ext cx="285750" cy="43815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45CD730F-8C2B-4A36-8967-33DCD80EEF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60756" y="4536743"/>
            <a:ext cx="285750" cy="43815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5BF70800-D72D-4DA2-B5BF-DB5984907C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89168" y="4536743"/>
            <a:ext cx="285750" cy="43815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ECA42A4-15B0-4919-A8CA-18CF471AD6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7788" y="4533468"/>
            <a:ext cx="285750" cy="43815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5458C757-E3B2-44FB-B12A-8BA58EF1688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0570" y="4530770"/>
            <a:ext cx="285750" cy="43815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C287272F-A934-4454-9E45-86ECFA14D2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46260" y="4532627"/>
            <a:ext cx="285750" cy="4381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03422" y="5240224"/>
            <a:ext cx="257175" cy="403765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51649" y="5231557"/>
            <a:ext cx="257175" cy="403765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92785" y="5240223"/>
            <a:ext cx="257175" cy="403765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26830" y="5243725"/>
            <a:ext cx="257175" cy="403765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0875" y="5240222"/>
            <a:ext cx="257175" cy="403765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918" y="5260796"/>
            <a:ext cx="257175" cy="403765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88961" y="5231556"/>
            <a:ext cx="257175" cy="403765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03004" y="5240222"/>
            <a:ext cx="257175" cy="403765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44140" y="5254738"/>
            <a:ext cx="257175" cy="403765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367" y="5258240"/>
            <a:ext cx="257175" cy="40376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89539" y="3228680"/>
            <a:ext cx="197269" cy="443855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45600" y="3228680"/>
            <a:ext cx="197269" cy="443855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93181" y="3238557"/>
            <a:ext cx="197269" cy="443855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74525" y="3218653"/>
            <a:ext cx="197269" cy="44385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13354" y="2552404"/>
            <a:ext cx="210140" cy="449123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26814" y="2578530"/>
            <a:ext cx="187317" cy="400344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80494" y="2538252"/>
            <a:ext cx="210140" cy="44912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2BF4BAE-4CB1-44C6-9379-6BBF3BBDED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1C8CE8-033C-4C48-85B2-0DD9CA06D1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1747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  <p:bldP spid="4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0.7|40.9|61.8|69.4|49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2|15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|7.1|20.5|11|6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2|15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12.2|21|17.8|8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|10.2|11.1|14.3|6.9|2.5|7.4|28.5|6|3.3|7.1|10.7|3.1|2.4|3.3|15.7|1.7|1.5|5.2|16.9|1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7|6.3|9.3|4.6|9.2|13.3|14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5|3.8|10.1|6.8|38.3|5.1|25.6|2.1|10.9|6|20|39.3|16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.2|5.7|23.2|8|2.2"/>
</p:tagLst>
</file>

<file path=ppt/theme/theme1.xml><?xml version="1.0" encoding="utf-8"?>
<a:theme xmlns:a="http://schemas.openxmlformats.org/drawingml/2006/main" name="1_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4DFBEE-DEA3-484B-A04B-F8DB870A065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39BE01E-8D1A-425F-B7DC-AD5487DCD1CB}"/>
</file>

<file path=docProps/app.xml><?xml version="1.0" encoding="utf-8"?>
<Properties xmlns="http://schemas.openxmlformats.org/officeDocument/2006/extended-properties" xmlns:vt="http://schemas.openxmlformats.org/officeDocument/2006/docPropsVTypes">
  <TotalTime>2452</TotalTime>
  <Words>322</Words>
  <Application>Microsoft Office PowerPoint</Application>
  <PresentationFormat>On-screen Show (4:3)</PresentationFormat>
  <Paragraphs>42</Paragraphs>
  <Slides>15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Cambria Math</vt:lpstr>
      <vt:lpstr>Myriad Pro</vt:lpstr>
      <vt:lpstr>Open Sans</vt:lpstr>
      <vt:lpstr>1_nctem1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40</cp:revision>
  <dcterms:created xsi:type="dcterms:W3CDTF">2020-04-15T07:07:39Z</dcterms:created>
  <dcterms:modified xsi:type="dcterms:W3CDTF">2020-08-26T14:44:35Z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