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  <p:sldMasterId id="2147483690" r:id="rId5"/>
  </p:sldMasterIdLst>
  <p:notesMasterIdLst>
    <p:notesMasterId r:id="rId21"/>
  </p:notesMasterIdLst>
  <p:sldIdLst>
    <p:sldId id="257" r:id="rId6"/>
    <p:sldId id="393" r:id="rId7"/>
    <p:sldId id="392" r:id="rId8"/>
    <p:sldId id="368" r:id="rId9"/>
    <p:sldId id="369" r:id="rId10"/>
    <p:sldId id="396" r:id="rId11"/>
    <p:sldId id="379" r:id="rId12"/>
    <p:sldId id="370" r:id="rId13"/>
    <p:sldId id="397" r:id="rId14"/>
    <p:sldId id="371" r:id="rId15"/>
    <p:sldId id="373" r:id="rId16"/>
    <p:sldId id="383" r:id="rId17"/>
    <p:sldId id="374" r:id="rId18"/>
    <p:sldId id="394" r:id="rId19"/>
    <p:sldId id="39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C54C5E-A053-4538-892F-AD4DCF0A618C}" v="4" dt="2020-08-26T14:13:48.1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5" autoAdjust="0"/>
    <p:restoredTop sz="86507" autoAdjust="0"/>
  </p:normalViewPr>
  <p:slideViewPr>
    <p:cSldViewPr snapToGrid="0">
      <p:cViewPr varScale="1">
        <p:scale>
          <a:sx n="62" d="100"/>
          <a:sy n="62" d="100"/>
        </p:scale>
        <p:origin x="1608" y="72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82"/>
    </p:cViewPr>
  </p:sorterViewPr>
  <p:notesViewPr>
    <p:cSldViewPr snapToGrid="0">
      <p:cViewPr varScale="1">
        <p:scale>
          <a:sx n="53" d="100"/>
          <a:sy n="53" d="100"/>
        </p:scale>
        <p:origin x="284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BFC54C5E-A053-4538-892F-AD4DCF0A618C}"/>
    <pc:docChg chg="custSel modSld">
      <pc:chgData name="Andrew Young" userId="3d7dab09-352b-4858-b937-4a4f8b94e613" providerId="ADAL" clId="{BFC54C5E-A053-4538-892F-AD4DCF0A618C}" dt="2020-08-26T14:13:48.153" v="21" actId="207"/>
      <pc:docMkLst>
        <pc:docMk/>
      </pc:docMkLst>
      <pc:sldChg chg="modSp">
        <pc:chgData name="Andrew Young" userId="3d7dab09-352b-4858-b937-4a4f8b94e613" providerId="ADAL" clId="{BFC54C5E-A053-4538-892F-AD4DCF0A618C}" dt="2020-08-26T14:13:18.203" v="18" actId="6549"/>
        <pc:sldMkLst>
          <pc:docMk/>
          <pc:sldMk cId="2932930423" sldId="371"/>
        </pc:sldMkLst>
        <pc:spChg chg="mod">
          <ac:chgData name="Andrew Young" userId="3d7dab09-352b-4858-b937-4a4f8b94e613" providerId="ADAL" clId="{BFC54C5E-A053-4538-892F-AD4DCF0A618C}" dt="2020-08-26T14:13:18.203" v="18" actId="6549"/>
          <ac:spMkLst>
            <pc:docMk/>
            <pc:sldMk cId="2932930423" sldId="371"/>
            <ac:spMk id="11" creationId="{47DE7FBB-79F3-4286-BA9A-7F453076B9B2}"/>
          </ac:spMkLst>
        </pc:spChg>
      </pc:sldChg>
      <pc:sldChg chg="modSp">
        <pc:chgData name="Andrew Young" userId="3d7dab09-352b-4858-b937-4a4f8b94e613" providerId="ADAL" clId="{BFC54C5E-A053-4538-892F-AD4DCF0A618C}" dt="2020-08-26T14:11:54.287" v="1" actId="313"/>
        <pc:sldMkLst>
          <pc:docMk/>
          <pc:sldMk cId="1997220341" sldId="393"/>
        </pc:sldMkLst>
        <pc:spChg chg="mod">
          <ac:chgData name="Andrew Young" userId="3d7dab09-352b-4858-b937-4a4f8b94e613" providerId="ADAL" clId="{BFC54C5E-A053-4538-892F-AD4DCF0A618C}" dt="2020-08-26T14:11:54.287" v="1" actId="313"/>
          <ac:spMkLst>
            <pc:docMk/>
            <pc:sldMk cId="1997220341" sldId="393"/>
            <ac:spMk id="11" creationId="{9FEEBE54-53D6-46E9-AEC1-35A91B9FF72B}"/>
          </ac:spMkLst>
        </pc:spChg>
      </pc:sldChg>
      <pc:sldChg chg="modSp mod">
        <pc:chgData name="Andrew Young" userId="3d7dab09-352b-4858-b937-4a4f8b94e613" providerId="ADAL" clId="{BFC54C5E-A053-4538-892F-AD4DCF0A618C}" dt="2020-08-26T14:13:01.649" v="17" actId="20577"/>
        <pc:sldMkLst>
          <pc:docMk/>
          <pc:sldMk cId="3853232024" sldId="397"/>
        </pc:sldMkLst>
        <pc:spChg chg="mod">
          <ac:chgData name="Andrew Young" userId="3d7dab09-352b-4858-b937-4a4f8b94e613" providerId="ADAL" clId="{BFC54C5E-A053-4538-892F-AD4DCF0A618C}" dt="2020-08-26T14:12:54.280" v="14" actId="20577"/>
          <ac:spMkLst>
            <pc:docMk/>
            <pc:sldMk cId="3853232024" sldId="397"/>
            <ac:spMk id="3" creationId="{00000000-0000-0000-0000-000000000000}"/>
          </ac:spMkLst>
        </pc:spChg>
        <pc:spChg chg="mod">
          <ac:chgData name="Andrew Young" userId="3d7dab09-352b-4858-b937-4a4f8b94e613" providerId="ADAL" clId="{BFC54C5E-A053-4538-892F-AD4DCF0A618C}" dt="2020-08-26T14:12:58.142" v="15" actId="20577"/>
          <ac:spMkLst>
            <pc:docMk/>
            <pc:sldMk cId="3853232024" sldId="397"/>
            <ac:spMk id="6" creationId="{00000000-0000-0000-0000-000000000000}"/>
          </ac:spMkLst>
        </pc:spChg>
        <pc:spChg chg="mod">
          <ac:chgData name="Andrew Young" userId="3d7dab09-352b-4858-b937-4a4f8b94e613" providerId="ADAL" clId="{BFC54C5E-A053-4538-892F-AD4DCF0A618C}" dt="2020-08-26T14:13:00.119" v="16" actId="20577"/>
          <ac:spMkLst>
            <pc:docMk/>
            <pc:sldMk cId="3853232024" sldId="397"/>
            <ac:spMk id="10" creationId="{00000000-0000-0000-0000-000000000000}"/>
          </ac:spMkLst>
        </pc:spChg>
        <pc:spChg chg="mod">
          <ac:chgData name="Andrew Young" userId="3d7dab09-352b-4858-b937-4a4f8b94e613" providerId="ADAL" clId="{BFC54C5E-A053-4538-892F-AD4DCF0A618C}" dt="2020-08-26T14:13:01.649" v="17" actId="20577"/>
          <ac:spMkLst>
            <pc:docMk/>
            <pc:sldMk cId="3853232024" sldId="397"/>
            <ac:spMk id="13" creationId="{00000000-0000-0000-0000-000000000000}"/>
          </ac:spMkLst>
        </pc:spChg>
      </pc:sldChg>
      <pc:sldChg chg="modSp mod">
        <pc:chgData name="Andrew Young" userId="3d7dab09-352b-4858-b937-4a4f8b94e613" providerId="ADAL" clId="{BFC54C5E-A053-4538-892F-AD4DCF0A618C}" dt="2020-08-26T14:13:48.153" v="21" actId="207"/>
        <pc:sldMkLst>
          <pc:docMk/>
          <pc:sldMk cId="3150796099" sldId="398"/>
        </pc:sldMkLst>
        <pc:spChg chg="mod">
          <ac:chgData name="Andrew Young" userId="3d7dab09-352b-4858-b937-4a4f8b94e613" providerId="ADAL" clId="{BFC54C5E-A053-4538-892F-AD4DCF0A618C}" dt="2020-08-26T14:13:48.153" v="21" actId="207"/>
          <ac:spMkLst>
            <pc:docMk/>
            <pc:sldMk cId="3150796099" sldId="398"/>
            <ac:spMk id="3" creationId="{10DB0242-17E0-4B6A-80C7-8A7C9CAEC3BC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3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3.wmf"/><Relationship Id="rId4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4611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dirty="0" smtClean="0">
                    <a:latin typeface="+mn-lt"/>
                  </a:rPr>
                  <a:t>Children may complete the circle as it is a familiar shape. This is an opportunity to reinforce the importance of defining the whole when discussing fractions. Our whole is divided into 3 equal</a:t>
                </a:r>
                <a:r>
                  <a:rPr lang="en-GB" sz="1200" baseline="0" dirty="0" smtClean="0">
                    <a:latin typeface="+mn-lt"/>
                  </a:rPr>
                  <a:t> parts and we have shaded one part. We have represented </a:t>
                </a:r>
                <a:r>
                  <a:rPr lang="en-GB" sz="1200" b="0" i="0" baseline="0" smtClean="0">
                    <a:latin typeface="+mn-lt"/>
                  </a:rPr>
                  <a:t>1/3  or one third</a:t>
                </a:r>
                <a:r>
                  <a:rPr lang="en-GB" sz="1200" i="0" dirty="0" smtClean="0">
                    <a:latin typeface="+mn-lt"/>
                  </a:rPr>
                  <a:t>.</a:t>
                </a:r>
                <a:endParaRPr lang="en-GB" sz="1200" i="0" dirty="0">
                  <a:latin typeface="+mn-lt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2303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0" kern="1200" dirty="0">
                  <a:solidFill>
                    <a:schemeClr val="tx1"/>
                  </a:solidFill>
                  <a:effectLst/>
                  <a:latin typeface="Myriad Pro" panose="020B0503030403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How do we say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1/7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in words?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How do we write “one twelfth”?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435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latin typeface="Myriad Pro" panose="020B050303040302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96462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6956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634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6326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Myriad Pro" panose="020B0503030403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10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Myriad Pro" panose="020B0503030403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825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Myriad Pro" panose="020B0503030403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099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6908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rgbClr val="FF0000"/>
              </a:solidFill>
              <a:effectLst/>
              <a:latin typeface="Myriad Pro" panose="020B0503030403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0525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rgbClr val="FF0000"/>
              </a:solidFill>
              <a:effectLst/>
              <a:latin typeface="Myriad Pro" panose="020B0503030403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296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114799" cy="193757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7612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 2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2" name="Picture 1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4304BF08-3DD4-4B54-A8ED-5A5152E36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2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AA7286-541F-43FE-B29B-7D979D2369AF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233249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3" y="156150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3276587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689414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8033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095515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497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9" r:id="rId2"/>
    <p:sldLayoutId id="214748368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2264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7.wmf"/><Relationship Id="rId2" Type="http://schemas.openxmlformats.org/officeDocument/2006/relationships/tags" Target="../tags/tag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8.wmf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5.wmf"/><Relationship Id="rId12" Type="http://schemas.openxmlformats.org/officeDocument/2006/relationships/oleObject" Target="../embeddings/oleObject4.bin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7.wmf"/><Relationship Id="rId5" Type="http://schemas.openxmlformats.org/officeDocument/2006/relationships/image" Target="../media/image9.png"/><Relationship Id="rId10" Type="http://schemas.openxmlformats.org/officeDocument/2006/relationships/oleObject" Target="../embeddings/oleObject3.bin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9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6.bin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2.w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8.wmf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8.bin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2.wmf"/><Relationship Id="rId5" Type="http://schemas.openxmlformats.org/officeDocument/2006/relationships/image" Target="../media/image14.png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7.bin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2.bin"/><Relationship Id="rId3" Type="http://schemas.openxmlformats.org/officeDocument/2006/relationships/slideLayout" Target="../slideLayouts/slideLayout5.xml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2.png"/><Relationship Id="rId2" Type="http://schemas.openxmlformats.org/officeDocument/2006/relationships/tags" Target="../tags/tag4.xml"/><Relationship Id="rId16" Type="http://schemas.openxmlformats.org/officeDocument/2006/relationships/image" Target="../media/image1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png"/><Relationship Id="rId11" Type="http://schemas.openxmlformats.org/officeDocument/2006/relationships/image" Target="../media/image21.png"/><Relationship Id="rId5" Type="http://schemas.openxmlformats.org/officeDocument/2006/relationships/image" Target="../media/image19.png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16.wmf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4.bin"/><Relationship Id="rId3" Type="http://schemas.openxmlformats.org/officeDocument/2006/relationships/slideLayout" Target="../slideLayouts/slideLayout5.xml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2.png"/><Relationship Id="rId2" Type="http://schemas.openxmlformats.org/officeDocument/2006/relationships/tags" Target="../tags/tag5.xml"/><Relationship Id="rId16" Type="http://schemas.openxmlformats.org/officeDocument/2006/relationships/image" Target="../media/image1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png"/><Relationship Id="rId11" Type="http://schemas.openxmlformats.org/officeDocument/2006/relationships/image" Target="../media/image21.png"/><Relationship Id="rId5" Type="http://schemas.openxmlformats.org/officeDocument/2006/relationships/image" Target="../media/image19.png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16.wmf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D6A859-4915-46CA-A713-DB2268C71E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LKS2 Fractions 2 Lesson 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68378" t="46828"/>
          <a:stretch/>
        </p:blipFill>
        <p:spPr>
          <a:xfrm>
            <a:off x="5063061" y="1764679"/>
            <a:ext cx="2065769" cy="22176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t="22762" r="60984" b="26586"/>
          <a:stretch/>
        </p:blipFill>
        <p:spPr>
          <a:xfrm>
            <a:off x="283779" y="1793328"/>
            <a:ext cx="2548758" cy="21125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5002" y="4189992"/>
            <a:ext cx="84696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Mr Adsett says, “This is one quarter of the whole.”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But Mr Ted disagrees with him.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Who is correct?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031631"/>
            <a:ext cx="92682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‘The denominator is .… because the whole is divided into .… equal parts. </a:t>
            </a:r>
          </a:p>
          <a:p>
            <a:pPr lvl="0"/>
            <a:r>
              <a:rPr lang="en-GB" sz="2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numerator is </a:t>
            </a:r>
            <a:r>
              <a:rPr lang="en-GB" sz="2000" b="1" i="1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because </a:t>
            </a:r>
            <a:r>
              <a:rPr lang="en-GB" sz="2000" b="1" i="1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0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 is shaded.’</a:t>
            </a:r>
            <a:r>
              <a:rPr lang="en-GB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F797933-AE02-4AEE-B925-5EBE0C4604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899052"/>
              </p:ext>
            </p:extLst>
          </p:nvPr>
        </p:nvGraphicFramePr>
        <p:xfrm>
          <a:off x="2044701" y="5859072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6" imgW="241200" imgH="736560" progId="Equation.DSMT4">
                  <p:embed/>
                </p:oleObj>
              </mc:Choice>
              <mc:Fallback>
                <p:oleObj name="Equation" r:id="rId6" imgW="24120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F797933-AE02-4AEE-B925-5EBE0C4604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44701" y="5859072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47DE7FBB-79F3-4286-BA9A-7F453076B9B2}"/>
              </a:ext>
            </a:extLst>
          </p:cNvPr>
          <p:cNvSpPr/>
          <p:nvPr/>
        </p:nvSpPr>
        <p:spPr>
          <a:xfrm>
            <a:off x="3133605" y="6027783"/>
            <a:ext cx="1596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0000"/>
                </a:solidFill>
                <a:latin typeface="Myriad Pro"/>
              </a:rPr>
              <a:t>one-third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47A534E-F31F-497E-AAAC-2ED123A26D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4856" y="3747068"/>
            <a:ext cx="1390008" cy="159729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E7F53A-8C0E-4E5F-85BE-06D0DA6A9C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6F77-58DA-4931-BDC5-B95B7AADB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93293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6CD6C3-8215-40B9-9112-7A4A5ABA0B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35" y="1716650"/>
            <a:ext cx="6857344" cy="41562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" y="995760"/>
            <a:ext cx="948135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‘The denominator is .… because the whole is divided into …. equal parts. The numerator is </a:t>
            </a:r>
            <a:r>
              <a:rPr lang="en-GB" sz="20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because </a:t>
            </a:r>
            <a:r>
              <a:rPr lang="en-GB" sz="20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part is shaded.’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3994363" y="2140128"/>
            <a:ext cx="1100830" cy="47051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319097" y="4716453"/>
            <a:ext cx="1100830" cy="66551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3029853" y="2140128"/>
            <a:ext cx="1100830" cy="47051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319097" y="3892792"/>
            <a:ext cx="1100830" cy="66551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C72C55-E9D6-4438-AF2E-5AE8AA7950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F0B41B-9C60-473D-BBFE-6A5420F64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680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512" y="1275497"/>
            <a:ext cx="3724275" cy="2886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602" y="1242632"/>
            <a:ext cx="3724275" cy="29786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791420" y="1465147"/>
            <a:ext cx="81785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400" dirty="0"/>
              <a:t>sixth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5105198" y="2718345"/>
            <a:ext cx="718554" cy="1864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7AF03B5-2617-4155-AB44-5EAE41CEFF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7525" y="2888688"/>
            <a:ext cx="1153900" cy="100353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2" name="TextBox 21"/>
          <p:cNvSpPr txBox="1"/>
          <p:nvPr/>
        </p:nvSpPr>
        <p:spPr>
          <a:xfrm>
            <a:off x="7785718" y="3302825"/>
            <a:ext cx="47000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4000" dirty="0"/>
              <a:t>6</a:t>
            </a:r>
          </a:p>
        </p:txBody>
      </p:sp>
      <p:sp>
        <p:nvSpPr>
          <p:cNvPr id="23" name="Oval 22"/>
          <p:cNvSpPr/>
          <p:nvPr/>
        </p:nvSpPr>
        <p:spPr bwMode="auto">
          <a:xfrm>
            <a:off x="7609273" y="3364969"/>
            <a:ext cx="780126" cy="52725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3222593" y="3296214"/>
            <a:ext cx="834501" cy="52151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238107" y="1465147"/>
            <a:ext cx="835908" cy="4616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6773365" y="1465147"/>
            <a:ext cx="835908" cy="4616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3217754" y="2731980"/>
            <a:ext cx="835908" cy="4616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7553491" y="2761534"/>
            <a:ext cx="835908" cy="4616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1578292" y="1465146"/>
            <a:ext cx="835908" cy="4616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6042260" y="1465146"/>
            <a:ext cx="835908" cy="4616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1E3C6A-CE00-46BB-BEEE-6E55A0CA8E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7A3EBE-25B5-4339-9CA8-BAEE9F375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794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1323044"/>
                  </p:ext>
                </p:extLst>
              </p:nvPr>
            </p:nvGraphicFramePr>
            <p:xfrm>
              <a:off x="1198179" y="984497"/>
              <a:ext cx="6924889" cy="461536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12124">
                      <a:extLst>
                        <a:ext uri="{9D8B030D-6E8A-4147-A177-3AD203B41FA5}">
                          <a16:colId xmlns:a16="http://schemas.microsoft.com/office/drawing/2014/main" val="2795761039"/>
                        </a:ext>
                      </a:extLst>
                    </a:gridCol>
                    <a:gridCol w="2412124">
                      <a:extLst>
                        <a:ext uri="{9D8B030D-6E8A-4147-A177-3AD203B41FA5}">
                          <a16:colId xmlns:a16="http://schemas.microsoft.com/office/drawing/2014/main" val="4029153116"/>
                        </a:ext>
                      </a:extLst>
                    </a:gridCol>
                    <a:gridCol w="2100641">
                      <a:extLst>
                        <a:ext uri="{9D8B030D-6E8A-4147-A177-3AD203B41FA5}">
                          <a16:colId xmlns:a16="http://schemas.microsoft.com/office/drawing/2014/main" val="3994329609"/>
                        </a:ext>
                      </a:extLst>
                    </a:gridCol>
                  </a:tblGrid>
                  <a:tr h="353928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ysClr val="windowText" lastClr="000000"/>
                              </a:solidFill>
                            </a:rPr>
                            <a:t>Name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6E6E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ysClr val="windowText" lastClr="000000"/>
                              </a:solidFill>
                            </a:rPr>
                            <a:t>Notation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6E6E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ysClr val="windowText" lastClr="000000"/>
                              </a:solidFill>
                            </a:rPr>
                            <a:t>Representation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6E6E6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6666555"/>
                      </a:ext>
                    </a:extLst>
                  </a:tr>
                  <a:tr h="10624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>
                              <a:solidFill>
                                <a:sysClr val="windowText" lastClr="000000"/>
                              </a:solidFill>
                            </a:rPr>
                            <a:t>one-sixth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83823628"/>
                      </a:ext>
                    </a:extLst>
                  </a:tr>
                  <a:tr h="10624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>
                              <a:solidFill>
                                <a:sysClr val="windowText" lastClr="000000"/>
                              </a:solidFill>
                            </a:rPr>
                            <a:t>one-third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75666862"/>
                      </a:ext>
                    </a:extLst>
                  </a:tr>
                  <a:tr h="106240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>
                              <a:solidFill>
                                <a:sysClr val="windowText" lastClr="000000"/>
                              </a:solidFill>
                            </a:rPr>
                            <a:t>one-fifth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67463690"/>
                      </a:ext>
                    </a:extLst>
                  </a:tr>
                  <a:tr h="10624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>
                              <a:solidFill>
                                <a:sysClr val="windowText" lastClr="000000"/>
                              </a:solidFill>
                            </a:rPr>
                            <a:t>one-quarter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2800" b="0" i="1" dirty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531275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1323044"/>
                  </p:ext>
                </p:extLst>
              </p:nvPr>
            </p:nvGraphicFramePr>
            <p:xfrm>
              <a:off x="1198179" y="984497"/>
              <a:ext cx="6924889" cy="461536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12124">
                      <a:extLst>
                        <a:ext uri="{9D8B030D-6E8A-4147-A177-3AD203B41FA5}">
                          <a16:colId xmlns:a16="http://schemas.microsoft.com/office/drawing/2014/main" val="2795761039"/>
                        </a:ext>
                      </a:extLst>
                    </a:gridCol>
                    <a:gridCol w="2412124">
                      <a:extLst>
                        <a:ext uri="{9D8B030D-6E8A-4147-A177-3AD203B41FA5}">
                          <a16:colId xmlns:a16="http://schemas.microsoft.com/office/drawing/2014/main" val="4029153116"/>
                        </a:ext>
                      </a:extLst>
                    </a:gridCol>
                    <a:gridCol w="2100641">
                      <a:extLst>
                        <a:ext uri="{9D8B030D-6E8A-4147-A177-3AD203B41FA5}">
                          <a16:colId xmlns:a16="http://schemas.microsoft.com/office/drawing/2014/main" val="3994329609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ysClr val="windowText" lastClr="000000"/>
                              </a:solidFill>
                            </a:rPr>
                            <a:t>Name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6E6E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ysClr val="windowText" lastClr="000000"/>
                              </a:solidFill>
                            </a:rPr>
                            <a:t>Notation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6E6E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solidFill>
                                <a:sysClr val="windowText" lastClr="000000"/>
                              </a:solidFill>
                            </a:rPr>
                            <a:t>Representation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6E6E6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6666555"/>
                      </a:ext>
                    </a:extLst>
                  </a:tr>
                  <a:tr h="10624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>
                              <a:solidFill>
                                <a:sysClr val="windowText" lastClr="000000"/>
                              </a:solidFill>
                            </a:rPr>
                            <a:t>one-sixth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0253" t="-37143" r="-87626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83823628"/>
                      </a:ext>
                    </a:extLst>
                  </a:tr>
                  <a:tr h="10624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>
                              <a:solidFill>
                                <a:sysClr val="windowText" lastClr="000000"/>
                              </a:solidFill>
                            </a:rPr>
                            <a:t>one-third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0253" t="-137931" r="-87626" b="-2017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75666862"/>
                      </a:ext>
                    </a:extLst>
                  </a:tr>
                  <a:tr h="106240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>
                              <a:solidFill>
                                <a:sysClr val="windowText" lastClr="000000"/>
                              </a:solidFill>
                            </a:rPr>
                            <a:t>one-fifth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0253" t="-236571" r="-87626" b="-100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67463690"/>
                      </a:ext>
                    </a:extLst>
                  </a:tr>
                  <a:tr h="10624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800" dirty="0">
                              <a:solidFill>
                                <a:sysClr val="windowText" lastClr="000000"/>
                              </a:solidFill>
                            </a:rPr>
                            <a:t>one-quarter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0253" t="-338506" r="-87626" b="-1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5312750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5293" y="4547008"/>
            <a:ext cx="1058875" cy="94028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/>
          <a:srcRect l="1899" t="8131" b="1"/>
          <a:stretch/>
        </p:blipFill>
        <p:spPr>
          <a:xfrm>
            <a:off x="6114204" y="3891010"/>
            <a:ext cx="1813555" cy="4838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/>
          <a:srcRect t="6852" b="6959"/>
          <a:stretch/>
        </p:blipFill>
        <p:spPr>
          <a:xfrm>
            <a:off x="6758645" y="1378633"/>
            <a:ext cx="1025650" cy="9022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8881" y="2457842"/>
            <a:ext cx="1131697" cy="86248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4376691" y="1378633"/>
            <a:ext cx="683581" cy="9022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347600" y="2470850"/>
            <a:ext cx="1614257" cy="84947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663925" y="2531889"/>
            <a:ext cx="1473488" cy="5637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440314" y="3555141"/>
            <a:ext cx="683581" cy="9022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587622" y="3555141"/>
            <a:ext cx="1626095" cy="53240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404151" y="4547008"/>
            <a:ext cx="1907220" cy="9022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376691" y="4547008"/>
            <a:ext cx="683581" cy="9022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BD52D7-191E-4E60-B01A-4D92AD8482E0}"/>
              </a:ext>
            </a:extLst>
          </p:cNvPr>
          <p:cNvSpPr txBox="1"/>
          <p:nvPr/>
        </p:nvSpPr>
        <p:spPr>
          <a:xfrm>
            <a:off x="1404151" y="5576926"/>
            <a:ext cx="948135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‘The denominator is …… </a:t>
            </a:r>
          </a:p>
          <a:p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because the whole is divided into ….. equal parts. </a:t>
            </a:r>
          </a:p>
          <a:p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The numerator is </a:t>
            </a:r>
            <a:r>
              <a:rPr lang="en-GB" sz="20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because </a:t>
            </a:r>
            <a:r>
              <a:rPr lang="en-GB" sz="20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part is shaded.’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9C533A-A521-4245-AEAF-4090C79D25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91750A-6E3C-46BA-B7D0-3496D8456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100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30603" y="1617077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3 strips of paper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scissors</a:t>
            </a:r>
          </a:p>
        </p:txBody>
      </p:sp>
      <p:sp>
        <p:nvSpPr>
          <p:cNvPr id="7" name="Rectangle 6"/>
          <p:cNvSpPr/>
          <p:nvPr/>
        </p:nvSpPr>
        <p:spPr>
          <a:xfrm>
            <a:off x="2630603" y="1155412"/>
            <a:ext cx="35846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GB" sz="2400" b="1" dirty="0">
                <a:latin typeface="Arial" charset="0"/>
              </a:rPr>
              <a:t>Next time you will need</a:t>
            </a:r>
            <a:endParaRPr lang="en-US" sz="2400" b="1" dirty="0">
              <a:latin typeface="Arial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5713C-5BF2-436B-94C2-35194877CC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2E42AE-59B7-403A-9EC9-614365DCF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93178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DB0242-17E0-4B6A-80C7-8A7C9CAEC3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796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18723" y="1052013"/>
            <a:ext cx="2529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None/>
              <a:tabLst/>
              <a:defRPr/>
            </a:pPr>
            <a:r>
              <a:rPr lang="en-GB" sz="2400" b="1" dirty="0">
                <a:latin typeface="Arial" charset="0"/>
              </a:rPr>
              <a:t>Practice activity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698360" y="1450670"/>
            <a:ext cx="8445640" cy="37052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Can you draw me a shape that can be represented by 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fraction with a denominator of: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b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4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b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b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4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5266575" y="2121723"/>
            <a:ext cx="805752" cy="803172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>
            <a:endCxn id="5" idx="6"/>
          </p:cNvCxnSpPr>
          <p:nvPr/>
        </p:nvCxnSpPr>
        <p:spPr bwMode="auto">
          <a:xfrm flipV="1">
            <a:off x="5248820" y="2523309"/>
            <a:ext cx="823507" cy="1836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Rectangle 5"/>
          <p:cNvSpPr/>
          <p:nvPr/>
        </p:nvSpPr>
        <p:spPr bwMode="auto">
          <a:xfrm>
            <a:off x="5248820" y="3130682"/>
            <a:ext cx="1670538" cy="54512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 flipH="1" flipV="1">
            <a:off x="5266575" y="3303308"/>
            <a:ext cx="1652783" cy="1145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/>
          <p:cNvCxnSpPr/>
          <p:nvPr/>
        </p:nvCxnSpPr>
        <p:spPr bwMode="auto">
          <a:xfrm>
            <a:off x="5266575" y="3509342"/>
            <a:ext cx="1652783" cy="4799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r="71902"/>
          <a:stretch/>
        </p:blipFill>
        <p:spPr>
          <a:xfrm>
            <a:off x="5266575" y="3605474"/>
            <a:ext cx="942002" cy="116181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5237058" y="4798139"/>
            <a:ext cx="835269" cy="81521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/>
          <p:cNvCxnSpPr>
            <a:endCxn id="12" idx="2"/>
          </p:cNvCxnSpPr>
          <p:nvPr/>
        </p:nvCxnSpPr>
        <p:spPr bwMode="auto">
          <a:xfrm>
            <a:off x="5399298" y="4798139"/>
            <a:ext cx="255395" cy="815212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>
            <a:endCxn id="12" idx="3"/>
          </p:cNvCxnSpPr>
          <p:nvPr/>
        </p:nvCxnSpPr>
        <p:spPr bwMode="auto">
          <a:xfrm>
            <a:off x="5638612" y="4798139"/>
            <a:ext cx="433715" cy="40760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/>
          <p:cNvCxnSpPr/>
          <p:nvPr/>
        </p:nvCxnSpPr>
        <p:spPr bwMode="auto">
          <a:xfrm>
            <a:off x="5806191" y="4965281"/>
            <a:ext cx="0" cy="64807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 flipH="1">
            <a:off x="5239500" y="5425783"/>
            <a:ext cx="335677" cy="1001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9FEEBE54-53D6-46E9-AEC1-35A91B9FF72B}"/>
              </a:ext>
            </a:extLst>
          </p:cNvPr>
          <p:cNvSpPr/>
          <p:nvPr/>
        </p:nvSpPr>
        <p:spPr>
          <a:xfrm>
            <a:off x="0" y="3208731"/>
            <a:ext cx="83673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i="1" dirty="0">
                <a:latin typeface="Arial" panose="020B0604020202020204" pitchFamily="34" charset="0"/>
                <a:cs typeface="Arial" panose="020B0604020202020204" pitchFamily="34" charset="0"/>
              </a:rPr>
              <a:t>‘The denominator is …. because</a:t>
            </a:r>
          </a:p>
          <a:p>
            <a:r>
              <a:rPr lang="en-GB" b="1" i="1" dirty="0">
                <a:latin typeface="Arial" panose="020B0604020202020204" pitchFamily="34" charset="0"/>
                <a:cs typeface="Arial" panose="020B0604020202020204" pitchFamily="34" charset="0"/>
              </a:rPr>
              <a:t> the whole is divided into …. equal parts.’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E54200B-80FB-417E-91DF-81EC38FD85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1609" y="3464972"/>
            <a:ext cx="1394640" cy="159517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45DB2F4-A564-4D1F-B5FF-01DB8D632F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5144" y="4558701"/>
            <a:ext cx="1394640" cy="1595176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6E05FE9-B471-42EF-A430-047CF55257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B63CF6-8311-4F24-835D-B5F0AE68A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722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4331" y="1086455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+mn-cs"/>
              </a:rPr>
              <a:t>Key language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601641" y="1535716"/>
            <a:ext cx="2470189" cy="37052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p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art	</a:t>
            </a:r>
            <a:endParaRPr lang="en-GB" sz="2400" kern="0" noProof="0" dirty="0">
              <a:solidFill>
                <a:srgbClr val="000000"/>
              </a:solidFill>
              <a:latin typeface="Arial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w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hole</a:t>
            </a: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equal</a:t>
            </a: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fraction</a:t>
            </a: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division bar</a:t>
            </a: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numerator</a:t>
            </a: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denominator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12151" y="1091525"/>
            <a:ext cx="2123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+mn-cs"/>
              </a:rPr>
              <a:t>You will need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76922" y="1548120"/>
            <a:ext cx="1590500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pencil/pen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</a:p>
        </p:txBody>
      </p:sp>
      <p:sp>
        <p:nvSpPr>
          <p:cNvPr id="7" name="Rectangle 6"/>
          <p:cNvSpPr/>
          <p:nvPr/>
        </p:nvSpPr>
        <p:spPr>
          <a:xfrm>
            <a:off x="402766" y="5043921"/>
            <a:ext cx="8403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i="1" dirty="0">
                <a:latin typeface="Myriad Pro" panose="020B0503030403020204"/>
              </a:rPr>
              <a:t>‘The denominator is …… because the whole is divided into ….. equal parts. The numerator is </a:t>
            </a:r>
            <a:r>
              <a:rPr lang="en-GB" b="1" i="1" u="sng" dirty="0">
                <a:latin typeface="Myriad Pro" panose="020B0503030403020204"/>
              </a:rPr>
              <a:t>one</a:t>
            </a:r>
            <a:r>
              <a:rPr lang="en-GB" b="1" i="1" dirty="0">
                <a:latin typeface="Myriad Pro" panose="020B0503030403020204"/>
              </a:rPr>
              <a:t> because </a:t>
            </a:r>
            <a:r>
              <a:rPr lang="en-GB" b="1" i="1" u="sng" dirty="0">
                <a:latin typeface="Myriad Pro" panose="020B0503030403020204"/>
              </a:rPr>
              <a:t>one</a:t>
            </a:r>
            <a:r>
              <a:rPr lang="en-GB" b="1" i="1" dirty="0">
                <a:latin typeface="Myriad Pro" panose="020B0503030403020204"/>
              </a:rPr>
              <a:t> part is shaded.’</a:t>
            </a:r>
            <a:r>
              <a:rPr lang="en-GB" b="1" dirty="0">
                <a:latin typeface="Myriad Pro" panose="020B0503030403020204"/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2741962" y="1535716"/>
            <a:ext cx="116089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half</a:t>
            </a:r>
          </a:p>
          <a:p>
            <a: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  <a:p>
            <a: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third</a:t>
            </a:r>
          </a:p>
          <a:p>
            <a: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fifth</a:t>
            </a:r>
          </a:p>
          <a:p>
            <a:r>
              <a:rPr lang="en-GB" sz="24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sixth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5A131C-A56B-43AB-82EF-9BFEA00106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D88F55-ED9E-446B-B614-9F97A5333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8636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44AA0ED-A987-418C-8DC7-F605B44779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778617"/>
            <a:ext cx="7907446" cy="2150440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60BB320-9F59-4859-AA4E-AC0EBA6389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562328"/>
              </p:ext>
            </p:extLst>
          </p:nvPr>
        </p:nvGraphicFramePr>
        <p:xfrm>
          <a:off x="1338263" y="4630420"/>
          <a:ext cx="25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6" imgW="253800" imgH="736560" progId="Equation.DSMT4">
                  <p:embed/>
                </p:oleObj>
              </mc:Choice>
              <mc:Fallback>
                <p:oleObj name="Equation" r:id="rId6" imgW="25380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60BB320-9F59-4859-AA4E-AC0EBA6389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38263" y="4630420"/>
                        <a:ext cx="254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32D8D57C-8CFD-4EE2-B06C-1DC81ED62B3F}"/>
              </a:ext>
            </a:extLst>
          </p:cNvPr>
          <p:cNvSpPr/>
          <p:nvPr/>
        </p:nvSpPr>
        <p:spPr>
          <a:xfrm>
            <a:off x="1291392" y="4468184"/>
            <a:ext cx="330199" cy="48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0D60CEA-10B3-49A6-9F4D-FD7E5B8D1352}"/>
              </a:ext>
            </a:extLst>
          </p:cNvPr>
          <p:cNvSpPr/>
          <p:nvPr/>
        </p:nvSpPr>
        <p:spPr>
          <a:xfrm>
            <a:off x="1291393" y="5072982"/>
            <a:ext cx="3301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951DA1E-00E1-40C8-812A-A4A9519C86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161960"/>
              </p:ext>
            </p:extLst>
          </p:nvPr>
        </p:nvGraphicFramePr>
        <p:xfrm>
          <a:off x="3421063" y="4624070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8" imgW="241200" imgH="736560" progId="Equation.DSMT4">
                  <p:embed/>
                </p:oleObj>
              </mc:Choice>
              <mc:Fallback>
                <p:oleObj name="Equation" r:id="rId8" imgW="24120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951DA1E-00E1-40C8-812A-A4A9519C86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21063" y="4624070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610007AF-C329-4935-8D1F-EBE9C9F63BE4}"/>
              </a:ext>
            </a:extLst>
          </p:cNvPr>
          <p:cNvSpPr/>
          <p:nvPr/>
        </p:nvSpPr>
        <p:spPr>
          <a:xfrm>
            <a:off x="3367186" y="4461297"/>
            <a:ext cx="330199" cy="48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3B2EDAB-64A6-481F-8113-7636C1092C37}"/>
              </a:ext>
            </a:extLst>
          </p:cNvPr>
          <p:cNvSpPr/>
          <p:nvPr/>
        </p:nvSpPr>
        <p:spPr>
          <a:xfrm>
            <a:off x="3367187" y="5066095"/>
            <a:ext cx="3301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1431038-E376-436C-9BC5-60306B289D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743034"/>
              </p:ext>
            </p:extLst>
          </p:nvPr>
        </p:nvGraphicFramePr>
        <p:xfrm>
          <a:off x="5472113" y="4624070"/>
          <a:ext cx="228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10" imgW="228600" imgH="723600" progId="Equation.DSMT4">
                  <p:embed/>
                </p:oleObj>
              </mc:Choice>
              <mc:Fallback>
                <p:oleObj name="Equation" r:id="rId10" imgW="228600" imgH="7236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1431038-E376-436C-9BC5-60306B289D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72113" y="4624070"/>
                        <a:ext cx="228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3D474FF2-1C5E-494D-90AD-7C5120DDC1C0}"/>
              </a:ext>
            </a:extLst>
          </p:cNvPr>
          <p:cNvSpPr/>
          <p:nvPr/>
        </p:nvSpPr>
        <p:spPr>
          <a:xfrm>
            <a:off x="5411555" y="4454410"/>
            <a:ext cx="330199" cy="48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017FF5C-CB63-445B-9A2C-DB09CB1475AA}"/>
              </a:ext>
            </a:extLst>
          </p:cNvPr>
          <p:cNvSpPr/>
          <p:nvPr/>
        </p:nvSpPr>
        <p:spPr>
          <a:xfrm>
            <a:off x="5411556" y="5059208"/>
            <a:ext cx="3301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5F87EED-E295-4F85-AD81-78EA67BA68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943125"/>
              </p:ext>
            </p:extLst>
          </p:nvPr>
        </p:nvGraphicFramePr>
        <p:xfrm>
          <a:off x="7448550" y="4650105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12" imgW="253800" imgH="723600" progId="Equation.DSMT4">
                  <p:embed/>
                </p:oleObj>
              </mc:Choice>
              <mc:Fallback>
                <p:oleObj name="Equation" r:id="rId12" imgW="253800" imgH="7236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D5F87EED-E295-4F85-AD81-78EA67BA68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48550" y="4650105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6C0D2156-1B94-47AC-B851-2CF26967407D}"/>
              </a:ext>
            </a:extLst>
          </p:cNvPr>
          <p:cNvSpPr/>
          <p:nvPr/>
        </p:nvSpPr>
        <p:spPr>
          <a:xfrm>
            <a:off x="7401294" y="4480451"/>
            <a:ext cx="330199" cy="48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DBC651C-77A2-43BC-8717-62282CE745B5}"/>
              </a:ext>
            </a:extLst>
          </p:cNvPr>
          <p:cNvSpPr/>
          <p:nvPr/>
        </p:nvSpPr>
        <p:spPr>
          <a:xfrm>
            <a:off x="7401295" y="5085249"/>
            <a:ext cx="3301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" y="1043387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‘The denominator is …. because the whole is divided into …. equal parts. </a:t>
            </a:r>
          </a:p>
          <a:p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The numerator is </a:t>
            </a:r>
            <a:r>
              <a:rPr lang="en-GB" sz="20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because </a:t>
            </a:r>
            <a:r>
              <a:rPr lang="en-GB" sz="20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part is shaded.’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8B7D68-DF93-4E97-BE3E-389342C1D8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8E1DF0-1FB8-4C37-BBFA-E1E000325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28476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  <p:bldP spid="20" grpId="0" animBg="1"/>
      <p:bldP spid="25" grpId="0" animBg="1"/>
      <p:bldP spid="26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980B9A3-CD59-4144-8EA0-A760E962E12C}"/>
              </a:ext>
            </a:extLst>
          </p:cNvPr>
          <p:cNvSpPr txBox="1"/>
          <p:nvPr/>
        </p:nvSpPr>
        <p:spPr>
          <a:xfrm>
            <a:off x="296750" y="1047190"/>
            <a:ext cx="8550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Which name matches which shape? Are there any clues?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8DB818-5B3D-4AFB-8E58-B8C7B84482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287"/>
          <a:stretch/>
        </p:blipFill>
        <p:spPr>
          <a:xfrm>
            <a:off x="618277" y="1597376"/>
            <a:ext cx="7907446" cy="2012924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DCDF20F-0EAA-45FA-8F06-02DEE6CE0B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4251" y="3829371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5" imgW="241200" imgH="736560" progId="Equation.DSMT4">
                  <p:embed/>
                </p:oleObj>
              </mc:Choice>
              <mc:Fallback>
                <p:oleObj name="Equation" r:id="rId5" imgW="24120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DCDF20F-0EAA-45FA-8F06-02DEE6CE0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34251" y="3829371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3203492-9D4C-4462-82C9-87B165FE79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04808" y="3838787"/>
          <a:ext cx="25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7" imgW="253800" imgH="736560" progId="Equation.DSMT4">
                  <p:embed/>
                </p:oleObj>
              </mc:Choice>
              <mc:Fallback>
                <p:oleObj name="Equation" r:id="rId7" imgW="253800" imgH="736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3203492-9D4C-4462-82C9-87B165FE7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04808" y="3838787"/>
                        <a:ext cx="254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4C252D6A-6500-4B41-BC9C-CAC71A4D55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72073" y="3832436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9" imgW="241200" imgH="736560" progId="Equation.DSMT4">
                  <p:embed/>
                </p:oleObj>
              </mc:Choice>
              <mc:Fallback>
                <p:oleObj name="Equation" r:id="rId9" imgW="241200" imgH="736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4C252D6A-6500-4B41-BC9C-CAC71A4D55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72073" y="3832436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50706B99-7F0A-4F39-8F43-05EB7B55F5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39548" y="3832655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11" imgW="253800" imgH="723600" progId="Equation.DSMT4">
                  <p:embed/>
                </p:oleObj>
              </mc:Choice>
              <mc:Fallback>
                <p:oleObj name="Equation" r:id="rId11" imgW="253800" imgH="7236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50706B99-7F0A-4F39-8F43-05EB7B55F5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39548" y="3832655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7DE9F0D-CFDB-4D47-9B36-78B153FBBBE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48613" y="3853402"/>
          <a:ext cx="228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3" imgW="228600" imgH="723600" progId="Equation.DSMT4">
                  <p:embed/>
                </p:oleObj>
              </mc:Choice>
              <mc:Fallback>
                <p:oleObj name="Equation" r:id="rId13" imgW="22860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7DE9F0D-CFDB-4D47-9B36-78B153FBBB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48613" y="3853402"/>
                        <a:ext cx="228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B117E192-61EF-407C-9E8C-6CCF657824D6}"/>
              </a:ext>
            </a:extLst>
          </p:cNvPr>
          <p:cNvSpPr txBox="1"/>
          <p:nvPr/>
        </p:nvSpPr>
        <p:spPr>
          <a:xfrm>
            <a:off x="230500" y="5873691"/>
            <a:ext cx="2119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one-quarter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5689412-F0D4-4473-BC25-BD94A6ABA717}"/>
              </a:ext>
            </a:extLst>
          </p:cNvPr>
          <p:cNvSpPr txBox="1"/>
          <p:nvPr/>
        </p:nvSpPr>
        <p:spPr>
          <a:xfrm>
            <a:off x="2332219" y="5407261"/>
            <a:ext cx="177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one-third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69B0E0-2E1B-42BC-B9D8-D9A970FE4C75}"/>
              </a:ext>
            </a:extLst>
          </p:cNvPr>
          <p:cNvSpPr txBox="1"/>
          <p:nvPr/>
        </p:nvSpPr>
        <p:spPr>
          <a:xfrm>
            <a:off x="3910042" y="5837394"/>
            <a:ext cx="177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one-half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63DEDA-045E-442E-8E31-73EC11AD4EA6}"/>
              </a:ext>
            </a:extLst>
          </p:cNvPr>
          <p:cNvSpPr txBox="1"/>
          <p:nvPr/>
        </p:nvSpPr>
        <p:spPr>
          <a:xfrm>
            <a:off x="2332218" y="6181060"/>
            <a:ext cx="177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one-sixth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2980980-D700-4578-B6D9-D3C256AA4EAA}"/>
              </a:ext>
            </a:extLst>
          </p:cNvPr>
          <p:cNvSpPr txBox="1"/>
          <p:nvPr/>
        </p:nvSpPr>
        <p:spPr>
          <a:xfrm>
            <a:off x="208466" y="5090394"/>
            <a:ext cx="177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one-fifth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AE7EAE-06F8-44B0-AC93-6E33746E71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9D5E17-02E9-4C80-B285-0B735A3C0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0790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980B9A3-CD59-4144-8EA0-A760E962E12C}"/>
              </a:ext>
            </a:extLst>
          </p:cNvPr>
          <p:cNvSpPr txBox="1"/>
          <p:nvPr/>
        </p:nvSpPr>
        <p:spPr>
          <a:xfrm>
            <a:off x="296750" y="1047190"/>
            <a:ext cx="8550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Which name matches which shape? Are there any clues?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8DB818-5B3D-4AFB-8E58-B8C7B84482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287"/>
          <a:stretch/>
        </p:blipFill>
        <p:spPr>
          <a:xfrm>
            <a:off x="618277" y="1597376"/>
            <a:ext cx="7907446" cy="2012924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DCDF20F-0EAA-45FA-8F06-02DEE6CE0B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4251" y="3829371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6" imgW="241200" imgH="736560" progId="Equation.DSMT4">
                  <p:embed/>
                </p:oleObj>
              </mc:Choice>
              <mc:Fallback>
                <p:oleObj name="Equation" r:id="rId6" imgW="24120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DCDF20F-0EAA-45FA-8F06-02DEE6CE0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34251" y="3829371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3203492-9D4C-4462-82C9-87B165FE79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04808" y="3838787"/>
          <a:ext cx="25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8" imgW="253800" imgH="736560" progId="Equation.DSMT4">
                  <p:embed/>
                </p:oleObj>
              </mc:Choice>
              <mc:Fallback>
                <p:oleObj name="Equation" r:id="rId8" imgW="253800" imgH="736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3203492-9D4C-4462-82C9-87B165FE7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04808" y="3838787"/>
                        <a:ext cx="254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4C252D6A-6500-4B41-BC9C-CAC71A4D55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895541"/>
              </p:ext>
            </p:extLst>
          </p:nvPr>
        </p:nvGraphicFramePr>
        <p:xfrm>
          <a:off x="4772073" y="3832436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10" imgW="241200" imgH="736560" progId="Equation.DSMT4">
                  <p:embed/>
                </p:oleObj>
              </mc:Choice>
              <mc:Fallback>
                <p:oleObj name="Equation" r:id="rId10" imgW="241200" imgH="736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4C252D6A-6500-4B41-BC9C-CAC71A4D55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72073" y="3832436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50706B99-7F0A-4F39-8F43-05EB7B55F5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39548" y="3832655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12" imgW="253800" imgH="723600" progId="Equation.DSMT4">
                  <p:embed/>
                </p:oleObj>
              </mc:Choice>
              <mc:Fallback>
                <p:oleObj name="Equation" r:id="rId12" imgW="253800" imgH="7236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50706B99-7F0A-4F39-8F43-05EB7B55F5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39548" y="3832655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7DE9F0D-CFDB-4D47-9B36-78B153FBBBE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48613" y="3853402"/>
          <a:ext cx="228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4" imgW="228600" imgH="723600" progId="Equation.DSMT4">
                  <p:embed/>
                </p:oleObj>
              </mc:Choice>
              <mc:Fallback>
                <p:oleObj name="Equation" r:id="rId14" imgW="22860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7DE9F0D-CFDB-4D47-9B36-78B153FBBB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48613" y="3853402"/>
                        <a:ext cx="228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B117E192-61EF-407C-9E8C-6CCF657824D6}"/>
              </a:ext>
            </a:extLst>
          </p:cNvPr>
          <p:cNvSpPr txBox="1"/>
          <p:nvPr/>
        </p:nvSpPr>
        <p:spPr>
          <a:xfrm>
            <a:off x="341524" y="5873691"/>
            <a:ext cx="1986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one-quarter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5689412-F0D4-4473-BC25-BD94A6ABA717}"/>
              </a:ext>
            </a:extLst>
          </p:cNvPr>
          <p:cNvSpPr txBox="1"/>
          <p:nvPr/>
        </p:nvSpPr>
        <p:spPr>
          <a:xfrm>
            <a:off x="2332219" y="5407261"/>
            <a:ext cx="177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one-third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69B0E0-2E1B-42BC-B9D8-D9A970FE4C75}"/>
              </a:ext>
            </a:extLst>
          </p:cNvPr>
          <p:cNvSpPr txBox="1"/>
          <p:nvPr/>
        </p:nvSpPr>
        <p:spPr>
          <a:xfrm>
            <a:off x="3910042" y="5837394"/>
            <a:ext cx="177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one-half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63DEDA-045E-442E-8E31-73EC11AD4EA6}"/>
              </a:ext>
            </a:extLst>
          </p:cNvPr>
          <p:cNvSpPr txBox="1"/>
          <p:nvPr/>
        </p:nvSpPr>
        <p:spPr>
          <a:xfrm>
            <a:off x="2328005" y="6216956"/>
            <a:ext cx="177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one-sixth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2980980-D700-4578-B6D9-D3C256AA4EAA}"/>
              </a:ext>
            </a:extLst>
          </p:cNvPr>
          <p:cNvSpPr txBox="1"/>
          <p:nvPr/>
        </p:nvSpPr>
        <p:spPr>
          <a:xfrm>
            <a:off x="208466" y="5090394"/>
            <a:ext cx="177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one-fifth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20E419-C6CD-4397-ABE5-9915FF6D2E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570D81-F278-43ED-92EB-664F662CB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52881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08 -0.12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9" y="-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07407E-6 L 0.2217 -0.078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6" y="-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6 L 0.19427 -0.2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5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0.56962 -0.1851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2" y="-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705 0.02431 L 0.35851 -0.1849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78" y="-1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5" grpId="0"/>
      <p:bldP spid="57" grpId="0"/>
      <p:bldP spid="59" grpId="0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02687"/>
              </p:ext>
            </p:extLst>
          </p:nvPr>
        </p:nvGraphicFramePr>
        <p:xfrm>
          <a:off x="1931671" y="1175854"/>
          <a:ext cx="4805373" cy="5257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1791">
                  <a:extLst>
                    <a:ext uri="{9D8B030D-6E8A-4147-A177-3AD203B41FA5}">
                      <a16:colId xmlns:a16="http://schemas.microsoft.com/office/drawing/2014/main" val="2795761039"/>
                    </a:ext>
                  </a:extLst>
                </a:gridCol>
                <a:gridCol w="1601791">
                  <a:extLst>
                    <a:ext uri="{9D8B030D-6E8A-4147-A177-3AD203B41FA5}">
                      <a16:colId xmlns:a16="http://schemas.microsoft.com/office/drawing/2014/main" val="4029153116"/>
                    </a:ext>
                  </a:extLst>
                </a:gridCol>
                <a:gridCol w="1601791">
                  <a:extLst>
                    <a:ext uri="{9D8B030D-6E8A-4147-A177-3AD203B41FA5}">
                      <a16:colId xmlns:a16="http://schemas.microsoft.com/office/drawing/2014/main" val="3994329609"/>
                    </a:ext>
                  </a:extLst>
                </a:gridCol>
              </a:tblGrid>
              <a:tr h="645574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ysClr val="windowText" lastClr="000000"/>
                          </a:solidFill>
                        </a:rPr>
                        <a:t>Number</a:t>
                      </a:r>
                      <a:r>
                        <a:rPr lang="en-GB" baseline="0" dirty="0">
                          <a:solidFill>
                            <a:sysClr val="windowText" lastClr="000000"/>
                          </a:solidFill>
                        </a:rPr>
                        <a:t> of equal parts</a:t>
                      </a:r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ysClr val="windowText" lastClr="000000"/>
                          </a:solidFill>
                        </a:rPr>
                        <a:t>Denominator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ysClr val="windowText" lastClr="000000"/>
                          </a:solidFill>
                        </a:rPr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666555"/>
                  </a:ext>
                </a:extLst>
              </a:tr>
              <a:tr h="731847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half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823628"/>
                  </a:ext>
                </a:extLst>
              </a:tr>
              <a:tr h="95299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</a:p>
                    <a:p>
                      <a:pPr algn="ctr"/>
                      <a:endParaRPr lang="en-GB" sz="2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third</a:t>
                      </a:r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666862"/>
                  </a:ext>
                </a:extLst>
              </a:tr>
              <a:tr h="73184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quarter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585412"/>
                  </a:ext>
                </a:extLst>
              </a:tr>
              <a:tr h="73184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fifth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8425249"/>
                  </a:ext>
                </a:extLst>
              </a:tr>
              <a:tr h="73184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sixth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463690"/>
                  </a:ext>
                </a:extLst>
              </a:tr>
              <a:tr h="731847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ysClr val="windowText" lastClr="000000"/>
                          </a:solidFill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127508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5D28EE-BB9F-423E-9914-3E1B3DFC71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09FAF8-7846-4860-AED9-D4097C50E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59235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1AA0929-7C2C-4E14-987A-C8D0714F00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9017" y="2943831"/>
            <a:ext cx="1905967" cy="161041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AD2FC26-08E6-4F8C-A219-1A3B25EB70A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0432" y="2943830"/>
            <a:ext cx="1905967" cy="1610419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DCDF20F-0EAA-45FA-8F06-02DEE6CE0B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67996"/>
              </p:ext>
            </p:extLst>
          </p:nvPr>
        </p:nvGraphicFramePr>
        <p:xfrm>
          <a:off x="4457700" y="4894346"/>
          <a:ext cx="228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7" imgW="228600" imgH="723600" progId="Equation.DSMT4">
                  <p:embed/>
                </p:oleObj>
              </mc:Choice>
              <mc:Fallback>
                <p:oleObj name="Equation" r:id="rId7" imgW="228600" imgH="7236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DCDF20F-0EAA-45FA-8F06-02DEE6CE0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57700" y="4894346"/>
                        <a:ext cx="228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E344C54-9CDE-4316-83EF-5CB6D71751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48275"/>
              </p:ext>
            </p:extLst>
          </p:nvPr>
        </p:nvGraphicFramePr>
        <p:xfrm>
          <a:off x="4427220" y="4887996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9" imgW="241200" imgH="736560" progId="Equation.DSMT4">
                  <p:embed/>
                </p:oleObj>
              </mc:Choice>
              <mc:Fallback>
                <p:oleObj name="Equation" r:id="rId9" imgW="2412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E344C54-9CDE-4316-83EF-5CB6D71751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27220" y="4887996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22A4AE22-A616-4E73-815E-9E33DE68887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4886" y="2942877"/>
            <a:ext cx="1905968" cy="161041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0C6C57B-B694-4465-AC19-5660D71890C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7"/>
          <a:stretch/>
        </p:blipFill>
        <p:spPr>
          <a:xfrm>
            <a:off x="3580431" y="2941924"/>
            <a:ext cx="1905968" cy="1610419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C0D7129-F9F8-46DD-9071-94370A1E63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11345"/>
              </p:ext>
            </p:extLst>
          </p:nvPr>
        </p:nvGraphicFramePr>
        <p:xfrm>
          <a:off x="4457700" y="4910336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13" imgW="241200" imgH="736560" progId="Equation.DSMT4">
                  <p:embed/>
                </p:oleObj>
              </mc:Choice>
              <mc:Fallback>
                <p:oleObj name="Equation" r:id="rId13" imgW="2412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C0D7129-F9F8-46DD-9071-94370A1E63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57700" y="4910336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BCE09FA-8C7D-4AF4-B241-2AB5EFBEFB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970178"/>
              </p:ext>
            </p:extLst>
          </p:nvPr>
        </p:nvGraphicFramePr>
        <p:xfrm>
          <a:off x="4427220" y="4872006"/>
          <a:ext cx="3429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15" imgW="342720" imgH="723600" progId="Equation.DSMT4">
                  <p:embed/>
                </p:oleObj>
              </mc:Choice>
              <mc:Fallback>
                <p:oleObj name="Equation" r:id="rId15" imgW="342720" imgH="7236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BCE09FA-8C7D-4AF4-B241-2AB5EFBEFB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27220" y="4872006"/>
                        <a:ext cx="3429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-1" y="1038747"/>
            <a:ext cx="95346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‘The denominator is …. because the whole is divided into …. equal parts. </a:t>
            </a:r>
          </a:p>
          <a:p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The numerator is </a:t>
            </a:r>
            <a:r>
              <a:rPr lang="en-GB" sz="20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because </a:t>
            </a:r>
            <a:r>
              <a:rPr lang="en-GB" sz="20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part is shaded.’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0682" y="5685266"/>
            <a:ext cx="1465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one half</a:t>
            </a:r>
          </a:p>
        </p:txBody>
      </p:sp>
      <p:sp>
        <p:nvSpPr>
          <p:cNvPr id="6" name="Rectangle 5"/>
          <p:cNvSpPr/>
          <p:nvPr/>
        </p:nvSpPr>
        <p:spPr>
          <a:xfrm>
            <a:off x="3800682" y="5685266"/>
            <a:ext cx="16241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000000"/>
                </a:solidFill>
              </a:rPr>
              <a:t>one sixth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05825" y="5685266"/>
            <a:ext cx="1585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000000"/>
                </a:solidFill>
              </a:rPr>
              <a:t>one third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05344" y="5685266"/>
            <a:ext cx="19239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000000"/>
                </a:solidFill>
              </a:rPr>
              <a:t>one twelfth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A5C78D-C454-4DD1-8355-1819D39FC7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FB3FAB-CFFE-4278-81F5-9E85C5F36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90525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10" grpId="0"/>
      <p:bldP spid="10" grpId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1AA0929-7C2C-4E14-987A-C8D0714F00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514" y="1423637"/>
            <a:ext cx="1905967" cy="161041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AD2FC26-08E6-4F8C-A219-1A3B25EB70A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3692" y="1423638"/>
            <a:ext cx="1905967" cy="1610419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DCDF20F-0EAA-45FA-8F06-02DEE6CE0B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480579"/>
              </p:ext>
            </p:extLst>
          </p:nvPr>
        </p:nvGraphicFramePr>
        <p:xfrm>
          <a:off x="1316112" y="3575050"/>
          <a:ext cx="228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7" imgW="228600" imgH="723600" progId="Equation.DSMT4">
                  <p:embed/>
                </p:oleObj>
              </mc:Choice>
              <mc:Fallback>
                <p:oleObj name="Equation" r:id="rId7" imgW="228600" imgH="7236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DCDF20F-0EAA-45FA-8F06-02DEE6CE0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16112" y="3575050"/>
                        <a:ext cx="228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E344C54-9CDE-4316-83EF-5CB6D71751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848359"/>
              </p:ext>
            </p:extLst>
          </p:nvPr>
        </p:nvGraphicFramePr>
        <p:xfrm>
          <a:off x="3326025" y="3575050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9" imgW="241200" imgH="736560" progId="Equation.DSMT4">
                  <p:embed/>
                </p:oleObj>
              </mc:Choice>
              <mc:Fallback>
                <p:oleObj name="Equation" r:id="rId9" imgW="2412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E344C54-9CDE-4316-83EF-5CB6D71751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26025" y="3575050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22A4AE22-A616-4E73-815E-9E33DE68887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7870" y="1423639"/>
            <a:ext cx="1905968" cy="161041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0C6C57B-B694-4465-AC19-5660D71890C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7"/>
          <a:stretch/>
        </p:blipFill>
        <p:spPr>
          <a:xfrm>
            <a:off x="6577018" y="1423640"/>
            <a:ext cx="1905968" cy="1610419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C0D7129-F9F8-46DD-9071-94370A1E63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044879"/>
              </p:ext>
            </p:extLst>
          </p:nvPr>
        </p:nvGraphicFramePr>
        <p:xfrm>
          <a:off x="5380204" y="3575050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13" imgW="241200" imgH="736560" progId="Equation.DSMT4">
                  <p:embed/>
                </p:oleObj>
              </mc:Choice>
              <mc:Fallback>
                <p:oleObj name="Equation" r:id="rId13" imgW="2412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C0D7129-F9F8-46DD-9071-94370A1E63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80204" y="3575050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BCE09FA-8C7D-4AF4-B241-2AB5EFBEFB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131758"/>
              </p:ext>
            </p:extLst>
          </p:nvPr>
        </p:nvGraphicFramePr>
        <p:xfrm>
          <a:off x="7358552" y="3622054"/>
          <a:ext cx="3429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15" imgW="342720" imgH="723600" progId="Equation.DSMT4">
                  <p:embed/>
                </p:oleObj>
              </mc:Choice>
              <mc:Fallback>
                <p:oleObj name="Equation" r:id="rId15" imgW="342720" imgH="7236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BCE09FA-8C7D-4AF4-B241-2AB5EFBEFB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58552" y="3622054"/>
                        <a:ext cx="3429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11979" y="4478682"/>
            <a:ext cx="1451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one-half</a:t>
            </a:r>
          </a:p>
        </p:txBody>
      </p:sp>
      <p:sp>
        <p:nvSpPr>
          <p:cNvPr id="6" name="Rectangle 5"/>
          <p:cNvSpPr/>
          <p:nvPr/>
        </p:nvSpPr>
        <p:spPr>
          <a:xfrm>
            <a:off x="2755243" y="4478682"/>
            <a:ext cx="1588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000000"/>
                </a:solidFill>
              </a:rPr>
              <a:t>one-sixth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28659" y="4478682"/>
            <a:ext cx="1599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000000"/>
                </a:solidFill>
              </a:rPr>
              <a:t>one-third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559061" y="4478682"/>
            <a:ext cx="1951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000000"/>
                </a:solidFill>
              </a:rPr>
              <a:t>one-twelfth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525CEC-DDD5-4C2B-A27E-E341FBFA0F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C3D3A2-99BC-4EFA-8C9C-0DC050182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8532320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61.2|25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9|3.9|8|11.4|2.4|6.3|5.5|1.6|6|7|2.1|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5|17|17.2|21.8|1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7|15.2|16|18.8|12.5|8|18.4|13.1|5.8|26.7|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7|15.2|16|18.8|12.5|8|18.4|13.1|5.8|26.7|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7.4|16.8|3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6|21.2|1.7|1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1|12.1|1.8|8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3|59.2|31.2|21.8|20.1|9.5|35|3.8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BA53CB-0ECA-4E59-BF5E-72F8F273FB36}"/>
</file>

<file path=customXml/itemProps2.xml><?xml version="1.0" encoding="utf-8"?>
<ds:datastoreItem xmlns:ds="http://schemas.openxmlformats.org/officeDocument/2006/customXml" ds:itemID="{194DFBEE-DEA3-484B-A04B-F8DB870A065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8cb002c-486d-4edf-95a4-859bad2a33e4"/>
    <ds:schemaRef ds:uri="http://purl.org/dc/elements/1.1/"/>
    <ds:schemaRef ds:uri="http://schemas.microsoft.com/office/2006/metadata/properties"/>
    <ds:schemaRef ds:uri="303f312f-9869-4263-a831-b5f9a7c9b7b9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378</Words>
  <Application>Microsoft Office PowerPoint</Application>
  <PresentationFormat>On-screen Show (4:3)</PresentationFormat>
  <Paragraphs>127</Paragraphs>
  <Slides>15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Myriad Pro</vt:lpstr>
      <vt:lpstr>Open Sans</vt:lpstr>
      <vt:lpstr>Custom Design</vt:lpstr>
      <vt:lpstr>1_Custom Design</vt:lpstr>
      <vt:lpstr>Equation</vt:lpstr>
      <vt:lpstr>PowerPoint Presentation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66</cp:revision>
  <dcterms:created xsi:type="dcterms:W3CDTF">2020-04-15T07:07:39Z</dcterms:created>
  <dcterms:modified xsi:type="dcterms:W3CDTF">2020-08-26T14:13:50Z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