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25"/>
  </p:notesMasterIdLst>
  <p:sldIdLst>
    <p:sldId id="386" r:id="rId6"/>
    <p:sldId id="385" r:id="rId7"/>
    <p:sldId id="384" r:id="rId8"/>
    <p:sldId id="367" r:id="rId9"/>
    <p:sldId id="368" r:id="rId10"/>
    <p:sldId id="369" r:id="rId11"/>
    <p:sldId id="370" r:id="rId12"/>
    <p:sldId id="371" r:id="rId13"/>
    <p:sldId id="372" r:id="rId14"/>
    <p:sldId id="373" r:id="rId15"/>
    <p:sldId id="374" r:id="rId16"/>
    <p:sldId id="375" r:id="rId17"/>
    <p:sldId id="376" r:id="rId18"/>
    <p:sldId id="377" r:id="rId19"/>
    <p:sldId id="378" r:id="rId20"/>
    <p:sldId id="379" r:id="rId21"/>
    <p:sldId id="380" r:id="rId22"/>
    <p:sldId id="381" r:id="rId23"/>
    <p:sldId id="382" r:id="rId24"/>
  </p:sldIdLst>
  <p:sldSz cx="9144000" cy="6858000" type="screen4x3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C60A71-71D1-4D2C-B83E-A51B0E954A3E}" v="1" dt="2020-08-26T13:52:36.0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71226" autoAdjust="0"/>
  </p:normalViewPr>
  <p:slideViewPr>
    <p:cSldViewPr snapToGrid="0">
      <p:cViewPr varScale="1">
        <p:scale>
          <a:sx n="51" d="100"/>
          <a:sy n="51" d="100"/>
        </p:scale>
        <p:origin x="19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0EC60A71-71D1-4D2C-B83E-A51B0E954A3E}"/>
    <pc:docChg chg="custSel modSld">
      <pc:chgData name="Andrew Young" userId="3d7dab09-352b-4858-b937-4a4f8b94e613" providerId="ADAL" clId="{0EC60A71-71D1-4D2C-B83E-A51B0E954A3E}" dt="2020-08-26T13:52:36.064" v="2" actId="207"/>
      <pc:docMkLst>
        <pc:docMk/>
      </pc:docMkLst>
      <pc:sldChg chg="modSp mod">
        <pc:chgData name="Andrew Young" userId="3d7dab09-352b-4858-b937-4a4f8b94e613" providerId="ADAL" clId="{0EC60A71-71D1-4D2C-B83E-A51B0E954A3E}" dt="2020-08-26T13:52:36.064" v="2" actId="207"/>
        <pc:sldMkLst>
          <pc:docMk/>
          <pc:sldMk cId="2849734454" sldId="382"/>
        </pc:sldMkLst>
        <pc:spChg chg="mod">
          <ac:chgData name="Andrew Young" userId="3d7dab09-352b-4858-b937-4a4f8b94e613" providerId="ADAL" clId="{0EC60A71-71D1-4D2C-B83E-A51B0E954A3E}" dt="2020-08-26T13:52:36.064" v="2" actId="207"/>
          <ac:spMkLst>
            <pc:docMk/>
            <pc:sldMk cId="2849734454" sldId="382"/>
            <ac:spMk id="5" creationId="{A61DD433-8227-4834-9CD8-1050D5ECBDB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1118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8406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58869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8381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58261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5174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97012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8352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25245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8771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5131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43013"/>
            <a:ext cx="4476750" cy="33575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315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9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36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826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7841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05379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783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4287453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8976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0323858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8819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5" Type="http://schemas.openxmlformats.org/officeDocument/2006/relationships/image" Target="../media/image36.wmf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6" Type="http://schemas.openxmlformats.org/officeDocument/2006/relationships/image" Target="../media/image35.png"/><Relationship Id="rId5" Type="http://schemas.openxmlformats.org/officeDocument/2006/relationships/image" Target="../media/image38.wmf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5" Type="http://schemas.openxmlformats.org/officeDocument/2006/relationships/image" Target="../media/image40.wmf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5" Type="http://schemas.openxmlformats.org/officeDocument/2006/relationships/image" Target="../media/image42.wmf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5" Type="http://schemas.openxmlformats.org/officeDocument/2006/relationships/image" Target="../media/image44.wmf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classroom-resources/vl-lower-key-stage-2-fractions-2-video-lessons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5" Type="http://schemas.openxmlformats.org/officeDocument/2006/relationships/image" Target="../media/image13.wmf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Relationship Id="rId10" Type="http://schemas.openxmlformats.org/officeDocument/2006/relationships/image" Target="../media/image24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3B4D93E-7E29-4ED9-AB9E-DC21A83309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2 Lesson 5</a:t>
            </a:r>
          </a:p>
        </p:txBody>
      </p:sp>
    </p:spTree>
    <p:extLst>
      <p:ext uri="{BB962C8B-B14F-4D97-AF65-F5344CB8AC3E}">
        <p14:creationId xmlns:p14="http://schemas.microsoft.com/office/powerpoint/2010/main" val="448569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19E6AAC-1F08-4F48-88CE-4A48EF93A1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2E710F03-3A43-4806-A84F-4AC9A8715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67B9D3-B6E6-4445-A85F-01B8DFB365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7608" y="4391779"/>
            <a:ext cx="6135088" cy="8672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EF0B920-AE1D-4323-86B2-7BB8DD9C711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08818" y="762353"/>
            <a:ext cx="5118326" cy="6762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B91C55-DC45-41D3-89B6-995C4F116FB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27144" y="762352"/>
            <a:ext cx="494347" cy="12643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8C0AB9-3D37-45E8-A8DD-145E45EA1AB9}"/>
              </a:ext>
            </a:extLst>
          </p:cNvPr>
          <p:cNvSpPr txBox="1"/>
          <p:nvPr/>
        </p:nvSpPr>
        <p:spPr>
          <a:xfrm>
            <a:off x="7321491" y="1207778"/>
            <a:ext cx="1006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fold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012CEB-A8DC-4AC8-A355-387D05F577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11760" y="1543350"/>
            <a:ext cx="2556221" cy="812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274FD9-9782-4AD7-B627-EB351EA92A4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05400" y="1769328"/>
            <a:ext cx="601636" cy="12109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4772EE4-4427-4FD9-84DE-5BC8FFECABE7}"/>
              </a:ext>
            </a:extLst>
          </p:cNvPr>
          <p:cNvSpPr txBox="1"/>
          <p:nvPr/>
        </p:nvSpPr>
        <p:spPr>
          <a:xfrm>
            <a:off x="4861060" y="2125317"/>
            <a:ext cx="1006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fold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338E232-8A15-4E77-8639-C26CA79852B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11760" y="2459900"/>
            <a:ext cx="1308419" cy="7707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5FE0458-43CF-41A8-876F-A7A831267A2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57598" y="2644819"/>
            <a:ext cx="601636" cy="12109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E5B5F7-686B-429C-8150-435FA464FA6A}"/>
              </a:ext>
            </a:extLst>
          </p:cNvPr>
          <p:cNvSpPr txBox="1"/>
          <p:nvPr/>
        </p:nvSpPr>
        <p:spPr>
          <a:xfrm>
            <a:off x="3444265" y="2999303"/>
            <a:ext cx="1264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fold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BCA2088-6B3F-4E8C-A767-F5503D6AC32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11761" y="3334385"/>
            <a:ext cx="699672" cy="7707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16AD3CD-6ECD-4B7A-B013-5902C92F388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11916" y="4315579"/>
            <a:ext cx="5227119" cy="94342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E40B540-6D61-4729-8378-373FEF611C5F}"/>
              </a:ext>
            </a:extLst>
          </p:cNvPr>
          <p:cNvSpPr/>
          <p:nvPr/>
        </p:nvSpPr>
        <p:spPr>
          <a:xfrm>
            <a:off x="1737251" y="1651455"/>
            <a:ext cx="2509200" cy="63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4B1262-D119-463C-A7D2-86DB74119277}"/>
              </a:ext>
            </a:extLst>
          </p:cNvPr>
          <p:cNvSpPr/>
          <p:nvPr/>
        </p:nvSpPr>
        <p:spPr>
          <a:xfrm>
            <a:off x="1737250" y="2519401"/>
            <a:ext cx="1245395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05441D9-5065-42B2-B898-23EC824B1E0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099573" y="3542299"/>
            <a:ext cx="581646" cy="121093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E864B96-71AE-4293-8F71-F0D65427FA8E}"/>
              </a:ext>
            </a:extLst>
          </p:cNvPr>
          <p:cNvSpPr txBox="1"/>
          <p:nvPr/>
        </p:nvSpPr>
        <p:spPr>
          <a:xfrm>
            <a:off x="-220134" y="3930114"/>
            <a:ext cx="1400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unfold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664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  <p:bldP spid="15" grpId="0" animBg="1"/>
      <p:bldP spid="16" grpId="0" animBg="1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FF67146-16C3-43A4-A8C7-F6541E802E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C6F20EC2-5EFD-48C1-A9A5-86BEB72A7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0E6530-2B69-402F-8C22-20EF052E44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9303" y="4699825"/>
            <a:ext cx="6135088" cy="8672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28CCA0-0E4B-4CD3-9C22-D3EDAF53D56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13611" y="4623625"/>
            <a:ext cx="5227119" cy="9434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6200855-A528-4A61-A66D-D0E17DC0C40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03619" y="4841899"/>
            <a:ext cx="5080907" cy="5922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A12386-9ADB-4875-A0DF-DA514EF83D39}"/>
              </a:ext>
            </a:extLst>
          </p:cNvPr>
          <p:cNvSpPr txBox="1"/>
          <p:nvPr/>
        </p:nvSpPr>
        <p:spPr>
          <a:xfrm>
            <a:off x="387717" y="664788"/>
            <a:ext cx="7500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E75197-D58F-439A-B73B-E469EF5DBA5D}"/>
              </a:ext>
            </a:extLst>
          </p:cNvPr>
          <p:cNvSpPr txBox="1"/>
          <p:nvPr/>
        </p:nvSpPr>
        <p:spPr>
          <a:xfrm>
            <a:off x="389283" y="1277539"/>
            <a:ext cx="7018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is one-___________ of the whole.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2BAEE9-AD92-400F-A37E-232CC849B05B}"/>
              </a:ext>
            </a:extLst>
          </p:cNvPr>
          <p:cNvSpPr txBox="1"/>
          <p:nvPr/>
        </p:nvSpPr>
        <p:spPr>
          <a:xfrm>
            <a:off x="5326186" y="630000"/>
            <a:ext cx="58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C2639E-D782-40A8-92B5-234152104FA5}"/>
              </a:ext>
            </a:extLst>
          </p:cNvPr>
          <p:cNvSpPr txBox="1"/>
          <p:nvPr/>
        </p:nvSpPr>
        <p:spPr>
          <a:xfrm>
            <a:off x="3641958" y="1217011"/>
            <a:ext cx="13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eighth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0E7813-52CB-4E98-A88A-86BB45AC3D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7635" y="2614308"/>
            <a:ext cx="3543300" cy="19526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1FBCDE9-9FD0-46BC-AFA2-2B780541F15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101268" y="4117853"/>
            <a:ext cx="581646" cy="9434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7DA3567-7AB5-460E-95A4-CC288491D423}"/>
              </a:ext>
            </a:extLst>
          </p:cNvPr>
          <p:cNvSpPr txBox="1"/>
          <p:nvPr/>
        </p:nvSpPr>
        <p:spPr>
          <a:xfrm>
            <a:off x="-188974" y="4417785"/>
            <a:ext cx="1400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unfold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6920315-C11C-4E89-875E-D440252DBDC2}"/>
              </a:ext>
            </a:extLst>
          </p:cNvPr>
          <p:cNvCxnSpPr/>
          <p:nvPr/>
        </p:nvCxnSpPr>
        <p:spPr bwMode="auto">
          <a:xfrm>
            <a:off x="6784526" y="3228392"/>
            <a:ext cx="1103509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D21C993-1447-4A0B-88F7-4A345C24FD63}"/>
              </a:ext>
            </a:extLst>
          </p:cNvPr>
          <p:cNvSpPr txBox="1"/>
          <p:nvPr/>
        </p:nvSpPr>
        <p:spPr>
          <a:xfrm>
            <a:off x="7117652" y="3379479"/>
            <a:ext cx="4667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F06276-7B25-43B9-A26B-58FC5C8BE18B}"/>
              </a:ext>
            </a:extLst>
          </p:cNvPr>
          <p:cNvSpPr txBox="1"/>
          <p:nvPr/>
        </p:nvSpPr>
        <p:spPr>
          <a:xfrm>
            <a:off x="7102910" y="2353130"/>
            <a:ext cx="4667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753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18D8311-4380-4AA3-A27B-B16FE7B75B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8A297C91-5A8B-4661-8DFA-A7D2B1977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00D755-FB33-4729-A52A-E3A53215D6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61" y="3429000"/>
            <a:ext cx="7907446" cy="82931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88984" y="2448564"/>
            <a:ext cx="254000" cy="7239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CEE26E3-2BC4-4747-80BD-8745A2DFECF2}"/>
              </a:ext>
            </a:extLst>
          </p:cNvPr>
          <p:cNvSpPr txBox="1"/>
          <p:nvPr/>
        </p:nvSpPr>
        <p:spPr>
          <a:xfrm>
            <a:off x="631093" y="873554"/>
            <a:ext cx="788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DD1840-F808-492D-8C3C-7688768CC50C}"/>
              </a:ext>
            </a:extLst>
          </p:cNvPr>
          <p:cNvSpPr txBox="1"/>
          <p:nvPr/>
        </p:nvSpPr>
        <p:spPr>
          <a:xfrm>
            <a:off x="167951" y="1335219"/>
            <a:ext cx="8808098" cy="1131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 parts is highlighted.</a:t>
            </a:r>
            <a:b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This is one-___________ of the whole.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2D4EB0-2CB0-4F90-A793-0C5F705D7ABE}"/>
              </a:ext>
            </a:extLst>
          </p:cNvPr>
          <p:cNvSpPr txBox="1"/>
          <p:nvPr/>
        </p:nvSpPr>
        <p:spPr>
          <a:xfrm>
            <a:off x="5756431" y="860832"/>
            <a:ext cx="58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05E4ED-6C05-4F81-A70D-5D6FE7123459}"/>
              </a:ext>
            </a:extLst>
          </p:cNvPr>
          <p:cNvSpPr txBox="1"/>
          <p:nvPr/>
        </p:nvSpPr>
        <p:spPr>
          <a:xfrm>
            <a:off x="3886788" y="1934849"/>
            <a:ext cx="13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quarter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744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D64AC8D-6643-4621-A426-17A4858DCE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FD6C13A-EE56-4792-BE55-9000D6882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B527C7-9A0B-4F39-9337-FC41DBD1F8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3879492"/>
            <a:ext cx="7907446" cy="88717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28920" y="2897505"/>
            <a:ext cx="254000" cy="7239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4FEDAD3-87C8-4201-A022-D4B0B5A911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4610096"/>
            <a:ext cx="7907446" cy="8293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24B5A9-E43F-4496-AD86-7C970E88EDFD}"/>
              </a:ext>
            </a:extLst>
          </p:cNvPr>
          <p:cNvSpPr txBox="1"/>
          <p:nvPr/>
        </p:nvSpPr>
        <p:spPr>
          <a:xfrm>
            <a:off x="794534" y="966815"/>
            <a:ext cx="788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65A926-BC25-4FB5-B280-6324CAD46F55}"/>
              </a:ext>
            </a:extLst>
          </p:cNvPr>
          <p:cNvSpPr txBox="1"/>
          <p:nvPr/>
        </p:nvSpPr>
        <p:spPr>
          <a:xfrm>
            <a:off x="1834035" y="1258097"/>
            <a:ext cx="5802812" cy="1131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 parts is highlighted.</a:t>
            </a:r>
            <a:b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This is one-___________ of the whole.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46AC54-0D7F-40E8-9D87-9996575B613A}"/>
              </a:ext>
            </a:extLst>
          </p:cNvPr>
          <p:cNvSpPr txBox="1"/>
          <p:nvPr/>
        </p:nvSpPr>
        <p:spPr>
          <a:xfrm>
            <a:off x="5907433" y="928214"/>
            <a:ext cx="58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322D61-4674-4E22-84CD-AF774C9DB92C}"/>
              </a:ext>
            </a:extLst>
          </p:cNvPr>
          <p:cNvSpPr txBox="1"/>
          <p:nvPr/>
        </p:nvSpPr>
        <p:spPr>
          <a:xfrm>
            <a:off x="4085496" y="1872797"/>
            <a:ext cx="13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quarter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728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B8301EA-8251-403E-A9E7-C4AC641767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60CBCFF0-9EEB-4541-B94C-42CE98D74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E8A1E6-C591-4FF2-8AC9-A4BC2FC35F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80" y="3828694"/>
            <a:ext cx="7499840" cy="88717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85900" y="2892427"/>
            <a:ext cx="228600" cy="7239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D5DDB0-C61E-4F66-8485-924BA6F04048}"/>
              </a:ext>
            </a:extLst>
          </p:cNvPr>
          <p:cNvSpPr txBox="1"/>
          <p:nvPr/>
        </p:nvSpPr>
        <p:spPr>
          <a:xfrm>
            <a:off x="631093" y="873554"/>
            <a:ext cx="788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B0298D-3BB1-4945-A85E-69AC45B9D4A1}"/>
              </a:ext>
            </a:extLst>
          </p:cNvPr>
          <p:cNvSpPr txBox="1"/>
          <p:nvPr/>
        </p:nvSpPr>
        <p:spPr>
          <a:xfrm>
            <a:off x="167951" y="1335219"/>
            <a:ext cx="8808098" cy="1131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 parts is highlighted.</a:t>
            </a:r>
            <a:b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This is one-___________ of the whole.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1EC556-F254-4AA4-9ABD-3BE975E4A71F}"/>
              </a:ext>
            </a:extLst>
          </p:cNvPr>
          <p:cNvSpPr txBox="1"/>
          <p:nvPr/>
        </p:nvSpPr>
        <p:spPr>
          <a:xfrm>
            <a:off x="5756431" y="860832"/>
            <a:ext cx="58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345A98-D478-44AB-A947-F3303F1820E8}"/>
              </a:ext>
            </a:extLst>
          </p:cNvPr>
          <p:cNvSpPr txBox="1"/>
          <p:nvPr/>
        </p:nvSpPr>
        <p:spPr>
          <a:xfrm>
            <a:off x="3886788" y="1987090"/>
            <a:ext cx="13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seventh</a:t>
            </a:r>
          </a:p>
        </p:txBody>
      </p:sp>
      <p:sp>
        <p:nvSpPr>
          <p:cNvPr id="9" name="Arrow: Curved Up 8">
            <a:extLst>
              <a:ext uri="{FF2B5EF4-FFF2-40B4-BE49-F238E27FC236}">
                <a16:creationId xmlns:a16="http://schemas.microsoft.com/office/drawing/2014/main" id="{B27651CB-5800-4D6F-859B-943F7ACD4542}"/>
              </a:ext>
            </a:extLst>
          </p:cNvPr>
          <p:cNvSpPr/>
          <p:nvPr/>
        </p:nvSpPr>
        <p:spPr>
          <a:xfrm>
            <a:off x="1138335" y="4545047"/>
            <a:ext cx="914400" cy="17082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Arrow: Curved Up 9">
            <a:extLst>
              <a:ext uri="{FF2B5EF4-FFF2-40B4-BE49-F238E27FC236}">
                <a16:creationId xmlns:a16="http://schemas.microsoft.com/office/drawing/2014/main" id="{189DBB77-546E-448F-8635-51C13E155A21}"/>
              </a:ext>
            </a:extLst>
          </p:cNvPr>
          <p:cNvSpPr/>
          <p:nvPr/>
        </p:nvSpPr>
        <p:spPr>
          <a:xfrm>
            <a:off x="2142931" y="4545047"/>
            <a:ext cx="914400" cy="17082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Arrow: Curved Up 10">
            <a:extLst>
              <a:ext uri="{FF2B5EF4-FFF2-40B4-BE49-F238E27FC236}">
                <a16:creationId xmlns:a16="http://schemas.microsoft.com/office/drawing/2014/main" id="{FFB1727B-DE19-4586-ABF9-2108BBD2C152}"/>
              </a:ext>
            </a:extLst>
          </p:cNvPr>
          <p:cNvSpPr/>
          <p:nvPr/>
        </p:nvSpPr>
        <p:spPr>
          <a:xfrm>
            <a:off x="3139752" y="4545047"/>
            <a:ext cx="914400" cy="17082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Arrow: Curved Up 11">
            <a:extLst>
              <a:ext uri="{FF2B5EF4-FFF2-40B4-BE49-F238E27FC236}">
                <a16:creationId xmlns:a16="http://schemas.microsoft.com/office/drawing/2014/main" id="{DD08AB01-EF83-4191-9537-E60C935E8B27}"/>
              </a:ext>
            </a:extLst>
          </p:cNvPr>
          <p:cNvSpPr/>
          <p:nvPr/>
        </p:nvSpPr>
        <p:spPr>
          <a:xfrm>
            <a:off x="4114800" y="4545047"/>
            <a:ext cx="914400" cy="17082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Arrow: Curved Up 12">
            <a:extLst>
              <a:ext uri="{FF2B5EF4-FFF2-40B4-BE49-F238E27FC236}">
                <a16:creationId xmlns:a16="http://schemas.microsoft.com/office/drawing/2014/main" id="{DA6FD03E-3159-4B6F-B19E-A7351EA30A0C}"/>
              </a:ext>
            </a:extLst>
          </p:cNvPr>
          <p:cNvSpPr/>
          <p:nvPr/>
        </p:nvSpPr>
        <p:spPr>
          <a:xfrm>
            <a:off x="5089848" y="4545047"/>
            <a:ext cx="914400" cy="17082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Arrow: Curved Up 13">
            <a:extLst>
              <a:ext uri="{FF2B5EF4-FFF2-40B4-BE49-F238E27FC236}">
                <a16:creationId xmlns:a16="http://schemas.microsoft.com/office/drawing/2014/main" id="{AADA976B-B7EF-45A9-B4F5-84A16A058ACE}"/>
              </a:ext>
            </a:extLst>
          </p:cNvPr>
          <p:cNvSpPr/>
          <p:nvPr/>
        </p:nvSpPr>
        <p:spPr>
          <a:xfrm>
            <a:off x="7091265" y="4545047"/>
            <a:ext cx="914400" cy="17082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15" name="Arrow: Curved Up 14">
            <a:extLst>
              <a:ext uri="{FF2B5EF4-FFF2-40B4-BE49-F238E27FC236}">
                <a16:creationId xmlns:a16="http://schemas.microsoft.com/office/drawing/2014/main" id="{17D0C74A-7CED-49DC-A1D1-07A885AD33E8}"/>
              </a:ext>
            </a:extLst>
          </p:cNvPr>
          <p:cNvSpPr/>
          <p:nvPr/>
        </p:nvSpPr>
        <p:spPr>
          <a:xfrm>
            <a:off x="6111553" y="4545047"/>
            <a:ext cx="914400" cy="17082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596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CB8293F-AD2F-4E40-92CA-24EE39AC95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DFFB2971-B195-49A2-A135-061E01070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D88700-ED1A-407A-8C2A-2DC55949CA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80" y="3461657"/>
            <a:ext cx="7499840" cy="84144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42460" y="2605751"/>
            <a:ext cx="228600" cy="736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DE1D3C-9F94-43BC-89DE-EE2461C96274}"/>
              </a:ext>
            </a:extLst>
          </p:cNvPr>
          <p:cNvSpPr txBox="1"/>
          <p:nvPr/>
        </p:nvSpPr>
        <p:spPr>
          <a:xfrm>
            <a:off x="631093" y="873554"/>
            <a:ext cx="788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712288-CD84-40FE-AAC1-F6561918BF68}"/>
              </a:ext>
            </a:extLst>
          </p:cNvPr>
          <p:cNvSpPr txBox="1"/>
          <p:nvPr/>
        </p:nvSpPr>
        <p:spPr>
          <a:xfrm>
            <a:off x="167951" y="1335219"/>
            <a:ext cx="8808098" cy="1131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 parts is highlighted.</a:t>
            </a:r>
            <a:b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This is one-___________ of the whole.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A53994-6FA6-4824-A2C1-2A494D30C459}"/>
              </a:ext>
            </a:extLst>
          </p:cNvPr>
          <p:cNvSpPr txBox="1"/>
          <p:nvPr/>
        </p:nvSpPr>
        <p:spPr>
          <a:xfrm>
            <a:off x="5756431" y="860832"/>
            <a:ext cx="58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3751C7-0495-4403-B005-907582A2110B}"/>
              </a:ext>
            </a:extLst>
          </p:cNvPr>
          <p:cNvSpPr txBox="1"/>
          <p:nvPr/>
        </p:nvSpPr>
        <p:spPr>
          <a:xfrm>
            <a:off x="4104381" y="1979990"/>
            <a:ext cx="13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fifth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B7D701-D7FD-4885-9B89-EED3B324E7B2}"/>
              </a:ext>
            </a:extLst>
          </p:cNvPr>
          <p:cNvSpPr txBox="1"/>
          <p:nvPr/>
        </p:nvSpPr>
        <p:spPr>
          <a:xfrm>
            <a:off x="3825551" y="4106428"/>
            <a:ext cx="1530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/>
              </a:rPr>
              <a:t>One fifth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502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9A35388-A1F8-4882-B9AE-504F512868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E92861D-3323-4DD2-ACA7-B17BA2994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B24AD5-44C6-4F69-97C9-CE8AB7FF26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80" y="3047904"/>
            <a:ext cx="7499840" cy="82315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38390" y="2103755"/>
            <a:ext cx="241300" cy="736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0EBAF6B-BA33-432E-9D2D-4A88AEEBF8B9}"/>
              </a:ext>
            </a:extLst>
          </p:cNvPr>
          <p:cNvSpPr txBox="1"/>
          <p:nvPr/>
        </p:nvSpPr>
        <p:spPr>
          <a:xfrm>
            <a:off x="631093" y="873554"/>
            <a:ext cx="788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2048CF-420A-4707-AB4F-8C93F41ED7C4}"/>
              </a:ext>
            </a:extLst>
          </p:cNvPr>
          <p:cNvSpPr txBox="1"/>
          <p:nvPr/>
        </p:nvSpPr>
        <p:spPr>
          <a:xfrm>
            <a:off x="167951" y="1335219"/>
            <a:ext cx="8808098" cy="1131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 parts is highlighted.</a:t>
            </a:r>
            <a:b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This is one-___________ of the whole.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AF3FE-F420-4ECA-A633-3848F3D5C65F}"/>
              </a:ext>
            </a:extLst>
          </p:cNvPr>
          <p:cNvSpPr txBox="1"/>
          <p:nvPr/>
        </p:nvSpPr>
        <p:spPr>
          <a:xfrm>
            <a:off x="5756431" y="860832"/>
            <a:ext cx="58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C15016-B8EA-4DDD-8DEA-41F85443EB8A}"/>
              </a:ext>
            </a:extLst>
          </p:cNvPr>
          <p:cNvSpPr txBox="1"/>
          <p:nvPr/>
        </p:nvSpPr>
        <p:spPr>
          <a:xfrm>
            <a:off x="3886788" y="1974125"/>
            <a:ext cx="13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eighth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3DA091-463D-4987-9995-7445E9850A96}"/>
              </a:ext>
            </a:extLst>
          </p:cNvPr>
          <p:cNvSpPr txBox="1"/>
          <p:nvPr/>
        </p:nvSpPr>
        <p:spPr>
          <a:xfrm>
            <a:off x="6714250" y="3847773"/>
            <a:ext cx="193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/>
              </a:rPr>
              <a:t>One eighth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2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A10ECEB-2806-460C-BA70-63E2C68366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5756F5-6390-47C5-B712-1B2F30366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EB8681-29AF-4BCF-8541-82D1A0205A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834" t="34881" r="16832" b="39921"/>
          <a:stretch/>
        </p:blipFill>
        <p:spPr>
          <a:xfrm rot="5400000">
            <a:off x="3678740" y="2879534"/>
            <a:ext cx="5547360" cy="146663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A914371-6645-43D7-8DFE-4911ACFA96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834" t="34881" r="16832" b="39921"/>
          <a:stretch/>
        </p:blipFill>
        <p:spPr>
          <a:xfrm rot="5400000">
            <a:off x="6484373" y="2108525"/>
            <a:ext cx="3297278" cy="10051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D710527-EB94-4A97-814A-FC6F23D26D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834" t="48844" r="16832" b="39921"/>
          <a:stretch/>
        </p:blipFill>
        <p:spPr>
          <a:xfrm>
            <a:off x="281940" y="4429679"/>
            <a:ext cx="5547360" cy="630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1CB64F1-D30A-4810-8443-8CB0F17A2819}"/>
              </a:ext>
            </a:extLst>
          </p:cNvPr>
          <p:cNvSpPr/>
          <p:nvPr/>
        </p:nvSpPr>
        <p:spPr>
          <a:xfrm>
            <a:off x="281940" y="962479"/>
            <a:ext cx="46117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_____ equal parts.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One of the parts is highlighted. This part is one-______ of the whole.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95C06D-626D-4805-9988-0F8AF69341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834" t="41506" r="56255" b="50752"/>
          <a:stretch/>
        </p:blipFill>
        <p:spPr>
          <a:xfrm>
            <a:off x="1513581" y="3995586"/>
            <a:ext cx="2200002" cy="43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9313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96664E0-459F-463E-AC39-A8C69AACEF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265E46B0-5638-45D2-89B0-E287C6B98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0B1B75-9858-4F89-9F15-02FA815929D0}"/>
              </a:ext>
            </a:extLst>
          </p:cNvPr>
          <p:cNvSpPr txBox="1"/>
          <p:nvPr/>
        </p:nvSpPr>
        <p:spPr>
          <a:xfrm>
            <a:off x="142903" y="997933"/>
            <a:ext cx="7904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Use these sentences to explain what part of the whole is highlighted in each picture. Can you write the name of each fraction and each as a fraction notation?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E27C6B-9ACA-48D2-88A3-F49DCE7777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496" y="5549564"/>
            <a:ext cx="4236993" cy="6931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59DD07-A792-47A8-96A1-D197356857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403540" y="2599480"/>
            <a:ext cx="3833388" cy="5775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A12A2B-7336-458E-BB83-FFF0315419B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" t="40742" r="897" b="17280"/>
          <a:stretch/>
        </p:blipFill>
        <p:spPr>
          <a:xfrm>
            <a:off x="847534" y="3246324"/>
            <a:ext cx="5443537" cy="3714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742FC4-BE6B-47CC-8F20-46DFEF0804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534" y="2680208"/>
            <a:ext cx="1213253" cy="5392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F638AD-DFD5-4A9C-AF96-033323021A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8588" y="3966716"/>
            <a:ext cx="1173480" cy="4784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FCE9473-E211-45E1-BD51-7B1F810AA56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" t="40742" r="897" b="17280"/>
          <a:stretch/>
        </p:blipFill>
        <p:spPr>
          <a:xfrm>
            <a:off x="847534" y="4445200"/>
            <a:ext cx="5443537" cy="3714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13FD285-8EC3-4C74-B47E-CDD50870BA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5328" y="5249231"/>
            <a:ext cx="1064161" cy="4784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E78378B-D837-4604-872B-080A54BB00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8136907" y="3037721"/>
            <a:ext cx="1260370" cy="53922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7183C18-D54F-4E4F-AD5A-500CCE8968D2}"/>
              </a:ext>
            </a:extLst>
          </p:cNvPr>
          <p:cNvSpPr txBox="1"/>
          <p:nvPr/>
        </p:nvSpPr>
        <p:spPr>
          <a:xfrm>
            <a:off x="126629" y="2013596"/>
            <a:ext cx="7768061" cy="1286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i="1" dirty="0">
                <a:latin typeface="Myriad Pro" panose="020B0503030403020204"/>
              </a:rPr>
              <a:t>The whole has been divided into _____ equal parts.</a:t>
            </a:r>
            <a:endParaRPr lang="en-GB" sz="2000" dirty="0">
              <a:latin typeface="Myriad Pro" panose="020B0503030403020204"/>
            </a:endParaRPr>
          </a:p>
          <a:p>
            <a:pPr>
              <a:buNone/>
            </a:pPr>
            <a:r>
              <a:rPr lang="en-GB" sz="2000" i="1" dirty="0">
                <a:latin typeface="Myriad Pro" panose="020B0503030403020204"/>
              </a:rPr>
              <a:t>One of the parts is highlighted. This part is one-______ of the whole. </a:t>
            </a:r>
            <a:endParaRPr lang="en-GB" sz="2000" dirty="0">
              <a:latin typeface="Myriad Pro" panose="020B0503030403020204"/>
            </a:endParaRPr>
          </a:p>
          <a:p>
            <a:pPr>
              <a:buNone/>
            </a:pPr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856985-1FAF-474E-A39D-D303DD73ED04}"/>
              </a:ext>
            </a:extLst>
          </p:cNvPr>
          <p:cNvSpPr txBox="1"/>
          <p:nvPr/>
        </p:nvSpPr>
        <p:spPr>
          <a:xfrm>
            <a:off x="2277534" y="628601"/>
            <a:ext cx="45889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</a:p>
        </p:txBody>
      </p:sp>
    </p:spTree>
    <p:extLst>
      <p:ext uri="{BB962C8B-B14F-4D97-AF65-F5344CB8AC3E}">
        <p14:creationId xmlns:p14="http://schemas.microsoft.com/office/powerpoint/2010/main" val="18933151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1DD433-8227-4834-9CD8-1050D5ECBD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9734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E6FA23-5405-47E3-B314-A1D518439D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C8C1A91-1D69-474F-B976-97346F471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6" name="table">
            <a:extLst>
              <a:ext uri="{FF2B5EF4-FFF2-40B4-BE49-F238E27FC236}">
                <a16:creationId xmlns:a16="http://schemas.microsoft.com/office/drawing/2014/main" id="{80C84396-CFC3-483F-974A-F6A9BA475A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814" y="969579"/>
            <a:ext cx="5830054" cy="39629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1090AF6-5052-43F6-BD18-30634B86BC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6029" y="4102821"/>
            <a:ext cx="772026" cy="68555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21023C1-BA9B-46AF-8DB7-EB40DDFA22D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9" t="8131" b="1"/>
          <a:stretch/>
        </p:blipFill>
        <p:spPr>
          <a:xfrm>
            <a:off x="4992632" y="3312693"/>
            <a:ext cx="1689320" cy="4507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2F0A87F-FAF1-471B-8EA8-BA65311FD6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9183" y="2241287"/>
            <a:ext cx="1112338" cy="70974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07A7B27-814F-4EFF-9BFC-231EFAF286D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6852" b="6959"/>
          <a:stretch/>
        </p:blipFill>
        <p:spPr>
          <a:xfrm>
            <a:off x="5448537" y="1322600"/>
            <a:ext cx="952984" cy="83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8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D68CD09-8DB3-4979-B434-483B3A1BE8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2E12430-EEB2-4878-8FB0-30CDAE363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539D11-0FBD-4561-B237-3FAB1656E8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330842"/>
            <a:ext cx="7907446" cy="2487954"/>
          </a:xfrm>
          <a:prstGeom prst="rect">
            <a:avLst/>
          </a:prstGeom>
        </p:spPr>
      </p:pic>
      <p:sp>
        <p:nvSpPr>
          <p:cNvPr id="5" name="TextBox 5">
            <a:extLst>
              <a:ext uri="{FF2B5EF4-FFF2-40B4-BE49-F238E27FC236}">
                <a16:creationId xmlns:a16="http://schemas.microsoft.com/office/drawing/2014/main" id="{245E2D48-6A87-4A4F-B05B-308B36309982}"/>
              </a:ext>
            </a:extLst>
          </p:cNvPr>
          <p:cNvSpPr txBox="1"/>
          <p:nvPr/>
        </p:nvSpPr>
        <p:spPr>
          <a:xfrm>
            <a:off x="3683547" y="4257995"/>
            <a:ext cx="177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one-ninth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D8FBBF-5C00-47E2-94CF-1409D2AF249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451350" y="4790559"/>
            <a:ext cx="241300" cy="736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4779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4F7E410-F05F-4E2E-8993-E74EAF5470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E1C93EF-5523-4D8C-9106-E33B85810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45775B-B7CE-4B3D-A2A6-058E09B71FB7}"/>
              </a:ext>
            </a:extLst>
          </p:cNvPr>
          <p:cNvSpPr txBox="1"/>
          <p:nvPr/>
        </p:nvSpPr>
        <p:spPr>
          <a:xfrm>
            <a:off x="970384" y="905070"/>
            <a:ext cx="28365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Key language</a:t>
            </a:r>
          </a:p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</a:p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whole</a:t>
            </a:r>
          </a:p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fraction</a:t>
            </a:r>
          </a:p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numerator</a:t>
            </a:r>
          </a:p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denominator</a:t>
            </a:r>
          </a:p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division bar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2A259D-837E-4D4A-A7E8-F29B94F37F42}"/>
              </a:ext>
            </a:extLst>
          </p:cNvPr>
          <p:cNvSpPr txBox="1"/>
          <p:nvPr/>
        </p:nvSpPr>
        <p:spPr>
          <a:xfrm>
            <a:off x="5377542" y="905070"/>
            <a:ext cx="33372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You will need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3 strips of paper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pen/pencil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scissors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2D13BB-37C6-4451-BD33-F82E82105DE6}"/>
              </a:ext>
            </a:extLst>
          </p:cNvPr>
          <p:cNvSpPr txBox="1"/>
          <p:nvPr/>
        </p:nvSpPr>
        <p:spPr>
          <a:xfrm>
            <a:off x="195014" y="5183918"/>
            <a:ext cx="8753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7A3745-C328-422D-8FB1-8FB21B738306}"/>
              </a:ext>
            </a:extLst>
          </p:cNvPr>
          <p:cNvSpPr txBox="1"/>
          <p:nvPr/>
        </p:nvSpPr>
        <p:spPr>
          <a:xfrm>
            <a:off x="113413" y="5768693"/>
            <a:ext cx="8917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is one-___________ of the whole.</a:t>
            </a:r>
          </a:p>
        </p:txBody>
      </p:sp>
    </p:spTree>
    <p:extLst>
      <p:ext uri="{BB962C8B-B14F-4D97-AF65-F5344CB8AC3E}">
        <p14:creationId xmlns:p14="http://schemas.microsoft.com/office/powerpoint/2010/main" val="441550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BDA7971-9E1A-4CDF-A95C-A94D939F17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F4F9A656-3E69-4792-B413-463B092BD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73945A-3981-4588-98AC-14B5203D46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282" y="1874336"/>
            <a:ext cx="5921383" cy="1156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8ACFAA-6BEE-45F0-B062-1D0B9202064F}"/>
              </a:ext>
            </a:extLst>
          </p:cNvPr>
          <p:cNvSpPr txBox="1"/>
          <p:nvPr/>
        </p:nvSpPr>
        <p:spPr>
          <a:xfrm>
            <a:off x="598599" y="4100989"/>
            <a:ext cx="788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370A54-DCF4-4491-886E-DEABE0FA028B}"/>
              </a:ext>
            </a:extLst>
          </p:cNvPr>
          <p:cNvSpPr txBox="1"/>
          <p:nvPr/>
        </p:nvSpPr>
        <p:spPr>
          <a:xfrm>
            <a:off x="1257774" y="4623339"/>
            <a:ext cx="6628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is one-___________ of the whole.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FEED03-9973-4DCE-BA0E-CCD34D278CFE}"/>
              </a:ext>
            </a:extLst>
          </p:cNvPr>
          <p:cNvSpPr txBox="1"/>
          <p:nvPr/>
        </p:nvSpPr>
        <p:spPr>
          <a:xfrm>
            <a:off x="1043003" y="5147341"/>
            <a:ext cx="6993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One-_________ of the whole has been cut off.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DC26EB-64C9-4A5C-B6B9-89D5E6E03B2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8664" y="1874336"/>
            <a:ext cx="1948054" cy="11564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05D037-680C-4600-A7A3-1381F422046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4099" y="2379060"/>
            <a:ext cx="827465" cy="115644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9A317F-9FC7-4B0D-A410-DB5B8EF7656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31200" y="1895009"/>
            <a:ext cx="827465" cy="792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53FD37-D866-458B-BDF4-AADC3FB8CFF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3999" y="1890404"/>
            <a:ext cx="5034665" cy="101970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13EC9BC-920D-42FC-B147-183E65B546F4}"/>
              </a:ext>
            </a:extLst>
          </p:cNvPr>
          <p:cNvSpPr txBox="1"/>
          <p:nvPr/>
        </p:nvSpPr>
        <p:spPr>
          <a:xfrm>
            <a:off x="5556860" y="4038652"/>
            <a:ext cx="58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18E94B-9002-4FCC-8E41-30637A84955A}"/>
              </a:ext>
            </a:extLst>
          </p:cNvPr>
          <p:cNvSpPr txBox="1"/>
          <p:nvPr/>
        </p:nvSpPr>
        <p:spPr>
          <a:xfrm>
            <a:off x="4186436" y="4567205"/>
            <a:ext cx="13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quarter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0D4A08-13F0-48C9-BBE7-58CDB4CA06E7}"/>
              </a:ext>
            </a:extLst>
          </p:cNvPr>
          <p:cNvSpPr txBox="1"/>
          <p:nvPr/>
        </p:nvSpPr>
        <p:spPr>
          <a:xfrm>
            <a:off x="2044934" y="5141138"/>
            <a:ext cx="13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quarter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5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 L -2.22222E-6 -0.2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11111E-6 L 0.03803 1.11111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103011-AE92-4D8C-A60E-031AEFBFD2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E223B88-4685-4ECA-9DBA-24C2A282E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93CDFB-51B3-4140-8B4A-6A925BDEB482}"/>
              </a:ext>
            </a:extLst>
          </p:cNvPr>
          <p:cNvSpPr txBox="1"/>
          <p:nvPr/>
        </p:nvSpPr>
        <p:spPr>
          <a:xfrm>
            <a:off x="762000" y="945973"/>
            <a:ext cx="788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4A1121-8F54-4079-A96D-8DC035FCB686}"/>
              </a:ext>
            </a:extLst>
          </p:cNvPr>
          <p:cNvSpPr txBox="1"/>
          <p:nvPr/>
        </p:nvSpPr>
        <p:spPr>
          <a:xfrm>
            <a:off x="1415066" y="1315304"/>
            <a:ext cx="6993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is one-___________ of the whole.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D26FDD-EFF8-4933-9F61-B4CCBD046DCA}"/>
              </a:ext>
            </a:extLst>
          </p:cNvPr>
          <p:cNvSpPr txBox="1"/>
          <p:nvPr/>
        </p:nvSpPr>
        <p:spPr>
          <a:xfrm>
            <a:off x="1415066" y="1666357"/>
            <a:ext cx="6993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One-_________ of the whole has been cut off.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FEDD59-6934-4E78-A38F-0180E675963F}"/>
              </a:ext>
            </a:extLst>
          </p:cNvPr>
          <p:cNvSpPr txBox="1"/>
          <p:nvPr/>
        </p:nvSpPr>
        <p:spPr>
          <a:xfrm>
            <a:off x="5896429" y="901071"/>
            <a:ext cx="58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AC5100-EEB5-4170-A1AC-24151583A0A4}"/>
              </a:ext>
            </a:extLst>
          </p:cNvPr>
          <p:cNvSpPr txBox="1"/>
          <p:nvPr/>
        </p:nvSpPr>
        <p:spPr>
          <a:xfrm>
            <a:off x="4526005" y="1306165"/>
            <a:ext cx="13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quarter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C3EACF-47BD-477D-A428-F6675A42AE3B}"/>
              </a:ext>
            </a:extLst>
          </p:cNvPr>
          <p:cNvSpPr txBox="1"/>
          <p:nvPr/>
        </p:nvSpPr>
        <p:spPr>
          <a:xfrm>
            <a:off x="2614658" y="1661559"/>
            <a:ext cx="13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quarter</a:t>
            </a:r>
          </a:p>
        </p:txBody>
      </p:sp>
    </p:spTree>
    <p:extLst>
      <p:ext uri="{BB962C8B-B14F-4D97-AF65-F5344CB8AC3E}">
        <p14:creationId xmlns:p14="http://schemas.microsoft.com/office/powerpoint/2010/main" val="573308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8FAD0CF-E717-42DE-B6F1-36682EB084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131F8C0D-36DE-48BA-B9F5-A727372CA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13739A-FE51-483D-AC0D-A495AD2EA1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757" y="1482662"/>
            <a:ext cx="6599292" cy="11564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2798C8-F6D4-44A0-956D-8313338422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042"/>
          <a:stretch/>
        </p:blipFill>
        <p:spPr>
          <a:xfrm>
            <a:off x="7231380" y="1481734"/>
            <a:ext cx="1523999" cy="11773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8983CE-6224-4DA8-B9F7-C25EB98A6CA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12279" y="1987385"/>
            <a:ext cx="827465" cy="11564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345E38-D259-4294-BB8C-5C1F8F05C9C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64579" y="1503334"/>
            <a:ext cx="1066801" cy="7915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7BAC20-0ACD-4185-8043-BA0C5D5BE84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28799" y="1498730"/>
            <a:ext cx="5486401" cy="12757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96230E2-5BFF-402E-9E70-452AD5E62B06}"/>
              </a:ext>
            </a:extLst>
          </p:cNvPr>
          <p:cNvSpPr txBox="1"/>
          <p:nvPr/>
        </p:nvSpPr>
        <p:spPr>
          <a:xfrm>
            <a:off x="648757" y="3627879"/>
            <a:ext cx="788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BA6B22-7432-474B-9848-0A3CAD06E193}"/>
              </a:ext>
            </a:extLst>
          </p:cNvPr>
          <p:cNvSpPr txBox="1"/>
          <p:nvPr/>
        </p:nvSpPr>
        <p:spPr>
          <a:xfrm>
            <a:off x="1456267" y="3997210"/>
            <a:ext cx="6238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is one-___________ of the whole.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538067-37CD-4BC8-9B02-3882040A7A53}"/>
              </a:ext>
            </a:extLst>
          </p:cNvPr>
          <p:cNvSpPr txBox="1"/>
          <p:nvPr/>
        </p:nvSpPr>
        <p:spPr>
          <a:xfrm>
            <a:off x="1301823" y="4348263"/>
            <a:ext cx="6993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One-_________ of the whole has been cut off.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217339-FB48-4C63-A1F1-EC39FFBD0277}"/>
              </a:ext>
            </a:extLst>
          </p:cNvPr>
          <p:cNvSpPr txBox="1"/>
          <p:nvPr/>
        </p:nvSpPr>
        <p:spPr>
          <a:xfrm>
            <a:off x="5783186" y="3582977"/>
            <a:ext cx="58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5AA52E-98F1-4E13-B21B-B0940A55F303}"/>
              </a:ext>
            </a:extLst>
          </p:cNvPr>
          <p:cNvSpPr txBox="1"/>
          <p:nvPr/>
        </p:nvSpPr>
        <p:spPr>
          <a:xfrm>
            <a:off x="4556193" y="3985672"/>
            <a:ext cx="13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sixth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1C3984-D5B2-4139-AE1B-C5F1D5C85DEC}"/>
              </a:ext>
            </a:extLst>
          </p:cNvPr>
          <p:cNvSpPr txBox="1"/>
          <p:nvPr/>
        </p:nvSpPr>
        <p:spPr>
          <a:xfrm>
            <a:off x="2741128" y="4325658"/>
            <a:ext cx="13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sixth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220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07407E-6 L -4.16667E-6 -0.2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85185E-6 L 0.03802 -1.85185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C0D97B-EB40-4D17-AE0B-C91CFC42B5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CAC46C-09A4-450C-9E39-E69BB2854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DF0FF4-9AAB-4D55-BC54-02858A475C95}"/>
              </a:ext>
            </a:extLst>
          </p:cNvPr>
          <p:cNvSpPr txBox="1"/>
          <p:nvPr/>
        </p:nvSpPr>
        <p:spPr>
          <a:xfrm>
            <a:off x="631093" y="816946"/>
            <a:ext cx="788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08ADF9-FEC7-4536-BB96-2344A5961B55}"/>
              </a:ext>
            </a:extLst>
          </p:cNvPr>
          <p:cNvSpPr txBox="1"/>
          <p:nvPr/>
        </p:nvSpPr>
        <p:spPr>
          <a:xfrm>
            <a:off x="1456267" y="1186277"/>
            <a:ext cx="6220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is one-___________ of the whole.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EF22FF-DEFF-46E0-AFDF-F887E1ABCE04}"/>
              </a:ext>
            </a:extLst>
          </p:cNvPr>
          <p:cNvSpPr txBox="1"/>
          <p:nvPr/>
        </p:nvSpPr>
        <p:spPr>
          <a:xfrm>
            <a:off x="1042026" y="1569796"/>
            <a:ext cx="6993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One-_________ of the whole has been cut off.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F28399-C639-494D-A009-FE29C2628D54}"/>
              </a:ext>
            </a:extLst>
          </p:cNvPr>
          <p:cNvSpPr txBox="1"/>
          <p:nvPr/>
        </p:nvSpPr>
        <p:spPr>
          <a:xfrm>
            <a:off x="5765522" y="772044"/>
            <a:ext cx="58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FB1C2C-D937-44AB-95E5-8D9F16988BC7}"/>
              </a:ext>
            </a:extLst>
          </p:cNvPr>
          <p:cNvSpPr txBox="1"/>
          <p:nvPr/>
        </p:nvSpPr>
        <p:spPr>
          <a:xfrm>
            <a:off x="4538529" y="1174739"/>
            <a:ext cx="13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sixth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E527D2-A423-4F98-A576-DFE6504F6616}"/>
              </a:ext>
            </a:extLst>
          </p:cNvPr>
          <p:cNvSpPr txBox="1"/>
          <p:nvPr/>
        </p:nvSpPr>
        <p:spPr>
          <a:xfrm>
            <a:off x="2332067" y="1523258"/>
            <a:ext cx="13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sixth</a:t>
            </a:r>
          </a:p>
        </p:txBody>
      </p:sp>
    </p:spTree>
    <p:extLst>
      <p:ext uri="{BB962C8B-B14F-4D97-AF65-F5344CB8AC3E}">
        <p14:creationId xmlns:p14="http://schemas.microsoft.com/office/powerpoint/2010/main" val="1491528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8910A4E-9C45-49CA-BB67-D8D5115300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9C75CDDD-53FE-4D2C-B395-4240F74EF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2337BB-84D8-43B7-BF2C-EEFD6E431A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2430928"/>
            <a:ext cx="6599292" cy="11564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9E8B716-5D4E-4B8F-BB18-D8EF86C74C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042"/>
          <a:stretch/>
        </p:blipFill>
        <p:spPr>
          <a:xfrm>
            <a:off x="7200900" y="2430000"/>
            <a:ext cx="1523999" cy="11773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E273DE1-94EA-4EDD-A254-FADFE2EF4F9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81799" y="2935651"/>
            <a:ext cx="827465" cy="11564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69C9FA2-64E9-4401-A8BF-C65E6852699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4099" y="2451600"/>
            <a:ext cx="1066801" cy="7915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04EC9FB-E59F-4ECF-BC11-3CD300B2674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319" y="2446996"/>
            <a:ext cx="5486401" cy="12757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AFCB2BD-6E47-430F-84D6-DE726544965E}"/>
              </a:ext>
            </a:extLst>
          </p:cNvPr>
          <p:cNvSpPr txBox="1"/>
          <p:nvPr/>
        </p:nvSpPr>
        <p:spPr>
          <a:xfrm>
            <a:off x="-40744" y="903685"/>
            <a:ext cx="788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5C1EEC-4815-43C2-8357-3DB1759E5891}"/>
              </a:ext>
            </a:extLst>
          </p:cNvPr>
          <p:cNvSpPr txBox="1"/>
          <p:nvPr/>
        </p:nvSpPr>
        <p:spPr>
          <a:xfrm>
            <a:off x="612322" y="1273016"/>
            <a:ext cx="6392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is one-___________ of the whole.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F10A49-5706-4153-A304-E3EBE871DAEE}"/>
              </a:ext>
            </a:extLst>
          </p:cNvPr>
          <p:cNvSpPr txBox="1"/>
          <p:nvPr/>
        </p:nvSpPr>
        <p:spPr>
          <a:xfrm>
            <a:off x="312174" y="1640815"/>
            <a:ext cx="6993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One-_________ of the whole has been cut off.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895591-D82B-4E0F-9975-29D5BBD77966}"/>
              </a:ext>
            </a:extLst>
          </p:cNvPr>
          <p:cNvSpPr txBox="1"/>
          <p:nvPr/>
        </p:nvSpPr>
        <p:spPr>
          <a:xfrm>
            <a:off x="5093685" y="858783"/>
            <a:ext cx="58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00A53B-056C-4AF3-8288-5B12CDC25067}"/>
              </a:ext>
            </a:extLst>
          </p:cNvPr>
          <p:cNvSpPr txBox="1"/>
          <p:nvPr/>
        </p:nvSpPr>
        <p:spPr>
          <a:xfrm>
            <a:off x="3866692" y="1261478"/>
            <a:ext cx="13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sixth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C38837-AA1D-40D3-8B73-263C3D89F10F}"/>
              </a:ext>
            </a:extLst>
          </p:cNvPr>
          <p:cNvSpPr txBox="1"/>
          <p:nvPr/>
        </p:nvSpPr>
        <p:spPr>
          <a:xfrm>
            <a:off x="1660230" y="1650796"/>
            <a:ext cx="13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sixth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C7D3FE4-A251-46B8-8997-6E25F141048A}"/>
                  </a:ext>
                </a:extLst>
              </p:cNvPr>
              <p:cNvSpPr txBox="1"/>
              <p:nvPr/>
            </p:nvSpPr>
            <p:spPr>
              <a:xfrm>
                <a:off x="429208" y="3975519"/>
                <a:ext cx="5236956" cy="13548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Jack thinks that each equal part of the whole now has a value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endParaRPr lang="en-GB" sz="24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buNone/>
                </a:pPr>
                <a:r>
                  <a:rPr lang="en-GB" sz="24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Do you agree with Jack?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C7D3FE4-A251-46B8-8997-6E25F14104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208" y="3975519"/>
                <a:ext cx="5236956" cy="1354858"/>
              </a:xfrm>
              <a:prstGeom prst="rect">
                <a:avLst/>
              </a:prstGeom>
              <a:blipFill>
                <a:blip r:embed="rId9"/>
                <a:stretch>
                  <a:fillRect l="-1746" t="-3153" b="-99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D10138B7-DFC7-448B-A846-C0D6BE2205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7427" y="4997495"/>
            <a:ext cx="381000" cy="3929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453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48148E-6 L 4.44444E-6 -0.2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0.03802 3.7037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5|3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8|5.8|3.7|15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5|5.6|4.7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0.9|18.1|2.8|11.4|16.8|8.6|9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7.6|8.4|12.5|5.5|5|5.9|9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3.3|0.6|2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|6.5|7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9|5|5.5|6.2|1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9|12.8|13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2.7|5.8|4.1|1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7|6.9|10.3|0.8|0.9|1.1|0.9|1|0.8|1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2AF79A8-7027-4A39-9561-92F96AAF6543}"/>
</file>

<file path=customXml/itemProps3.xml><?xml version="1.0" encoding="utf-8"?>
<ds:datastoreItem xmlns:ds="http://schemas.openxmlformats.org/officeDocument/2006/customXml" ds:itemID="{194DFBEE-DEA3-484B-A04B-F8DB870A0653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e2f7c1fb-8b39-4d5b-953e-de45d1606e4d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516</Words>
  <Application>Microsoft Office PowerPoint</Application>
  <PresentationFormat>On-screen Show (4:3)</PresentationFormat>
  <Paragraphs>105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Cambria Math</vt:lpstr>
      <vt:lpstr>Myriad Pro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24</cp:revision>
  <cp:lastPrinted>2020-04-21T17:49:17Z</cp:lastPrinted>
  <dcterms:created xsi:type="dcterms:W3CDTF">2020-04-15T07:07:39Z</dcterms:created>
  <dcterms:modified xsi:type="dcterms:W3CDTF">2020-08-26T13:52:38Z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