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4"/>
    <p:sldMasterId id="2147483684" r:id="rId5"/>
  </p:sldMasterIdLst>
  <p:notesMasterIdLst>
    <p:notesMasterId r:id="rId19"/>
  </p:notesMasterIdLst>
  <p:sldIdLst>
    <p:sldId id="354" r:id="rId6"/>
    <p:sldId id="355" r:id="rId7"/>
    <p:sldId id="281" r:id="rId8"/>
    <p:sldId id="359" r:id="rId9"/>
    <p:sldId id="360" r:id="rId10"/>
    <p:sldId id="357" r:id="rId11"/>
    <p:sldId id="288" r:id="rId12"/>
    <p:sldId id="289" r:id="rId13"/>
    <p:sldId id="290" r:id="rId14"/>
    <p:sldId id="364" r:id="rId15"/>
    <p:sldId id="363" r:id="rId16"/>
    <p:sldId id="366" r:id="rId17"/>
    <p:sldId id="365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E6E2FF-7530-404D-B083-74FBA0DF0DF6}" v="1" dt="2020-08-26T13:48:55.9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3" autoAdjust="0"/>
    <p:restoredTop sz="75597" autoAdjust="0"/>
  </p:normalViewPr>
  <p:slideViewPr>
    <p:cSldViewPr snapToGrid="0">
      <p:cViewPr varScale="1">
        <p:scale>
          <a:sx n="54" d="100"/>
          <a:sy n="54" d="100"/>
        </p:scale>
        <p:origin x="186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4" Type="http://schemas.openxmlformats.org/officeDocument/2006/relationships/image" Target="../media/image2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4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68498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39761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85093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8767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7171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97655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51828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6023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96132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6156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2485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417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3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3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18830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00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52F321-0EC4-4314-93ED-4AB3167FBFCB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9466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r>
              <a:rPr lang="en-US" dirty="0"/>
              <a:t>LKS2 Fractions 2 Lesson 3</a:t>
            </a:r>
            <a:endParaRPr lang="en-US" dirty="0">
              <a:solidFill>
                <a:srgbClr val="0062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5122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1" y="1237880"/>
            <a:ext cx="4114799" cy="193757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Primary maths lessons </a:t>
            </a:r>
          </a:p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during school closures 2020</a:t>
            </a:r>
            <a:endParaRPr lang="en-GB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6484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3" y="1561503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3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video lesson linked to the presentation can be found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336454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3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1184769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9068117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endParaRPr lang="en-US" dirty="0">
              <a:solidFill>
                <a:srgbClr val="0062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2702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6694409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DB3256F-83C8-4422-BB4B-79DB90083B87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2" y="90371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532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0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4471359-3147-44CE-9A0C-7C7D146DDE82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9863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0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827213"/>
            <a:ext cx="388461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3" y="1827213"/>
            <a:ext cx="38846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028FB64-8E98-4372-891D-01B9A57CE849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9171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7"/>
            <a:ext cx="4040188" cy="3705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8" y="1700808"/>
            <a:ext cx="4041775" cy="7117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20887"/>
            <a:ext cx="4041775" cy="3705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C5C1D8-5F3C-45E3-A862-3FEB8F838978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1095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5A271E-C960-4C09-B05F-FB20100B09A9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081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909F0B-F0CC-440D-BEB5-73503ED16CA8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1577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0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02192"/>
            <a:ext cx="3008313" cy="864096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72816"/>
            <a:ext cx="3008313" cy="43533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5576BE-F8FF-44CC-9001-9F16A3BBEC63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0775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0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3"/>
            <a:ext cx="5486400" cy="391325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C86FDD3-8659-4DF6-9C22-A70505F52DFB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3975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284E3E-0734-4C1C-8A10-2A7D3F5CEAFB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4379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82" r:id="rId12"/>
    <p:sldLayoutId id="2147483683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21528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22.wmf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19.wmf"/><Relationship Id="rId12" Type="http://schemas.openxmlformats.org/officeDocument/2006/relationships/oleObject" Target="../embeddings/oleObject10.bin"/><Relationship Id="rId2" Type="http://schemas.openxmlformats.org/officeDocument/2006/relationships/tags" Target="../tags/tag8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21.wmf"/><Relationship Id="rId5" Type="http://schemas.openxmlformats.org/officeDocument/2006/relationships/image" Target="../media/image23.png"/><Relationship Id="rId10" Type="http://schemas.openxmlformats.org/officeDocument/2006/relationships/oleObject" Target="../embeddings/oleObject9.bin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20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classroom-resources/vl-lower-key-stage-2-fractions-2-video-lessons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2.bin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12.png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3.bin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.xml"/><Relationship Id="rId6" Type="http://schemas.openxmlformats.org/officeDocument/2006/relationships/image" Target="../media/image1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16.png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4.bin"/><Relationship Id="rId10" Type="http://schemas.openxmlformats.org/officeDocument/2006/relationships/image" Target="../media/image17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15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17.png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8.emf"/><Relationship Id="rId5" Type="http://schemas.openxmlformats.org/officeDocument/2006/relationships/oleObject" Target="../embeddings/oleObject6.bin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22.wmf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19.wmf"/><Relationship Id="rId12" Type="http://schemas.openxmlformats.org/officeDocument/2006/relationships/oleObject" Target="../embeddings/oleObject10.bin"/><Relationship Id="rId2" Type="http://schemas.openxmlformats.org/officeDocument/2006/relationships/tags" Target="../tags/tag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21.wmf"/><Relationship Id="rId5" Type="http://schemas.openxmlformats.org/officeDocument/2006/relationships/image" Target="../media/image23.png"/><Relationship Id="rId10" Type="http://schemas.openxmlformats.org/officeDocument/2006/relationships/oleObject" Target="../embeddings/oleObject9.bin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2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7">
            <a:extLst>
              <a:ext uri="{FF2B5EF4-FFF2-40B4-BE49-F238E27FC236}">
                <a16:creationId xmlns:a16="http://schemas.microsoft.com/office/drawing/2014/main" id="{868050C9-2513-4A87-8959-BA8B2A86C21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LKS2 Fractions 2</a:t>
            </a:r>
          </a:p>
          <a:p>
            <a:pPr eaLnBrk="1" hangingPunct="1"/>
            <a:r>
              <a:rPr lang="en-US" altLang="en-US" dirty="0"/>
              <a:t>Lesson 3</a:t>
            </a:r>
          </a:p>
        </p:txBody>
      </p:sp>
    </p:spTree>
    <p:extLst>
      <p:ext uri="{BB962C8B-B14F-4D97-AF65-F5344CB8AC3E}">
        <p14:creationId xmlns:p14="http://schemas.microsoft.com/office/powerpoint/2010/main" val="41955537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44AA0ED-A987-418C-8DC7-F605B44779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1481437"/>
            <a:ext cx="7907446" cy="2150440"/>
          </a:xfrm>
          <a:prstGeom prst="rect">
            <a:avLst/>
          </a:prstGeom>
        </p:spPr>
      </p:pic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60BB320-9F59-4859-AA4E-AC0EBA6389C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38263" y="4333240"/>
          <a:ext cx="2540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Equation" r:id="rId6" imgW="253800" imgH="736560" progId="Equation.DSMT4">
                  <p:embed/>
                </p:oleObj>
              </mc:Choice>
              <mc:Fallback>
                <p:oleObj name="Equation" r:id="rId6" imgW="253800" imgH="736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60BB320-9F59-4859-AA4E-AC0EBA6389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38263" y="4333240"/>
                        <a:ext cx="2540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0951DA1E-00E1-40C8-812A-A4A9519C86A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21063" y="4326890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Equation" r:id="rId8" imgW="241200" imgH="736560" progId="Equation.DSMT4">
                  <p:embed/>
                </p:oleObj>
              </mc:Choice>
              <mc:Fallback>
                <p:oleObj name="Equation" r:id="rId8" imgW="241200" imgH="736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951DA1E-00E1-40C8-812A-A4A9519C86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421063" y="4326890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E1431038-E376-436C-9BC5-60306B289D0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472113" y="4326890"/>
          <a:ext cx="2286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Equation" r:id="rId10" imgW="228600" imgH="723600" progId="Equation.DSMT4">
                  <p:embed/>
                </p:oleObj>
              </mc:Choice>
              <mc:Fallback>
                <p:oleObj name="Equation" r:id="rId10" imgW="228600" imgH="7236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E1431038-E376-436C-9BC5-60306B289D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72113" y="4326890"/>
                        <a:ext cx="2286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D5F87EED-E295-4F85-AD81-78EA67BA684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48550" y="4352925"/>
          <a:ext cx="2540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Equation" r:id="rId12" imgW="253800" imgH="723600" progId="Equation.DSMT4">
                  <p:embed/>
                </p:oleObj>
              </mc:Choice>
              <mc:Fallback>
                <p:oleObj name="Equation" r:id="rId12" imgW="253800" imgH="7236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D5F87EED-E295-4F85-AD81-78EA67BA68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448550" y="4352925"/>
                        <a:ext cx="2540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1982528" y="1113655"/>
            <a:ext cx="53976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kern="0" dirty="0">
                <a:solidFill>
                  <a:srgbClr val="000000"/>
                </a:solidFill>
                <a:latin typeface="Arial"/>
              </a:rPr>
              <a:t>What’s the same? What’s different?</a:t>
            </a:r>
            <a:endParaRPr lang="en-GB" sz="24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6C9B2F-576D-46E8-AE20-E9DFDE295E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58365F-74CF-4512-A6DB-C68844952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5308899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307070" y="1008536"/>
            <a:ext cx="25298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None/>
              <a:tabLst/>
              <a:defRPr/>
            </a:pPr>
            <a:r>
              <a:rPr lang="en-GB" sz="2400" b="1" dirty="0">
                <a:latin typeface="Arial" charset="0"/>
              </a:rPr>
              <a:t>Practice activity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charset="0"/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381580" y="1438044"/>
            <a:ext cx="8445640" cy="370527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Can you draw me a shape that can be represented by a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fraction with a denominator of: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400" kern="0" dirty="0">
                <a:solidFill>
                  <a:srgbClr val="000000"/>
                </a:solidFill>
                <a:latin typeface="Arial"/>
              </a:rPr>
              <a:t>2</a:t>
            </a:r>
            <a:br>
              <a:rPr lang="en-GB" sz="2400" kern="0" dirty="0">
                <a:solidFill>
                  <a:srgbClr val="000000"/>
                </a:solidFill>
                <a:latin typeface="Arial"/>
              </a:rPr>
            </a:br>
            <a:endParaRPr lang="en-GB" sz="2400" kern="0" dirty="0">
              <a:solidFill>
                <a:srgbClr val="000000"/>
              </a:solidFill>
              <a:latin typeface="Arial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  <a:b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400" kern="0" dirty="0">
                <a:solidFill>
                  <a:srgbClr val="000000"/>
                </a:solidFill>
                <a:latin typeface="Arial"/>
              </a:rPr>
              <a:t>4</a:t>
            </a:r>
            <a:br>
              <a:rPr lang="en-GB" sz="2400" kern="0" dirty="0">
                <a:solidFill>
                  <a:srgbClr val="000000"/>
                </a:solidFill>
                <a:latin typeface="Arial"/>
              </a:rPr>
            </a:br>
            <a:endParaRPr lang="en-GB" sz="2400" kern="0" dirty="0">
              <a:solidFill>
                <a:srgbClr val="000000"/>
              </a:solidFill>
              <a:latin typeface="Arial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400" kern="0" dirty="0">
                <a:solidFill>
                  <a:srgbClr val="000000"/>
                </a:solidFill>
                <a:latin typeface="Arial"/>
              </a:rPr>
              <a:t>   6…</a:t>
            </a: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EE39F3-67A1-4ED3-A09F-0C46C154EF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993E30-2339-445B-AFEA-E5619E846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73397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307070" y="1008536"/>
            <a:ext cx="25298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None/>
              <a:tabLst/>
              <a:defRPr/>
            </a:pPr>
            <a:r>
              <a:rPr lang="en-GB" sz="2400" b="1" dirty="0">
                <a:latin typeface="Arial" charset="0"/>
              </a:rPr>
              <a:t>Practice activity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charset="0"/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381580" y="1438044"/>
            <a:ext cx="8445640" cy="370527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Can you draw me a shape that can be represented by a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fraction with a denominator of: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400" kern="0" dirty="0">
                <a:solidFill>
                  <a:srgbClr val="000000"/>
                </a:solidFill>
                <a:latin typeface="Arial"/>
              </a:rPr>
              <a:t>2</a:t>
            </a:r>
            <a:br>
              <a:rPr lang="en-GB" sz="2400" kern="0" dirty="0">
                <a:solidFill>
                  <a:srgbClr val="000000"/>
                </a:solidFill>
                <a:latin typeface="Arial"/>
              </a:rPr>
            </a:br>
            <a:endParaRPr lang="en-GB" sz="2400" kern="0" dirty="0">
              <a:solidFill>
                <a:srgbClr val="000000"/>
              </a:solidFill>
              <a:latin typeface="Arial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  <a:b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400" kern="0" dirty="0">
                <a:solidFill>
                  <a:srgbClr val="000000"/>
                </a:solidFill>
                <a:latin typeface="Arial"/>
              </a:rPr>
              <a:t>4</a:t>
            </a:r>
            <a:br>
              <a:rPr lang="en-GB" sz="2400" kern="0" dirty="0">
                <a:solidFill>
                  <a:srgbClr val="000000"/>
                </a:solidFill>
                <a:latin typeface="Arial"/>
              </a:rPr>
            </a:br>
            <a:endParaRPr lang="en-GB" sz="2400" kern="0" dirty="0">
              <a:solidFill>
                <a:srgbClr val="000000"/>
              </a:solidFill>
              <a:latin typeface="Arial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400" kern="0" dirty="0">
                <a:solidFill>
                  <a:srgbClr val="000000"/>
                </a:solidFill>
                <a:latin typeface="Arial"/>
              </a:rPr>
              <a:t>   6…</a:t>
            </a: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5266574" y="2096542"/>
            <a:ext cx="958361" cy="993531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8" name="Straight Connector 7"/>
          <p:cNvCxnSpPr>
            <a:stCxn id="5" idx="0"/>
            <a:endCxn id="5" idx="4"/>
          </p:cNvCxnSpPr>
          <p:nvPr/>
        </p:nvCxnSpPr>
        <p:spPr bwMode="auto">
          <a:xfrm>
            <a:off x="5745755" y="2096542"/>
            <a:ext cx="0" cy="993531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" name="Rectangle 5"/>
          <p:cNvSpPr/>
          <p:nvPr/>
        </p:nvSpPr>
        <p:spPr bwMode="auto">
          <a:xfrm>
            <a:off x="5363308" y="3240283"/>
            <a:ext cx="1670538" cy="545123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5921601" y="3240283"/>
            <a:ext cx="0" cy="545123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Straight Connector 9"/>
          <p:cNvCxnSpPr/>
          <p:nvPr/>
        </p:nvCxnSpPr>
        <p:spPr bwMode="auto">
          <a:xfrm>
            <a:off x="6469655" y="3240283"/>
            <a:ext cx="0" cy="545123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DE91693-C4B6-4068-BA3E-D66235285E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C3D90C-17F3-4F1F-855E-7880C0E10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079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23E149-C935-4776-9F4F-0DB7D2AE2B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https://www.ncetm.org.uk/classroom-resources/vl-lower-key-stage-2-fractions-2-video-lessons/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6409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01641" y="1250490"/>
            <a:ext cx="21852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+mn-ea"/>
                <a:cs typeface="+mn-cs"/>
              </a:rPr>
              <a:t>Key language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601641" y="1671401"/>
            <a:ext cx="8445640" cy="370527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400" kern="0" dirty="0">
                <a:solidFill>
                  <a:srgbClr val="000000"/>
                </a:solidFill>
                <a:latin typeface="Arial"/>
              </a:rPr>
              <a:t>p</a:t>
            </a: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art					pencil/pen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400" kern="0" dirty="0">
                <a:solidFill>
                  <a:srgbClr val="000000"/>
                </a:solidFill>
                <a:latin typeface="Arial"/>
              </a:rPr>
              <a:t>w</a:t>
            </a: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hole					paper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equal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400" kern="0" dirty="0">
                <a:solidFill>
                  <a:srgbClr val="000000"/>
                </a:solidFill>
                <a:latin typeface="Arial"/>
              </a:rPr>
              <a:t>fraction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400" kern="0" dirty="0">
                <a:solidFill>
                  <a:srgbClr val="000000"/>
                </a:solidFill>
                <a:latin typeface="Arial"/>
              </a:rPr>
              <a:t>division bar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400" kern="0" dirty="0">
                <a:solidFill>
                  <a:srgbClr val="000000"/>
                </a:solidFill>
                <a:latin typeface="Arial"/>
              </a:rPr>
              <a:t>numerator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denominator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The whole has been divided into ___ equal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 parts.</a:t>
            </a:r>
            <a:endParaRPr lang="en-US" sz="2400" b="1" kern="0" dirty="0">
              <a:solidFill>
                <a:srgbClr val="000000"/>
              </a:solidFill>
              <a:latin typeface="Arial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___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 of the parts have been shaded.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108667" y="1250491"/>
            <a:ext cx="21239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defRPr/>
            </a:pPr>
            <a:r>
              <a:rPr lang="en-GB" sz="2400" b="1" dirty="0">
                <a:latin typeface="Arial" charset="0"/>
              </a:rPr>
              <a:t>You will need</a:t>
            </a:r>
            <a:endParaRPr lang="en-US" sz="2400" b="1" dirty="0">
              <a:latin typeface="Arial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05D292D-98F2-4D85-86F2-02258866C4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0C3C82-E5F3-4809-AFF2-39E81ED3F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1207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B9EF3797-D3C4-4B8D-A5B4-FDDF8784B2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1729032"/>
              </p:ext>
            </p:extLst>
          </p:nvPr>
        </p:nvGraphicFramePr>
        <p:xfrm>
          <a:off x="1312280" y="3869905"/>
          <a:ext cx="478651" cy="1325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5" imgW="228600" imgH="736560" progId="Equation.DSMT4">
                  <p:embed/>
                </p:oleObj>
              </mc:Choice>
              <mc:Fallback>
                <p:oleObj name="Equation" r:id="rId5" imgW="228600" imgH="736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B9EF3797-D3C4-4B8D-A5B4-FDDF8784B2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12280" y="3869905"/>
                        <a:ext cx="478651" cy="13258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>
            <a:extLst>
              <a:ext uri="{FF2B5EF4-FFF2-40B4-BE49-F238E27FC236}">
                <a16:creationId xmlns:a16="http://schemas.microsoft.com/office/drawing/2014/main" id="{B87DA8D4-2145-4C07-B2FB-042A0D6C489C}"/>
              </a:ext>
            </a:extLst>
          </p:cNvPr>
          <p:cNvSpPr/>
          <p:nvPr/>
        </p:nvSpPr>
        <p:spPr>
          <a:xfrm>
            <a:off x="1230884" y="3905073"/>
            <a:ext cx="477012" cy="576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6AFC9C8-485F-42DC-BC81-CA6B2A75A77D}"/>
              </a:ext>
            </a:extLst>
          </p:cNvPr>
          <p:cNvSpPr/>
          <p:nvPr/>
        </p:nvSpPr>
        <p:spPr>
          <a:xfrm>
            <a:off x="1162278" y="4698088"/>
            <a:ext cx="580022" cy="497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3393829" y="1447121"/>
            <a:ext cx="562707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defRPr/>
            </a:pPr>
            <a:r>
              <a:rPr lang="en-US" kern="0" dirty="0">
                <a:solidFill>
                  <a:srgbClr val="000000"/>
                </a:solidFill>
                <a:latin typeface="Arial"/>
              </a:rPr>
              <a:t>                                                  into ___ equal parts.</a:t>
            </a:r>
            <a:br>
              <a:rPr lang="en-US" kern="0" dirty="0">
                <a:solidFill>
                  <a:srgbClr val="000000"/>
                </a:solidFill>
                <a:latin typeface="Arial"/>
              </a:rPr>
            </a:br>
            <a:endParaRPr lang="en-US" kern="0" dirty="0">
              <a:solidFill>
                <a:srgbClr val="000000"/>
              </a:solidFill>
              <a:latin typeface="Arial"/>
            </a:endParaRP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defRPr/>
            </a:pPr>
            <a:r>
              <a:rPr lang="en-US" kern="0" dirty="0">
                <a:solidFill>
                  <a:srgbClr val="000000"/>
                </a:solidFill>
                <a:latin typeface="Arial"/>
              </a:rPr>
              <a:t>___ of the parts have been shaded.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497965" y="1447121"/>
            <a:ext cx="31213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kern="0" dirty="0">
                <a:solidFill>
                  <a:srgbClr val="000000"/>
                </a:solidFill>
                <a:latin typeface="Arial"/>
              </a:rPr>
              <a:t>The whole has been divided 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A496C1A-C86B-4642-8486-35611EDB679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1562" y="1334456"/>
            <a:ext cx="2038351" cy="16297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56938" y="1293233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6" name="Rectangle 5"/>
          <p:cNvSpPr/>
          <p:nvPr/>
        </p:nvSpPr>
        <p:spPr>
          <a:xfrm>
            <a:off x="3497965" y="1887698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F6FC9EC-AF1B-4742-8277-DD8EAAB1FB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63296B-DF4D-44DA-9CEE-B27A61075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4964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6F8A829-2E89-4E9E-805E-47D17CF8DD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6754775"/>
              </p:ext>
            </p:extLst>
          </p:nvPr>
        </p:nvGraphicFramePr>
        <p:xfrm>
          <a:off x="1091667" y="3893456"/>
          <a:ext cx="411480" cy="1302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5" imgW="228600" imgH="723600" progId="Equation.DSMT4">
                  <p:embed/>
                </p:oleObj>
              </mc:Choice>
              <mc:Fallback>
                <p:oleObj name="Equation" r:id="rId5" imgW="228600" imgH="7236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6F8A829-2E89-4E9E-805E-47D17CF8DD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91667" y="3893456"/>
                        <a:ext cx="411480" cy="13024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C1FD7133-6993-4445-B93A-BFCF48ACD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87DA8D4-2145-4C07-B2FB-042A0D6C489C}"/>
              </a:ext>
            </a:extLst>
          </p:cNvPr>
          <p:cNvSpPr/>
          <p:nvPr/>
        </p:nvSpPr>
        <p:spPr>
          <a:xfrm>
            <a:off x="1132324" y="3893456"/>
            <a:ext cx="477012" cy="576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6AFC9C8-485F-42DC-BC81-CA6B2A75A77D}"/>
              </a:ext>
            </a:extLst>
          </p:cNvPr>
          <p:cNvSpPr/>
          <p:nvPr/>
        </p:nvSpPr>
        <p:spPr>
          <a:xfrm>
            <a:off x="1162278" y="4733256"/>
            <a:ext cx="580022" cy="4229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3341076" y="1447121"/>
            <a:ext cx="562707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defRPr/>
            </a:pPr>
            <a:r>
              <a:rPr lang="en-US" kern="0" dirty="0">
                <a:solidFill>
                  <a:srgbClr val="000000"/>
                </a:solidFill>
                <a:latin typeface="Arial"/>
              </a:rPr>
              <a:t>The whole has been divided into ___ equal parts.</a:t>
            </a:r>
            <a:br>
              <a:rPr lang="en-US" kern="0" dirty="0">
                <a:solidFill>
                  <a:srgbClr val="000000"/>
                </a:solidFill>
                <a:latin typeface="Arial"/>
              </a:rPr>
            </a:br>
            <a:endParaRPr lang="en-US" kern="0" dirty="0">
              <a:solidFill>
                <a:srgbClr val="000000"/>
              </a:solidFill>
              <a:latin typeface="Arial"/>
            </a:endParaRP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defRPr/>
            </a:pPr>
            <a:r>
              <a:rPr lang="en-US" kern="0" dirty="0">
                <a:solidFill>
                  <a:srgbClr val="000000"/>
                </a:solidFill>
                <a:latin typeface="Arial"/>
              </a:rPr>
              <a:t>___ of the parts have been shaded.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4788" y="1231673"/>
            <a:ext cx="1926503" cy="163387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773740" y="1305495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6" name="Rectangle 5"/>
          <p:cNvSpPr/>
          <p:nvPr/>
        </p:nvSpPr>
        <p:spPr>
          <a:xfrm>
            <a:off x="3429934" y="1902630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FF0000"/>
                </a:solidFill>
              </a:rPr>
              <a:t>1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454917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3A93C23E-31CC-43ED-8575-577C9CDD81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9706647"/>
              </p:ext>
            </p:extLst>
          </p:nvPr>
        </p:nvGraphicFramePr>
        <p:xfrm>
          <a:off x="1187320" y="3893456"/>
          <a:ext cx="420192" cy="12826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5" imgW="241200" imgH="736560" progId="Equation.DSMT4">
                  <p:embed/>
                </p:oleObj>
              </mc:Choice>
              <mc:Fallback>
                <p:oleObj name="Equation" r:id="rId5" imgW="241200" imgH="736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3A93C23E-31CC-43ED-8575-577C9CDD81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87320" y="3893456"/>
                        <a:ext cx="420192" cy="12826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6DDB706-C72F-438E-A007-C8A15C821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87DA8D4-2145-4C07-B2FB-042A0D6C489C}"/>
              </a:ext>
            </a:extLst>
          </p:cNvPr>
          <p:cNvSpPr/>
          <p:nvPr/>
        </p:nvSpPr>
        <p:spPr>
          <a:xfrm>
            <a:off x="1132324" y="3893456"/>
            <a:ext cx="477012" cy="576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6AFC9C8-485F-42DC-BC81-CA6B2A75A77D}"/>
              </a:ext>
            </a:extLst>
          </p:cNvPr>
          <p:cNvSpPr/>
          <p:nvPr/>
        </p:nvSpPr>
        <p:spPr>
          <a:xfrm>
            <a:off x="1132324" y="4721037"/>
            <a:ext cx="580022" cy="4229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3516923" y="1457988"/>
            <a:ext cx="562707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defRPr/>
            </a:pPr>
            <a:r>
              <a:rPr lang="en-US" kern="0" dirty="0">
                <a:solidFill>
                  <a:srgbClr val="000000"/>
                </a:solidFill>
                <a:latin typeface="Arial"/>
              </a:rPr>
              <a:t>The whole has been divided into ___ equal parts.</a:t>
            </a:r>
            <a:br>
              <a:rPr lang="en-US" kern="0" dirty="0">
                <a:solidFill>
                  <a:srgbClr val="000000"/>
                </a:solidFill>
                <a:latin typeface="Arial"/>
              </a:rPr>
            </a:br>
            <a:endParaRPr lang="en-US" kern="0" dirty="0">
              <a:solidFill>
                <a:srgbClr val="000000"/>
              </a:solidFill>
              <a:latin typeface="Arial"/>
            </a:endParaRP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defRPr/>
            </a:pPr>
            <a:r>
              <a:rPr lang="en-US" kern="0" dirty="0">
                <a:solidFill>
                  <a:srgbClr val="000000"/>
                </a:solidFill>
                <a:latin typeface="Arial"/>
              </a:rPr>
              <a:t>___ of the parts have been shaded.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8028" y="1119550"/>
            <a:ext cx="2030144" cy="16338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932002" y="1305495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7" name="Rectangle 6"/>
          <p:cNvSpPr/>
          <p:nvPr/>
        </p:nvSpPr>
        <p:spPr>
          <a:xfrm>
            <a:off x="3632159" y="1913497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FF0000"/>
                </a:solidFill>
              </a:rPr>
              <a:t>1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110054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028707" y="3969516"/>
                <a:ext cx="942887" cy="14064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6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b="0" i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0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en-GB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8707" y="3969516"/>
                <a:ext cx="942887" cy="14064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8C59937-CCA3-40A3-8FD1-4092477AD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87DA8D4-2145-4C07-B2FB-042A0D6C489C}"/>
              </a:ext>
            </a:extLst>
          </p:cNvPr>
          <p:cNvSpPr/>
          <p:nvPr/>
        </p:nvSpPr>
        <p:spPr>
          <a:xfrm>
            <a:off x="1230884" y="3905073"/>
            <a:ext cx="477012" cy="576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6AFC9C8-485F-42DC-BC81-CA6B2A75A77D}"/>
              </a:ext>
            </a:extLst>
          </p:cNvPr>
          <p:cNvSpPr/>
          <p:nvPr/>
        </p:nvSpPr>
        <p:spPr>
          <a:xfrm>
            <a:off x="1162278" y="4733256"/>
            <a:ext cx="580022" cy="4229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3341076" y="1447121"/>
            <a:ext cx="562707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defRPr/>
            </a:pPr>
            <a:r>
              <a:rPr lang="en-US" kern="0" dirty="0">
                <a:solidFill>
                  <a:srgbClr val="000000"/>
                </a:solidFill>
                <a:latin typeface="Arial"/>
              </a:rPr>
              <a:t>The whole has been divided into ___ equal parts.</a:t>
            </a:r>
            <a:br>
              <a:rPr lang="en-US" kern="0" dirty="0">
                <a:solidFill>
                  <a:srgbClr val="000000"/>
                </a:solidFill>
                <a:latin typeface="Arial"/>
              </a:rPr>
            </a:br>
            <a:endParaRPr lang="en-US" kern="0" dirty="0">
              <a:solidFill>
                <a:srgbClr val="000000"/>
              </a:solidFill>
              <a:latin typeface="Arial"/>
            </a:endParaRP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defRPr/>
            </a:pPr>
            <a:r>
              <a:rPr lang="en-US" kern="0" dirty="0">
                <a:solidFill>
                  <a:srgbClr val="000000"/>
                </a:solidFill>
                <a:latin typeface="Arial"/>
              </a:rPr>
              <a:t>___ of the parts have been shaded.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4644" y="1122598"/>
            <a:ext cx="1926503" cy="162777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677025" y="1305495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429935" y="1902630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FF0000"/>
                </a:solidFill>
              </a:rPr>
              <a:t>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628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 animBg="1"/>
      <p:bldP spid="20" grpId="0" animBg="1"/>
      <p:bldP spid="8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887A275-DCCD-4AD5-9527-2423088C6A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9867594"/>
              </p:ext>
            </p:extLst>
          </p:nvPr>
        </p:nvGraphicFramePr>
        <p:xfrm>
          <a:off x="5661458" y="2836960"/>
          <a:ext cx="1687042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5" imgW="2133360" imgH="1054080" progId="Equation.DSMT4">
                  <p:embed/>
                </p:oleObj>
              </mc:Choice>
              <mc:Fallback>
                <p:oleObj name="Equation" r:id="rId5" imgW="2133360" imgH="10540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887A275-DCCD-4AD5-9527-2423088C6A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61458" y="2836960"/>
                        <a:ext cx="1687042" cy="1054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B9A35A32-B1FC-4C8C-99DF-3ABD5589DEA6}"/>
              </a:ext>
            </a:extLst>
          </p:cNvPr>
          <p:cNvSpPr/>
          <p:nvPr/>
        </p:nvSpPr>
        <p:spPr>
          <a:xfrm>
            <a:off x="253218" y="974228"/>
            <a:ext cx="2855742" cy="1294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0079FA6-590E-4A67-81A0-149D07B386A3}"/>
              </a:ext>
            </a:extLst>
          </p:cNvPr>
          <p:cNvSpPr/>
          <p:nvPr/>
        </p:nvSpPr>
        <p:spPr>
          <a:xfrm>
            <a:off x="289543" y="1827540"/>
            <a:ext cx="2855742" cy="1294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F92B29DA-B816-418F-9F76-804DEE3C9F4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4784299" y="3003550"/>
            <a:ext cx="768096" cy="279400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8577C9CD-8C9C-4C0A-BAAF-B2187682BCE4}"/>
              </a:ext>
            </a:extLst>
          </p:cNvPr>
          <p:cNvSpPr/>
          <p:nvPr/>
        </p:nvSpPr>
        <p:spPr>
          <a:xfrm>
            <a:off x="5626956" y="2879527"/>
            <a:ext cx="1756047" cy="484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233D89C-32BA-4F94-A98B-91DD70AF961D}"/>
              </a:ext>
            </a:extLst>
          </p:cNvPr>
          <p:cNvSpPr/>
          <p:nvPr/>
        </p:nvSpPr>
        <p:spPr>
          <a:xfrm>
            <a:off x="5674206" y="3509210"/>
            <a:ext cx="330198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9DF32050-5FAC-4EB1-9BF9-C82C2A6E432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4784299" y="3632777"/>
            <a:ext cx="768096" cy="279400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C466428-17B7-4C60-A893-0A880437EA2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06900" y="2895600"/>
          <a:ext cx="3302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8" imgW="330120" imgH="1066680" progId="Equation.DSMT4">
                  <p:embed/>
                </p:oleObj>
              </mc:Choice>
              <mc:Fallback>
                <p:oleObj name="Equation" r:id="rId8" imgW="330120" imgH="10666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C466428-17B7-4C60-A893-0A880437EA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06900" y="2895600"/>
                        <a:ext cx="3302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Box 35">
            <a:extLst>
              <a:ext uri="{FF2B5EF4-FFF2-40B4-BE49-F238E27FC236}">
                <a16:creationId xmlns:a16="http://schemas.microsoft.com/office/drawing/2014/main" id="{AE84A32A-6120-44F8-AC04-3C82BB5E9626}"/>
              </a:ext>
            </a:extLst>
          </p:cNvPr>
          <p:cNvSpPr txBox="1"/>
          <p:nvPr/>
        </p:nvSpPr>
        <p:spPr>
          <a:xfrm>
            <a:off x="5507429" y="3509210"/>
            <a:ext cx="20208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denominator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E73C26C-7D52-48E8-951F-481D4356F3AE}"/>
              </a:ext>
            </a:extLst>
          </p:cNvPr>
          <p:cNvSpPr txBox="1"/>
          <p:nvPr/>
        </p:nvSpPr>
        <p:spPr>
          <a:xfrm>
            <a:off x="5599129" y="2904412"/>
            <a:ext cx="183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numerator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0C2D29C-3F79-4194-8C8E-EA21B1A4B4AF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0130" y="2305341"/>
            <a:ext cx="2348402" cy="230473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0E87DA7-A4D2-439C-8293-711D8C2F8FC5}"/>
              </a:ext>
            </a:extLst>
          </p:cNvPr>
          <p:cNvSpPr/>
          <p:nvPr/>
        </p:nvSpPr>
        <p:spPr>
          <a:xfrm>
            <a:off x="3516923" y="1261406"/>
            <a:ext cx="562707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defRPr/>
            </a:pPr>
            <a:r>
              <a:rPr lang="en-US" kern="0" dirty="0">
                <a:solidFill>
                  <a:srgbClr val="000000"/>
                </a:solidFill>
                <a:latin typeface="Arial"/>
              </a:rPr>
              <a:t>The whole has been divided into ___ equal parts.</a:t>
            </a:r>
            <a:br>
              <a:rPr lang="en-US" kern="0" dirty="0">
                <a:solidFill>
                  <a:srgbClr val="000000"/>
                </a:solidFill>
                <a:latin typeface="Arial"/>
              </a:rPr>
            </a:br>
            <a:endParaRPr lang="en-US" kern="0" dirty="0">
              <a:solidFill>
                <a:srgbClr val="000000"/>
              </a:solidFill>
              <a:latin typeface="Arial"/>
            </a:endParaRP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defRPr/>
            </a:pPr>
            <a:r>
              <a:rPr lang="en-US" kern="0" dirty="0">
                <a:solidFill>
                  <a:srgbClr val="000000"/>
                </a:solidFill>
                <a:latin typeface="Arial"/>
              </a:rPr>
              <a:t>___ of the parts have been shaded.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D32841-0B83-422F-AA0C-B226072E62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DB80707-2CE7-4119-8F52-8BAA5086A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73122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3BF08E3D-26FF-4CDF-AE9F-EC41549A5FCE}"/>
              </a:ext>
            </a:extLst>
          </p:cNvPr>
          <p:cNvSpPr txBox="1"/>
          <p:nvPr/>
        </p:nvSpPr>
        <p:spPr>
          <a:xfrm>
            <a:off x="-112543" y="4766596"/>
            <a:ext cx="91932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numerator is ___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887A275-DCCD-4AD5-9527-2423088C6A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3636575"/>
              </p:ext>
            </p:extLst>
          </p:nvPr>
        </p:nvGraphicFramePr>
        <p:xfrm>
          <a:off x="6162329" y="1856575"/>
          <a:ext cx="314325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5" imgW="314310" imgH="1057310" progId="Equation.DSMT4">
                  <p:embed/>
                </p:oleObj>
              </mc:Choice>
              <mc:Fallback>
                <p:oleObj name="Equation" r:id="rId5" imgW="314310" imgH="105731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887A275-DCCD-4AD5-9527-2423088C6A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62329" y="1856575"/>
                        <a:ext cx="314325" cy="1057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2">
            <a:extLst>
              <a:ext uri="{FF2B5EF4-FFF2-40B4-BE49-F238E27FC236}">
                <a16:creationId xmlns:a16="http://schemas.microsoft.com/office/drawing/2014/main" id="{8577C9CD-8C9C-4C0A-BAAF-B2187682BCE4}"/>
              </a:ext>
            </a:extLst>
          </p:cNvPr>
          <p:cNvSpPr/>
          <p:nvPr/>
        </p:nvSpPr>
        <p:spPr>
          <a:xfrm>
            <a:off x="6127762" y="1854274"/>
            <a:ext cx="330199" cy="484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233D89C-32BA-4F94-A98B-91DD70AF961D}"/>
              </a:ext>
            </a:extLst>
          </p:cNvPr>
          <p:cNvSpPr/>
          <p:nvPr/>
        </p:nvSpPr>
        <p:spPr>
          <a:xfrm>
            <a:off x="6127763" y="2459072"/>
            <a:ext cx="330198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E84A32A-6120-44F8-AC04-3C82BB5E9626}"/>
              </a:ext>
            </a:extLst>
          </p:cNvPr>
          <p:cNvSpPr txBox="1"/>
          <p:nvPr/>
        </p:nvSpPr>
        <p:spPr>
          <a:xfrm>
            <a:off x="-1" y="3766845"/>
            <a:ext cx="90806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denominator is ___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81DC18-674D-405F-99EA-9D5397D50FB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09874" y="1259109"/>
            <a:ext cx="2348402" cy="230473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82514" y="4204153"/>
            <a:ext cx="72272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because the whole is divided into ___ equal parts.</a:t>
            </a:r>
          </a:p>
        </p:txBody>
      </p:sp>
      <p:sp>
        <p:nvSpPr>
          <p:cNvPr id="4" name="Rectangle 3"/>
          <p:cNvSpPr/>
          <p:nvPr/>
        </p:nvSpPr>
        <p:spPr>
          <a:xfrm>
            <a:off x="2326514" y="5198349"/>
            <a:ext cx="41392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because ___ part is shaded. </a:t>
            </a:r>
          </a:p>
        </p:txBody>
      </p:sp>
      <p:sp>
        <p:nvSpPr>
          <p:cNvPr id="6" name="Rectangle 5"/>
          <p:cNvSpPr/>
          <p:nvPr/>
        </p:nvSpPr>
        <p:spPr>
          <a:xfrm>
            <a:off x="5689473" y="3733984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7" name="Rectangle 6"/>
          <p:cNvSpPr/>
          <p:nvPr/>
        </p:nvSpPr>
        <p:spPr>
          <a:xfrm>
            <a:off x="5658276" y="4155226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8" name="Rectangle 7"/>
          <p:cNvSpPr/>
          <p:nvPr/>
        </p:nvSpPr>
        <p:spPr>
          <a:xfrm>
            <a:off x="5474572" y="4727373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0" name="Rectangle 9"/>
          <p:cNvSpPr/>
          <p:nvPr/>
        </p:nvSpPr>
        <p:spPr>
          <a:xfrm>
            <a:off x="3716839" y="5133378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C06B4F5-C6BD-4D98-AE97-ADC01F13B8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CA76AE-0AFC-4B14-BB15-AE7E187D7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74525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3" grpId="0" animBg="1"/>
      <p:bldP spid="34" grpId="0" animBg="1"/>
      <p:bldP spid="36" grpId="0"/>
      <p:bldP spid="3" grpId="0"/>
      <p:bldP spid="4" grpId="0"/>
      <p:bldP spid="6" grpId="0"/>
      <p:bldP spid="7" grpId="0"/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44AA0ED-A987-418C-8DC7-F605B44779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2223563"/>
            <a:ext cx="7907446" cy="2150440"/>
          </a:xfrm>
          <a:prstGeom prst="rect">
            <a:avLst/>
          </a:prstGeom>
        </p:spPr>
      </p:pic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60BB320-9F59-4859-AA4E-AC0EBA6389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6873514"/>
              </p:ext>
            </p:extLst>
          </p:nvPr>
        </p:nvGraphicFramePr>
        <p:xfrm>
          <a:off x="1338263" y="5075366"/>
          <a:ext cx="2540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6" imgW="253800" imgH="736560" progId="Equation.DSMT4">
                  <p:embed/>
                </p:oleObj>
              </mc:Choice>
              <mc:Fallback>
                <p:oleObj name="Equation" r:id="rId6" imgW="253800" imgH="736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60BB320-9F59-4859-AA4E-AC0EBA6389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38263" y="5075366"/>
                        <a:ext cx="2540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32D8D57C-8CFD-4EE2-B06C-1DC81ED62B3F}"/>
              </a:ext>
            </a:extLst>
          </p:cNvPr>
          <p:cNvSpPr/>
          <p:nvPr/>
        </p:nvSpPr>
        <p:spPr>
          <a:xfrm>
            <a:off x="1291392" y="4913130"/>
            <a:ext cx="330199" cy="484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0D60CEA-10B3-49A6-9F4D-FD7E5B8D1352}"/>
              </a:ext>
            </a:extLst>
          </p:cNvPr>
          <p:cNvSpPr/>
          <p:nvPr/>
        </p:nvSpPr>
        <p:spPr>
          <a:xfrm>
            <a:off x="1291393" y="5517928"/>
            <a:ext cx="330198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0951DA1E-00E1-40C8-812A-A4A9519C86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6668633"/>
              </p:ext>
            </p:extLst>
          </p:nvPr>
        </p:nvGraphicFramePr>
        <p:xfrm>
          <a:off x="3421063" y="5069016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Equation" r:id="rId8" imgW="241200" imgH="736560" progId="Equation.DSMT4">
                  <p:embed/>
                </p:oleObj>
              </mc:Choice>
              <mc:Fallback>
                <p:oleObj name="Equation" r:id="rId8" imgW="241200" imgH="736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951DA1E-00E1-40C8-812A-A4A9519C86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421063" y="5069016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>
            <a:extLst>
              <a:ext uri="{FF2B5EF4-FFF2-40B4-BE49-F238E27FC236}">
                <a16:creationId xmlns:a16="http://schemas.microsoft.com/office/drawing/2014/main" id="{610007AF-C329-4935-8D1F-EBE9C9F63BE4}"/>
              </a:ext>
            </a:extLst>
          </p:cNvPr>
          <p:cNvSpPr/>
          <p:nvPr/>
        </p:nvSpPr>
        <p:spPr>
          <a:xfrm>
            <a:off x="3367186" y="4906243"/>
            <a:ext cx="330199" cy="484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3B2EDAB-64A6-481F-8113-7636C1092C37}"/>
              </a:ext>
            </a:extLst>
          </p:cNvPr>
          <p:cNvSpPr/>
          <p:nvPr/>
        </p:nvSpPr>
        <p:spPr>
          <a:xfrm>
            <a:off x="3367187" y="5511041"/>
            <a:ext cx="330198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E1431038-E376-436C-9BC5-60306B289D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2685650"/>
              </p:ext>
            </p:extLst>
          </p:nvPr>
        </p:nvGraphicFramePr>
        <p:xfrm>
          <a:off x="5472113" y="5069016"/>
          <a:ext cx="2286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Equation" r:id="rId10" imgW="228600" imgH="723600" progId="Equation.DSMT4">
                  <p:embed/>
                </p:oleObj>
              </mc:Choice>
              <mc:Fallback>
                <p:oleObj name="Equation" r:id="rId10" imgW="228600" imgH="7236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E1431038-E376-436C-9BC5-60306B289D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72113" y="5069016"/>
                        <a:ext cx="2286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>
            <a:extLst>
              <a:ext uri="{FF2B5EF4-FFF2-40B4-BE49-F238E27FC236}">
                <a16:creationId xmlns:a16="http://schemas.microsoft.com/office/drawing/2014/main" id="{3D474FF2-1C5E-494D-90AD-7C5120DDC1C0}"/>
              </a:ext>
            </a:extLst>
          </p:cNvPr>
          <p:cNvSpPr/>
          <p:nvPr/>
        </p:nvSpPr>
        <p:spPr>
          <a:xfrm>
            <a:off x="5411555" y="4899356"/>
            <a:ext cx="330199" cy="484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017FF5C-CB63-445B-9A2C-DB09CB1475AA}"/>
              </a:ext>
            </a:extLst>
          </p:cNvPr>
          <p:cNvSpPr/>
          <p:nvPr/>
        </p:nvSpPr>
        <p:spPr>
          <a:xfrm>
            <a:off x="5411556" y="5504154"/>
            <a:ext cx="330198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D5F87EED-E295-4F85-AD81-78EA67BA68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9950962"/>
              </p:ext>
            </p:extLst>
          </p:nvPr>
        </p:nvGraphicFramePr>
        <p:xfrm>
          <a:off x="7448550" y="5095051"/>
          <a:ext cx="2540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Equation" r:id="rId12" imgW="253800" imgH="723600" progId="Equation.DSMT4">
                  <p:embed/>
                </p:oleObj>
              </mc:Choice>
              <mc:Fallback>
                <p:oleObj name="Equation" r:id="rId12" imgW="253800" imgH="7236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D5F87EED-E295-4F85-AD81-78EA67BA68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448550" y="5095051"/>
                        <a:ext cx="2540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>
            <a:extLst>
              <a:ext uri="{FF2B5EF4-FFF2-40B4-BE49-F238E27FC236}">
                <a16:creationId xmlns:a16="http://schemas.microsoft.com/office/drawing/2014/main" id="{6C0D2156-1B94-47AC-B851-2CF26967407D}"/>
              </a:ext>
            </a:extLst>
          </p:cNvPr>
          <p:cNvSpPr/>
          <p:nvPr/>
        </p:nvSpPr>
        <p:spPr>
          <a:xfrm>
            <a:off x="7401294" y="4925397"/>
            <a:ext cx="330199" cy="484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DBC651C-77A2-43BC-8717-62282CE745B5}"/>
              </a:ext>
            </a:extLst>
          </p:cNvPr>
          <p:cNvSpPr/>
          <p:nvPr/>
        </p:nvSpPr>
        <p:spPr>
          <a:xfrm>
            <a:off x="7401295" y="5530195"/>
            <a:ext cx="330198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27357" y="1427820"/>
            <a:ext cx="9089286" cy="735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defRPr/>
            </a:pPr>
            <a:r>
              <a:rPr lang="en-US" sz="1900" kern="0" dirty="0">
                <a:solidFill>
                  <a:srgbClr val="000000"/>
                </a:solidFill>
                <a:latin typeface="Arial"/>
              </a:rPr>
              <a:t>The denominator is ___, because the whole has been divided into ___ equal parts.</a:t>
            </a:r>
          </a:p>
          <a:p>
            <a:pPr marL="342900" lvl="0" indent="-3429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defRPr/>
            </a:pPr>
            <a:r>
              <a:rPr lang="en-US" sz="1900" kern="0" dirty="0">
                <a:solidFill>
                  <a:srgbClr val="000000"/>
                </a:solidFill>
                <a:latin typeface="Arial"/>
              </a:rPr>
              <a:t>The numerator is ___, because ___ part is shaded.</a:t>
            </a:r>
            <a:endParaRPr lang="en-GB" sz="1900" dirty="0">
              <a:solidFill>
                <a:prstClr val="black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2528" y="955618"/>
            <a:ext cx="53976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kern="0" dirty="0">
                <a:solidFill>
                  <a:srgbClr val="000000"/>
                </a:solidFill>
                <a:latin typeface="Arial"/>
              </a:rPr>
              <a:t>What’s the same? What’s different?</a:t>
            </a:r>
            <a:endParaRPr lang="en-GB" sz="24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50BAE65-71AC-43B0-A5F2-9E521DF770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FF550D-0EED-4AE9-9023-9DA8E8D5A1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03579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8" grpId="0" animBg="1"/>
      <p:bldP spid="20" grpId="0" animBg="1"/>
      <p:bldP spid="25" grpId="0" animBg="1"/>
      <p:bldP spid="26" grpId="0" animBg="1"/>
      <p:bldP spid="31" grpId="0" animBg="1"/>
      <p:bldP spid="32" grpId="0" animBg="1"/>
      <p:bldP spid="3" grpId="0"/>
      <p:bldP spid="3" grpId="1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8.4|15.2|4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8|9.5|10.4|13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4|5.2|3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|1.9|3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3|1.9|3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|19.2|27.5|27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9|10.1|8.5|5.7|11.6|14|7.9|2.6|7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4.1|19.7|12|18.1|11.4|10.4|14.7|10.8|9.8|13.4|12.5|17.9|21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4.1|19.7|12|18.1|11.4|10.4|14.7|10.8|9.8|13.4|12.5|17.9|21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8|9.5|10.4|13.9"/>
</p:tagLst>
</file>

<file path=ppt/theme/theme1.xml><?xml version="1.0" encoding="utf-8"?>
<a:theme xmlns:a="http://schemas.openxmlformats.org/drawingml/2006/main" name="1_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5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9FEC718-92D7-44C3-AE07-086E270C8B4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2791985-AFB0-48F3-91A4-925D459FD0A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044FC7E-B9C2-4E8F-B5E8-52DD5BDB1D3A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313</Words>
  <Application>Microsoft Office PowerPoint</Application>
  <PresentationFormat>On-screen Show (4:3)</PresentationFormat>
  <Paragraphs>82</Paragraphs>
  <Slides>13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Cambria Math</vt:lpstr>
      <vt:lpstr>Myriad Pro</vt:lpstr>
      <vt:lpstr>Open Sans</vt:lpstr>
      <vt:lpstr>1_nctem1</vt:lpstr>
      <vt:lpstr>Custom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2020-08-26T13:49:02Z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