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</p:sldMasterIdLst>
  <p:notesMasterIdLst>
    <p:notesMasterId r:id="rId28"/>
  </p:notesMasterIdLst>
  <p:sldIdLst>
    <p:sldId id="256" r:id="rId5"/>
    <p:sldId id="272" r:id="rId6"/>
    <p:sldId id="268" r:id="rId7"/>
    <p:sldId id="273" r:id="rId8"/>
    <p:sldId id="270" r:id="rId9"/>
    <p:sldId id="271" r:id="rId10"/>
    <p:sldId id="269" r:id="rId11"/>
    <p:sldId id="274" r:id="rId12"/>
    <p:sldId id="275" r:id="rId13"/>
    <p:sldId id="276" r:id="rId14"/>
    <p:sldId id="277" r:id="rId15"/>
    <p:sldId id="280" r:id="rId16"/>
    <p:sldId id="281" r:id="rId17"/>
    <p:sldId id="282" r:id="rId18"/>
    <p:sldId id="278" r:id="rId19"/>
    <p:sldId id="279" r:id="rId20"/>
    <p:sldId id="283" r:id="rId21"/>
    <p:sldId id="284" r:id="rId22"/>
    <p:sldId id="285" r:id="rId23"/>
    <p:sldId id="287" r:id="rId24"/>
    <p:sldId id="286" r:id="rId25"/>
    <p:sldId id="288" r:id="rId26"/>
    <p:sldId id="28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05A94B-0D3E-455D-8327-5B3E52663CFE}" v="9" dt="2020-08-25T14:34:27.8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9" autoAdjust="0"/>
    <p:restoredTop sz="82360" autoAdjust="0"/>
  </p:normalViewPr>
  <p:slideViewPr>
    <p:cSldViewPr snapToGrid="0">
      <p:cViewPr varScale="1">
        <p:scale>
          <a:sx n="59" d="100"/>
          <a:sy n="59" d="100"/>
        </p:scale>
        <p:origin x="157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67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7187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3609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084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6848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0361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4347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4561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4599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1" kern="1200" dirty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1798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820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4800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b="0" kern="1200" dirty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3293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926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513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10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083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46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050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268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959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86631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971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560508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3951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7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2-video-lessons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822371" cy="312105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KS1 Multiplication 2</a:t>
            </a:r>
          </a:p>
          <a:p>
            <a:pPr marL="0" indent="0">
              <a:buNone/>
            </a:pPr>
            <a:r>
              <a:rPr lang="en-GB" dirty="0"/>
              <a:t>Lesson 13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57C693-ACAA-4A70-BCD7-3D40C5C1A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5763" y="3091111"/>
            <a:ext cx="351971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21F4ED-3B9F-4824-AC8F-310A1A80D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6023" y="1269525"/>
            <a:ext cx="3448481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310964-5A6C-4952-9BB4-4759F9763B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0402" y="3091110"/>
            <a:ext cx="351972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BCFF55-B2B5-41EA-A141-2C474F965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9099" y="3930543"/>
            <a:ext cx="29258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82CBDD"/>
              </a:buClr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 2   +   2  +   2   + 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632E20-3303-4651-A8CC-98C24C5E76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9600" y="5127477"/>
            <a:ext cx="1250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4 ×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4A3E64-5323-4D17-94FB-48937A6A8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9099" y="3910408"/>
            <a:ext cx="3135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82CBDD"/>
              </a:buClr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 1   +   1   +   </a:t>
            </a:r>
            <a:r>
              <a:rPr lang="en-GB" altLang="en-US" sz="1200" dirty="0">
                <a:latin typeface="Myriad Pro" panose="020B0503030403020204" pitchFamily="34" charset="0"/>
                <a:ea typeface="Myriad Pro Semibold"/>
                <a:cs typeface="Myriad Pro Semibold"/>
              </a:rPr>
              <a:t>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1  +   </a:t>
            </a:r>
            <a:r>
              <a:rPr lang="en-GB" altLang="en-US" sz="1200" dirty="0">
                <a:latin typeface="Myriad Pro" panose="020B0503030403020204" pitchFamily="34" charset="0"/>
                <a:ea typeface="Myriad Pro Semibold"/>
                <a:cs typeface="Myriad Pro Semibold"/>
              </a:rPr>
              <a:t> 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D6C844-5DEE-4EF6-90F7-82F6E542DC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4928" y="5127775"/>
            <a:ext cx="840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4 × 1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606B22-2076-4E52-AF5D-FAB8E3DD8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1922" y="1254125"/>
            <a:ext cx="3448481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843F5EA-5A9D-4C96-9450-FBEC2DB3E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5048" y="1268413"/>
            <a:ext cx="3444305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114419A-6F33-4427-AA80-908D7F3E4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30" y="3131126"/>
            <a:ext cx="35226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9E07F6F-63F7-47D1-8F01-6B5819B471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51086" y="3131126"/>
            <a:ext cx="3521832" cy="7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8994A1-415F-4942-B04E-EDA5FAEF2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7366" y="4778998"/>
            <a:ext cx="1250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4 </a:t>
            </a:r>
            <a:r>
              <a:rPr lang="en-GB" altLang="en-US" sz="2400" i="1" dirty="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8BC95B-45CC-41D6-A270-AC205D453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7638" y="4778998"/>
            <a:ext cx="1250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4 ×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E89F8B-8F11-4F29-950F-E674084E7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5794" y="4778998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EBF287-83D5-491E-9B7A-8273A8471C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213" y="3276281"/>
            <a:ext cx="384175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ED1E34-71A8-4233-A593-84C7021BF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6247" y="3276281"/>
            <a:ext cx="334963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AD7EB9C-B4C3-4B3B-9E4A-B292FD0BC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2388" y="3276281"/>
            <a:ext cx="336550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50E7026-B0A6-46E1-A380-747C7678A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8178" y="3276281"/>
            <a:ext cx="334962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B505A6-E200-4A60-906F-90B3367620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3068" y="3276283"/>
            <a:ext cx="334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BA544C-3AF4-4297-A6D2-82A67D049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7674" y="3276283"/>
            <a:ext cx="334962" cy="41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898C6AE-261F-4D5F-A756-92B5FC2E4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9265" y="3276283"/>
            <a:ext cx="334963" cy="41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1C60307-37CB-432D-896F-C55161B515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7396" y="3276283"/>
            <a:ext cx="282575" cy="41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0CDB1AD-8639-4720-AAFD-166658009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0477" y="4778998"/>
            <a:ext cx="334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794727A-1DB8-4CD1-8A3F-50C65D387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902" y="3989442"/>
            <a:ext cx="3265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    2   +   2  +   2   +  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DB2C768-D4C4-4402-A447-3FDF00129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0303" y="3939887"/>
            <a:ext cx="3135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 1   +   1   +   </a:t>
            </a:r>
            <a:r>
              <a:rPr lang="en-GB" altLang="en-US" sz="1200" dirty="0">
                <a:latin typeface="Myriad Pro" panose="020B0503030403020204" pitchFamily="34" charset="0"/>
                <a:ea typeface="Myriad Pro Semibold"/>
                <a:cs typeface="Myriad Pro Semibold"/>
              </a:rPr>
              <a:t>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1  +   </a:t>
            </a:r>
            <a:r>
              <a:rPr lang="en-GB" altLang="en-US" sz="1200" dirty="0">
                <a:latin typeface="Myriad Pro" panose="020B0503030403020204" pitchFamily="34" charset="0"/>
                <a:ea typeface="Myriad Pro Semibold"/>
                <a:cs typeface="Myriad Pro Semibold"/>
              </a:rPr>
              <a:t> 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1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44BA204-243E-4427-84D3-D5B9706F8F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125" y="1966410"/>
            <a:ext cx="448577" cy="45447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A5572C3-8107-48F8-9653-25B588B7D77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290" y="1966410"/>
            <a:ext cx="448577" cy="45447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E5EBF3E-AC18-411B-9452-864FA7D2EC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943" y="1966410"/>
            <a:ext cx="448577" cy="45447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B6CA973-C813-498F-8ADC-74E03F48CCB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311" y="1966410"/>
            <a:ext cx="448577" cy="454478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076604F-5E2F-4AA6-9F09-1D07AFF0A090}"/>
              </a:ext>
            </a:extLst>
          </p:cNvPr>
          <p:cNvCxnSpPr>
            <a:cxnSpLocks/>
          </p:cNvCxnSpPr>
          <p:nvPr/>
        </p:nvCxnSpPr>
        <p:spPr>
          <a:xfrm flipH="1">
            <a:off x="4603571" y="630000"/>
            <a:ext cx="1" cy="55777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375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mph" presetSubtype="2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6" presetID="3" presetClass="emph" presetSubtype="2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8" presetID="3" presetClass="emph" presetSubtype="2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0" presetID="3" presetClass="emph" presetSubtype="2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2" presetID="3" presetClass="emph" presetSubtype="2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mph" presetSubtype="2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8" presetID="3" presetClass="emph" presetSubtype="2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0" presetID="3" presetClass="emph" presetSubtype="2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2" presetID="3" presetClass="emph" presetSubtype="2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4" presetID="3" presetClass="emph" presetSubtype="2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9" grpId="0"/>
      <p:bldP spid="9" grpId="1"/>
      <p:bldP spid="14" grpId="0"/>
      <p:bldP spid="15" grpId="0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9E66640-FBA8-4E25-98B3-0199474BD8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534" y="1674915"/>
            <a:ext cx="720000" cy="720000"/>
          </a:xfrm>
          <a:prstGeom prst="rect">
            <a:avLst/>
          </a:prstGeom>
        </p:spPr>
      </p:pic>
      <p:pic>
        <p:nvPicPr>
          <p:cNvPr id="4" name="Picture 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83E9CE4B-BF98-4F4E-B593-A75E7BCA05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737" y="1674915"/>
            <a:ext cx="720000" cy="720000"/>
          </a:xfrm>
          <a:prstGeom prst="rect">
            <a:avLst/>
          </a:prstGeom>
        </p:spPr>
      </p:pic>
      <p:pic>
        <p:nvPicPr>
          <p:cNvPr id="5" name="Picture 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7460557B-A4A2-421B-A7B5-D6CBC247B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940" y="1674915"/>
            <a:ext cx="720000" cy="720000"/>
          </a:xfrm>
          <a:prstGeom prst="rect">
            <a:avLst/>
          </a:prstGeom>
        </p:spPr>
      </p:pic>
      <p:pic>
        <p:nvPicPr>
          <p:cNvPr id="6" name="Picture 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09DAA52-C6BB-420B-B7E5-BEB7837D18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143" y="1674915"/>
            <a:ext cx="720000" cy="720000"/>
          </a:xfrm>
          <a:prstGeom prst="rect">
            <a:avLst/>
          </a:prstGeom>
        </p:spPr>
      </p:pic>
      <p:pic>
        <p:nvPicPr>
          <p:cNvPr id="7" name="Picture 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F2AB7F2F-2373-4418-BFF5-8CD93E907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346" y="1674915"/>
            <a:ext cx="720000" cy="7200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074B6884-4567-4E8F-9944-AFF45F43C264}"/>
              </a:ext>
            </a:extLst>
          </p:cNvPr>
          <p:cNvSpPr/>
          <p:nvPr/>
        </p:nvSpPr>
        <p:spPr>
          <a:xfrm>
            <a:off x="1716255" y="1229193"/>
            <a:ext cx="1034557" cy="1678899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C46A32E-388F-4513-B187-4EFFD6A8FAD2}"/>
              </a:ext>
            </a:extLst>
          </p:cNvPr>
          <p:cNvSpPr/>
          <p:nvPr/>
        </p:nvSpPr>
        <p:spPr>
          <a:xfrm>
            <a:off x="2885723" y="1195465"/>
            <a:ext cx="1034557" cy="1678899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60A0280-5963-49DF-A4C1-B87C11FFBCFF}"/>
              </a:ext>
            </a:extLst>
          </p:cNvPr>
          <p:cNvSpPr/>
          <p:nvPr/>
        </p:nvSpPr>
        <p:spPr>
          <a:xfrm>
            <a:off x="4115151" y="1161737"/>
            <a:ext cx="1034557" cy="1678899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A2461AE-6886-40D9-A5D5-B96C8BF0A4A7}"/>
              </a:ext>
            </a:extLst>
          </p:cNvPr>
          <p:cNvSpPr/>
          <p:nvPr/>
        </p:nvSpPr>
        <p:spPr>
          <a:xfrm>
            <a:off x="5344579" y="1128009"/>
            <a:ext cx="1034557" cy="1678899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0300168-25CD-4E8E-AED7-4AF6EC4BB22B}"/>
              </a:ext>
            </a:extLst>
          </p:cNvPr>
          <p:cNvSpPr/>
          <p:nvPr/>
        </p:nvSpPr>
        <p:spPr>
          <a:xfrm>
            <a:off x="6574007" y="1128008"/>
            <a:ext cx="1034557" cy="1678899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35221B-FB52-40EA-A590-1A8EBAE87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172" y="3383794"/>
            <a:ext cx="474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82CBDD"/>
              </a:buClr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1   </a:t>
            </a:r>
            <a:r>
              <a:rPr lang="en-GB" altLang="en-US" sz="1200" dirty="0">
                <a:latin typeface="Myriad Pro" panose="020B0503030403020204" pitchFamily="34" charset="0"/>
                <a:ea typeface="Myriad Pro Semibold"/>
                <a:cs typeface="Myriad Pro Semibold"/>
              </a:rPr>
              <a:t>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 +  </a:t>
            </a:r>
            <a:r>
              <a:rPr lang="en-GB" altLang="en-US" sz="1200" dirty="0">
                <a:latin typeface="Myriad Pro" panose="020B0503030403020204" pitchFamily="34" charset="0"/>
                <a:ea typeface="Myriad Pro Semibold"/>
                <a:cs typeface="Myriad Pro Semibold"/>
              </a:rPr>
              <a:t>   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1    +    1  </a:t>
            </a:r>
            <a:r>
              <a:rPr lang="en-GB" altLang="en-US" sz="1200" dirty="0">
                <a:latin typeface="Myriad Pro" panose="020B0503030403020204" pitchFamily="34" charset="0"/>
                <a:ea typeface="Myriad Pro Semibold"/>
                <a:cs typeface="Myriad Pro Semibold"/>
              </a:rPr>
              <a:t>  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 +    1    +    1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C5B793-EEA8-445D-A9D2-AE0D69B71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0458" y="4388617"/>
            <a:ext cx="3382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5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 dirty="0">
                <a:latin typeface="Myriad Pro" panose="020B0503030403020204" pitchFamily="34" charset="0"/>
              </a:rPr>
              <a:t> 1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0272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F60E6F18-4392-4E13-9D76-416EDE8A0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11" y="2844279"/>
            <a:ext cx="224313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0">
            <a:extLst>
              <a:ext uri="{FF2B5EF4-FFF2-40B4-BE49-F238E27FC236}">
                <a16:creationId xmlns:a16="http://schemas.microsoft.com/office/drawing/2014/main" id="{4757C070-5319-45AA-9E88-06C0484CFC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3204" y="2119533"/>
            <a:ext cx="1235075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4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 dirty="0">
                <a:latin typeface="Myriad Pro" panose="020B0503030403020204" pitchFamily="34" charset="0"/>
              </a:rPr>
              <a:t> 1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4D3D94B6-CEDA-4400-9E51-52181643C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3203" y="4071029"/>
            <a:ext cx="1235075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</a:rPr>
              <a:t>4 </a:t>
            </a: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>
                <a:latin typeface="Myriad Pro" panose="020B0503030403020204" pitchFamily="34" charset="0"/>
              </a:rPr>
              <a:t> 3</a:t>
            </a:r>
            <a:endParaRPr lang="en-GB" altLang="en-US" sz="240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DD2479F-049F-424E-BF21-364F7A33D967}"/>
              </a:ext>
            </a:extLst>
          </p:cNvPr>
          <p:cNvCxnSpPr>
            <a:cxnSpLocks/>
            <a:stCxn id="5" idx="1"/>
          </p:cNvCxnSpPr>
          <p:nvPr/>
        </p:nvCxnSpPr>
        <p:spPr bwMode="auto">
          <a:xfrm flipH="1" flipV="1">
            <a:off x="3251591" y="3366179"/>
            <a:ext cx="1631612" cy="935832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48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B486C800-86EC-49C5-B9E2-E89E135C6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11" y="2911475"/>
            <a:ext cx="22415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2">
            <a:extLst>
              <a:ext uri="{FF2B5EF4-FFF2-40B4-BE49-F238E27FC236}">
                <a16:creationId xmlns:a16="http://schemas.microsoft.com/office/drawing/2014/main" id="{9F58ABFB-D1C1-4B0E-9178-3FF261C3B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4130" y="2054954"/>
            <a:ext cx="1233488" cy="460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</a:rPr>
              <a:t>4 </a:t>
            </a: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>
                <a:latin typeface="Myriad Pro" panose="020B0503030403020204" pitchFamily="34" charset="0"/>
              </a:rPr>
              <a:t> 0</a:t>
            </a:r>
            <a:endParaRPr lang="en-GB" altLang="en-US" sz="240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5" name="TextBox 13">
            <a:extLst>
              <a:ext uri="{FF2B5EF4-FFF2-40B4-BE49-F238E27FC236}">
                <a16:creationId xmlns:a16="http://schemas.microsoft.com/office/drawing/2014/main" id="{ACB494A4-2516-45BB-91E9-9EB5EABE1B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4130" y="4111691"/>
            <a:ext cx="1233488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4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× </a:t>
            </a:r>
            <a:r>
              <a:rPr lang="en-GB" altLang="en-US" sz="2400" dirty="0">
                <a:latin typeface="Myriad Pro" panose="020B0503030403020204" pitchFamily="34" charset="0"/>
              </a:rPr>
              <a:t>2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5963819-4875-4B0D-A68A-70E1F8868E76}"/>
              </a:ext>
            </a:extLst>
          </p:cNvPr>
          <p:cNvCxnSpPr>
            <a:cxnSpLocks/>
            <a:stCxn id="4" idx="1"/>
          </p:cNvCxnSpPr>
          <p:nvPr/>
        </p:nvCxnSpPr>
        <p:spPr bwMode="auto">
          <a:xfrm flipH="1">
            <a:off x="4205261" y="2285142"/>
            <a:ext cx="1248869" cy="884354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16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10">
            <a:extLst>
              <a:ext uri="{FF2B5EF4-FFF2-40B4-BE49-F238E27FC236}">
                <a16:creationId xmlns:a16="http://schemas.microsoft.com/office/drawing/2014/main" id="{380A0B9A-BFD4-47DD-83AE-7CD7DE7324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890" y="2750978"/>
            <a:ext cx="1235075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4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 dirty="0">
                <a:latin typeface="Myriad Pro" panose="020B0503030403020204" pitchFamily="34" charset="0"/>
              </a:rPr>
              <a:t> 1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1F045149-F9CE-48EE-9C1D-110E5A69CA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0" y="1313498"/>
            <a:ext cx="2243138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id="{AEA89CF1-A794-49AC-963B-3C83803159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0" y="4044284"/>
            <a:ext cx="22415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20A4A7B-4AF0-4712-9FA1-544BC00F3297}"/>
              </a:ext>
            </a:extLst>
          </p:cNvPr>
          <p:cNvCxnSpPr>
            <a:cxnSpLocks/>
            <a:stCxn id="5" idx="1"/>
            <a:endCxn id="3" idx="3"/>
          </p:cNvCxnSpPr>
          <p:nvPr/>
        </p:nvCxnSpPr>
        <p:spPr bwMode="auto">
          <a:xfrm flipH="1" flipV="1">
            <a:off x="2046965" y="2981960"/>
            <a:ext cx="2271035" cy="1529843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801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10">
            <a:extLst>
              <a:ext uri="{FF2B5EF4-FFF2-40B4-BE49-F238E27FC236}">
                <a16:creationId xmlns:a16="http://schemas.microsoft.com/office/drawing/2014/main" id="{51D86F6C-F0CC-480F-85D7-0058F2A24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8709" y="1267186"/>
            <a:ext cx="2786582" cy="8506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4800" dirty="0">
                <a:latin typeface="Myriad Pro" panose="020B0503030403020204" pitchFamily="34" charset="0"/>
              </a:rPr>
              <a:t>6 </a:t>
            </a:r>
            <a:r>
              <a:rPr lang="en-GB" altLang="en-US" sz="4800" dirty="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4800" dirty="0">
                <a:latin typeface="Myriad Pro" panose="020B0503030403020204" pitchFamily="34" charset="0"/>
              </a:rPr>
              <a:t> 0</a:t>
            </a:r>
            <a:endParaRPr lang="en-GB" altLang="en-US" sz="48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7517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CF5F36-658F-47FA-AA03-CF9EA7A2E8B6}"/>
              </a:ext>
            </a:extLst>
          </p:cNvPr>
          <p:cNvSpPr txBox="1"/>
          <p:nvPr/>
        </p:nvSpPr>
        <p:spPr>
          <a:xfrm>
            <a:off x="1585729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4685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D4317F1A-E4B8-4361-B863-BBAE286A9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262" y="2684020"/>
            <a:ext cx="3967440" cy="191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CB2AB93-90D5-413B-A90A-4A23C2C23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955" y="1371689"/>
            <a:ext cx="9640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 2 ×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8CCB9B-E8A9-4614-9D26-593017BB1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7449" y="1385809"/>
            <a:ext cx="373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/>
                <a:cs typeface="Myriad Pro Semibold"/>
              </a:rPr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CA57663-0830-406A-8728-310F5D47D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4269" y="1306304"/>
            <a:ext cx="479425" cy="527050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953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42FE4C-152F-40D6-AEB4-5565664E40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8574" y="1739214"/>
            <a:ext cx="3486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7 groups of 0.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0E1F3B-1DE1-4737-9DCA-F126B336E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725" y="2968557"/>
            <a:ext cx="3384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</a:rPr>
              <a:t>0 + 7</a:t>
            </a:r>
            <a:endParaRPr lang="en-GB" altLang="en-US" sz="240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5888DD-0F1F-4748-9C69-07BAE4E420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725" y="3808345"/>
            <a:ext cx="3384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</a:rPr>
              <a:t>7 + 0</a:t>
            </a:r>
            <a:endParaRPr lang="en-GB" altLang="en-US" sz="240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B481D7-E4C3-4E9A-8479-6152FF44F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725" y="4648132"/>
            <a:ext cx="3384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</a:rPr>
              <a:t>7 </a:t>
            </a: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>
                <a:latin typeface="Myriad Pro" panose="020B0503030403020204" pitchFamily="34" charset="0"/>
              </a:rPr>
              <a:t> 0</a:t>
            </a:r>
            <a:endParaRPr lang="en-GB" altLang="en-US" sz="240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87E3E9-828C-4C16-80F1-7EB427246C31}"/>
              </a:ext>
            </a:extLst>
          </p:cNvPr>
          <p:cNvSpPr/>
          <p:nvPr/>
        </p:nvSpPr>
        <p:spPr>
          <a:xfrm>
            <a:off x="503548" y="932814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Circle the expression that matches the sentence.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3180CA3-81A6-432D-95AA-0DC2EFEF1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2737" y="4537800"/>
            <a:ext cx="898525" cy="682625"/>
          </a:xfrm>
          <a:prstGeom prst="ellipse">
            <a:avLst/>
          </a:prstGeom>
          <a:noFill/>
          <a:ln w="28575" algn="ctr">
            <a:solidFill>
              <a:srgbClr val="00628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221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0FC7B91C-D9DB-4BD8-9EB3-D6F205B8749C}"/>
              </a:ext>
            </a:extLst>
          </p:cNvPr>
          <p:cNvSpPr txBox="1"/>
          <p:nvPr/>
        </p:nvSpPr>
        <p:spPr bwMode="auto">
          <a:xfrm>
            <a:off x="3307071" y="829721"/>
            <a:ext cx="25298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xmlns:lc="http://schemas.openxmlformats.org/drawingml/2006/lockedCanvas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buClr>
                <a:srgbClr val="82CBDD"/>
              </a:buClr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F02F6D6-910A-4628-AE6D-442A985C4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2124544"/>
            <a:ext cx="310515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038F453-F178-4CD1-B2FB-DF2C95AD2C99}"/>
              </a:ext>
            </a:extLst>
          </p:cNvPr>
          <p:cNvSpPr/>
          <p:nvPr/>
        </p:nvSpPr>
        <p:spPr>
          <a:xfrm>
            <a:off x="3139076" y="4301164"/>
            <a:ext cx="3169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This represents 3 + 3.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00DF21-BE9B-4AD5-8B14-8256F0D50A1A}"/>
              </a:ext>
            </a:extLst>
          </p:cNvPr>
          <p:cNvSpPr/>
          <p:nvPr/>
        </p:nvSpPr>
        <p:spPr>
          <a:xfrm>
            <a:off x="1281291" y="1507910"/>
            <a:ext cx="65814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could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Tanek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improve what he has written?</a:t>
            </a: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9A62F526-660A-41A8-B6A8-FA3EFB76F43F}"/>
              </a:ext>
            </a:extLst>
          </p:cNvPr>
          <p:cNvSpPr/>
          <p:nvPr/>
        </p:nvSpPr>
        <p:spPr>
          <a:xfrm>
            <a:off x="173851" y="2967335"/>
            <a:ext cx="2214880" cy="1333829"/>
          </a:xfrm>
          <a:prstGeom prst="cloudCallout">
            <a:avLst>
              <a:gd name="adj1" fmla="val 57576"/>
              <a:gd name="adj2" fmla="val 8763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 about being efficient.</a:t>
            </a:r>
          </a:p>
        </p:txBody>
      </p:sp>
    </p:spTree>
    <p:extLst>
      <p:ext uri="{BB962C8B-B14F-4D97-AF65-F5344CB8AC3E}">
        <p14:creationId xmlns:p14="http://schemas.microsoft.com/office/powerpoint/2010/main" val="392799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5563D56-E6E7-4659-B1FD-AD9133B3A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" y="2225675"/>
            <a:ext cx="7907338" cy="331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0241A852-5A82-41FD-9039-77AFD1CDA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100" y="1196975"/>
            <a:ext cx="4419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Does this show 3 </a:t>
            </a: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×</a:t>
            </a:r>
            <a:r>
              <a:rPr lang="en-GB" altLang="en-US" sz="2400" dirty="0">
                <a:cs typeface="Arial" panose="020B0604020202020204" pitchFamily="34" charset="0"/>
              </a:rPr>
              <a:t> 4 or 4 </a:t>
            </a: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×</a:t>
            </a:r>
            <a:r>
              <a:rPr lang="en-GB" altLang="en-US" sz="2400" dirty="0">
                <a:cs typeface="Arial" panose="020B0604020202020204" pitchFamily="34" charset="0"/>
              </a:rPr>
              <a:t> 3?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F781DAD-643C-4929-87A8-3FDC39E2C2F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881306" y="3497106"/>
            <a:ext cx="3543340" cy="784501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9F35D3-0586-4BD9-87DC-B1E34C8D1EC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800329" y="3491569"/>
            <a:ext cx="3543340" cy="784501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891088B-D03E-4508-BDE2-893E7F5C607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719352" y="3486032"/>
            <a:ext cx="3543340" cy="784501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099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id="{6B5E8ADB-BA79-4F0F-94E3-2FF5E7718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63" y="1773238"/>
            <a:ext cx="15176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E2B2D668-D336-4310-AA7B-982299CD9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013" y="1773238"/>
            <a:ext cx="4618037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7E1369-BF0E-4CE0-AB5B-34CB382C1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5" y="1838325"/>
            <a:ext cx="4794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5880091-EAA2-495E-BA45-3583A22E4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682" y="1113284"/>
            <a:ext cx="78583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Can you write a multiplication expression for this image?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D7348B-7392-4EC7-8643-84452B120F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549" y="3724070"/>
            <a:ext cx="5488939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What would we need to do to match a </a:t>
            </a:r>
          </a:p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multiplication expression?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11" name="Thought Bubble: Cloud 10">
            <a:extLst>
              <a:ext uri="{FF2B5EF4-FFF2-40B4-BE49-F238E27FC236}">
                <a16:creationId xmlns:a16="http://schemas.microsoft.com/office/drawing/2014/main" id="{6DC6CF88-EF6F-4B50-8FF4-BC60C2A0D151}"/>
              </a:ext>
            </a:extLst>
          </p:cNvPr>
          <p:cNvSpPr/>
          <p:nvPr/>
        </p:nvSpPr>
        <p:spPr>
          <a:xfrm>
            <a:off x="287020" y="4273333"/>
            <a:ext cx="2214880" cy="1333829"/>
          </a:xfrm>
          <a:prstGeom prst="cloudCallout">
            <a:avLst>
              <a:gd name="adj1" fmla="val 57576"/>
              <a:gd name="adj2" fmla="val 8763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Equal groups are really important. 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9675074E-0D94-4523-A62B-42C4A3EFD356}"/>
              </a:ext>
            </a:extLst>
          </p:cNvPr>
          <p:cNvSpPr txBox="1"/>
          <p:nvPr/>
        </p:nvSpPr>
        <p:spPr bwMode="auto">
          <a:xfrm>
            <a:off x="3307071" y="709975"/>
            <a:ext cx="25298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lc="http://schemas.openxmlformats.org/drawingml/2006/lockedCanvas"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buClr>
                <a:srgbClr val="82CBDD"/>
              </a:buClr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59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CA184F-B517-4DE7-836A-82AFF2B450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8741" y="5029510"/>
            <a:ext cx="3384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2 </a:t>
            </a: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×</a:t>
            </a:r>
            <a:r>
              <a:rPr lang="en-GB" altLang="en-US" sz="2400" dirty="0">
                <a:cs typeface="Arial" panose="020B0604020202020204" pitchFamily="34" charset="0"/>
              </a:rPr>
              <a:t> 3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CAA63B37-147C-4AF0-AEFF-0C6340721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2124544"/>
            <a:ext cx="310515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AB5D433-3C91-49DC-B993-18B011E2F6D2}"/>
              </a:ext>
            </a:extLst>
          </p:cNvPr>
          <p:cNvSpPr/>
          <p:nvPr/>
        </p:nvSpPr>
        <p:spPr>
          <a:xfrm>
            <a:off x="3139076" y="4301164"/>
            <a:ext cx="3169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This represents 3 + 3.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848EE3-8623-485A-87EC-42704B8C81D9}"/>
              </a:ext>
            </a:extLst>
          </p:cNvPr>
          <p:cNvSpPr/>
          <p:nvPr/>
        </p:nvSpPr>
        <p:spPr>
          <a:xfrm>
            <a:off x="1281291" y="1507910"/>
            <a:ext cx="65814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could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Tanek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improve what he has written?</a:t>
            </a:r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10D0DC84-5DFE-47F3-B7AC-2E53DA17820E}"/>
              </a:ext>
            </a:extLst>
          </p:cNvPr>
          <p:cNvSpPr/>
          <p:nvPr/>
        </p:nvSpPr>
        <p:spPr>
          <a:xfrm>
            <a:off x="173851" y="2967335"/>
            <a:ext cx="2214880" cy="1333829"/>
          </a:xfrm>
          <a:prstGeom prst="cloudCallout">
            <a:avLst>
              <a:gd name="adj1" fmla="val 57576"/>
              <a:gd name="adj2" fmla="val 8763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 about being efficient.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3FE0D9E9-B9B7-42A3-AB5E-8FBCF9D96B6E}"/>
              </a:ext>
            </a:extLst>
          </p:cNvPr>
          <p:cNvSpPr txBox="1"/>
          <p:nvPr/>
        </p:nvSpPr>
        <p:spPr bwMode="auto">
          <a:xfrm>
            <a:off x="2554464" y="829721"/>
            <a:ext cx="4035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lc="http://schemas.openxmlformats.org/drawingml/2006/lockedCanvas"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buClr>
                <a:srgbClr val="82CBDD"/>
              </a:buClr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- answers</a:t>
            </a:r>
            <a:endParaRPr lang="en-GB" sz="2400" b="1" dirty="0"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9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id="{6B5E8ADB-BA79-4F0F-94E3-2FF5E7718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63" y="1773238"/>
            <a:ext cx="15176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E2B2D668-D336-4310-AA7B-982299CD9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013" y="1773238"/>
            <a:ext cx="4618037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7E1369-BF0E-4CE0-AB5B-34CB382C1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5" y="1838325"/>
            <a:ext cx="4794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2C72627-A525-4B7D-9B2D-44333E539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725" y="4971697"/>
            <a:ext cx="3384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4 </a:t>
            </a: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×</a:t>
            </a:r>
            <a:r>
              <a:rPr lang="en-GB" altLang="en-US" sz="2400" dirty="0">
                <a:cs typeface="Arial" panose="020B0604020202020204" pitchFamily="34" charset="0"/>
              </a:rPr>
              <a:t> 2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880091-EAA2-495E-BA45-3583A22E4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682" y="1113284"/>
            <a:ext cx="78583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Can you write a multiplication expression for this image?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D7348B-7392-4EC7-8643-84452B120F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542" y="3724070"/>
            <a:ext cx="5488939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What would we need to do to match a </a:t>
            </a:r>
          </a:p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multiplication expression?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14" name="Thought Bubble: Cloud 13">
            <a:extLst>
              <a:ext uri="{FF2B5EF4-FFF2-40B4-BE49-F238E27FC236}">
                <a16:creationId xmlns:a16="http://schemas.microsoft.com/office/drawing/2014/main" id="{FC3F6B9A-8459-49D3-BD04-A83A7107D501}"/>
              </a:ext>
            </a:extLst>
          </p:cNvPr>
          <p:cNvSpPr/>
          <p:nvPr/>
        </p:nvSpPr>
        <p:spPr>
          <a:xfrm>
            <a:off x="287020" y="4273333"/>
            <a:ext cx="2214880" cy="1333829"/>
          </a:xfrm>
          <a:prstGeom prst="cloudCallout">
            <a:avLst>
              <a:gd name="adj1" fmla="val 57576"/>
              <a:gd name="adj2" fmla="val 8763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Equal groups are really important. 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BD3F56A1-0273-4FD7-8DA1-78F9BDDEC701}"/>
              </a:ext>
            </a:extLst>
          </p:cNvPr>
          <p:cNvSpPr txBox="1"/>
          <p:nvPr/>
        </p:nvSpPr>
        <p:spPr bwMode="auto">
          <a:xfrm>
            <a:off x="2554464" y="699089"/>
            <a:ext cx="4035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lc="http://schemas.openxmlformats.org/drawingml/2006/lockedCanvas"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buClr>
                <a:srgbClr val="82CBDD"/>
              </a:buClr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- answers</a:t>
            </a:r>
            <a:endParaRPr lang="en-GB" sz="2400" b="1" dirty="0"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89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0.16944 -1.11111E-6 C 0.24548 -1.11111E-6 0.3342 0.00648 0.3342 0.01898 C 0.3342 0.0287 0.33645 0.05347 0.33645 0.06482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23" y="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A176865-25BE-4391-B388-C32530DE13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05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5563D56-E6E7-4659-B1FD-AD9133B3A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" y="2225675"/>
            <a:ext cx="7907338" cy="331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0241A852-5A82-41FD-9039-77AFD1CDA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100" y="1196975"/>
            <a:ext cx="4419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Does this show 3 </a:t>
            </a: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×</a:t>
            </a:r>
            <a:r>
              <a:rPr lang="en-GB" altLang="en-US" sz="2400" dirty="0">
                <a:cs typeface="Arial" panose="020B0604020202020204" pitchFamily="34" charset="0"/>
              </a:rPr>
              <a:t> 4 or 4 </a:t>
            </a: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×</a:t>
            </a:r>
            <a:r>
              <a:rPr lang="en-GB" altLang="en-US" sz="2400" dirty="0">
                <a:cs typeface="Arial" panose="020B0604020202020204" pitchFamily="34" charset="0"/>
              </a:rPr>
              <a:t> 3?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D2D3F3-838C-4F09-8259-DE75AEFD3EF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75919" y="1202493"/>
            <a:ext cx="792162" cy="2622550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7AC8DB6-6158-4A4C-965A-DFF6F8BC8B0C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75919" y="3967109"/>
            <a:ext cx="792162" cy="2622550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EE84C4A-AD68-4C21-BAEE-6F3CDD25FB0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75919" y="3046552"/>
            <a:ext cx="792162" cy="2622550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4F0B7A1-EA23-4FAD-A7F5-550E4457C4D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75919" y="2125853"/>
            <a:ext cx="792162" cy="2622550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341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5563D56-E6E7-4659-B1FD-AD9133B3A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89" y="2254947"/>
            <a:ext cx="7907338" cy="331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92DA726-35F0-4DC8-81F8-099936F0779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256895" y="2121517"/>
            <a:ext cx="792162" cy="784501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E45E997-0133-4BB7-93E1-7B48B8CB4CC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85858" y="2124139"/>
            <a:ext cx="792162" cy="784502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F8B1068-131D-41AB-A450-58639AC271C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114821" y="2126761"/>
            <a:ext cx="792162" cy="784502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1B7AF09-532E-4E0D-97D6-58976EE820F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276773" y="3076505"/>
            <a:ext cx="792162" cy="784502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51C5B60-A78C-4C6F-8564-A1031BFBCE4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85858" y="3036749"/>
            <a:ext cx="792162" cy="784502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2811AD4-3384-49A3-83F6-7BBADA0DD81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094943" y="3026810"/>
            <a:ext cx="792162" cy="784502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2A40BDD-E93A-450E-A50B-AC9A6D0B297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276774" y="3965132"/>
            <a:ext cx="792162" cy="784502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9ED143D-6B64-406C-AF55-DE26700942D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85858" y="3970773"/>
            <a:ext cx="792162" cy="784502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3E0BCD6-4F8C-4304-BD99-A0C6B6AD2AB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094942" y="3976414"/>
            <a:ext cx="792162" cy="784502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48C1E22-59BB-4055-8424-CFA719C3FFD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266834" y="4889004"/>
            <a:ext cx="792162" cy="784502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5941AF4-0C21-4628-95FC-35992F9AA2F1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85858" y="4914919"/>
            <a:ext cx="792162" cy="784502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5063025-F4DD-4FF5-BDA9-868E59A5091C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104882" y="4940834"/>
            <a:ext cx="792162" cy="784502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04E675D-F212-4157-969E-E07A9F42B18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794158" y="2584254"/>
            <a:ext cx="1737514" cy="804380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544A2D1-3C10-4D29-B64A-D832AAA4AA1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723121" y="2581636"/>
            <a:ext cx="1737514" cy="804380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F1A407A-A6CC-4F89-8AC7-804E08AB9D3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652084" y="2579018"/>
            <a:ext cx="1737514" cy="804380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6ECB728-313C-4AA1-ACD0-941EC142E29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798542" y="4436207"/>
            <a:ext cx="1737514" cy="804380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C1804AF-93F6-4832-B122-9F4846BA41A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717564" y="4436207"/>
            <a:ext cx="1737514" cy="804380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20091FC-BE7C-421D-AB93-FABDAB7AC90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636586" y="4436207"/>
            <a:ext cx="1737514" cy="804380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B023D40-E04E-41E1-B275-6CFC65F7B30C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725739" y="1652673"/>
            <a:ext cx="1732278" cy="2662306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61A93C4-9467-47A7-BF69-C6B8DC0DE33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685982" y="3464567"/>
            <a:ext cx="1732278" cy="2662306"/>
          </a:xfrm>
          <a:prstGeom prst="roundRect">
            <a:avLst>
              <a:gd name="adj" fmla="val 28885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" name="TextBox 2">
            <a:extLst>
              <a:ext uri="{FF2B5EF4-FFF2-40B4-BE49-F238E27FC236}">
                <a16:creationId xmlns:a16="http://schemas.microsoft.com/office/drawing/2014/main" id="{B736BF89-C58D-4DCD-9D65-F990F21823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1629" y="1196975"/>
            <a:ext cx="10807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12 x 1 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26" name="TextBox 2">
            <a:extLst>
              <a:ext uri="{FF2B5EF4-FFF2-40B4-BE49-F238E27FC236}">
                <a16:creationId xmlns:a16="http://schemas.microsoft.com/office/drawing/2014/main" id="{E9E21C43-A834-4804-8AEB-ABB85E390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4478" y="1188067"/>
            <a:ext cx="914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6 x 2 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27" name="TextBox 2">
            <a:extLst>
              <a:ext uri="{FF2B5EF4-FFF2-40B4-BE49-F238E27FC236}">
                <a16:creationId xmlns:a16="http://schemas.microsoft.com/office/drawing/2014/main" id="{8EF98C2F-0F3A-454C-99A0-DE426B154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983" y="1211641"/>
            <a:ext cx="914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2 x 6 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66552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4" grpId="0" animBg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EA8D3B50-B2C0-4B40-BB17-87714B4D8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908720"/>
            <a:ext cx="3448050" cy="375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4101DC-EBCD-4F06-AEC0-16732D54B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0900" y="1853283"/>
            <a:ext cx="431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10DBC8-2CBB-4EBE-A6EA-F0A75092E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725" y="1853283"/>
            <a:ext cx="431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A1A5E5-70B9-43C9-A2C5-CC41E73A2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0425" y="3858295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2C3E23-9A88-46B0-ADAF-0B472F8E7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725" y="3858295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1E5D11-3152-4A8F-B61A-41A51EB50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6550" y="4869160"/>
            <a:ext cx="3384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2 + 2 + 2 + 2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F589DA-139A-43BE-8FD3-F6C94502E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6550" y="5488285"/>
            <a:ext cx="3384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4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 dirty="0">
                <a:latin typeface="Myriad Pro" panose="020B0503030403020204" pitchFamily="34" charset="0"/>
              </a:rPr>
              <a:t> 2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94251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35A465-36F9-40AD-8AAF-F4688FFCE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725" y="4555099"/>
            <a:ext cx="3384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0 + 0 + 0 + 0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BFF3BE-3234-4647-B3A5-9FAE87EB8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6550" y="5376338"/>
            <a:ext cx="3384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4</a:t>
            </a:r>
            <a:r>
              <a:rPr lang="en-GB" altLang="en-US" sz="2400" dirty="0">
                <a:latin typeface="Myriad Pro" panose="020B0503030403020204" pitchFamily="34" charset="0"/>
              </a:rPr>
              <a:t>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 dirty="0">
                <a:latin typeface="Myriad Pro" panose="020B0503030403020204" pitchFamily="34" charset="0"/>
              </a:rPr>
              <a:t> 0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A42774-8830-4395-99D6-B9DBD0EC1A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0" y="1156763"/>
            <a:ext cx="3448050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4B2CBA-7F29-47EB-832E-279E0C61BA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4237" y="1366313"/>
            <a:ext cx="431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0C6CC7-22CF-4470-A7B1-599E01895A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6062" y="1366313"/>
            <a:ext cx="431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D6BF10-0C98-4576-B4EB-6F0DEAB36F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3762" y="3371325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5C2C03-8504-44AE-BDBC-536816AFEE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6062" y="3371325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0</a:t>
            </a:r>
          </a:p>
        </p:txBody>
      </p:sp>
      <p:pic>
        <p:nvPicPr>
          <p:cNvPr id="10" name="Picture 9" descr="Image result for zero numberblock">
            <a:extLst>
              <a:ext uri="{FF2B5EF4-FFF2-40B4-BE49-F238E27FC236}">
                <a16:creationId xmlns:a16="http://schemas.microsoft.com/office/drawing/2014/main" id="{7008993E-DD39-4004-8AB1-7FE0E3E78FB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323" y="1828275"/>
            <a:ext cx="1075055" cy="14287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522B41A-8BC0-4782-8500-DEF8A1CC8111}"/>
              </a:ext>
            </a:extLst>
          </p:cNvPr>
          <p:cNvSpPr/>
          <p:nvPr/>
        </p:nvSpPr>
        <p:spPr>
          <a:xfrm>
            <a:off x="107504" y="6453336"/>
            <a:ext cx="48073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‘Zero’ image © 2017 </a:t>
            </a:r>
            <a:r>
              <a:rPr lang="en-GB" sz="16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 All Rights  Reserved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46185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5BFFBFE5-F328-4840-8A3C-31998211A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" y="901700"/>
            <a:ext cx="309880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64D2D9C3-36FC-404C-B022-EDA9AF77A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2" y="1566863"/>
            <a:ext cx="3095625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>
            <a:extLst>
              <a:ext uri="{FF2B5EF4-FFF2-40B4-BE49-F238E27FC236}">
                <a16:creationId xmlns:a16="http://schemas.microsoft.com/office/drawing/2014/main" id="{8A3E0AF0-E0DE-419B-889A-D6A6B2910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35" y="4665663"/>
            <a:ext cx="3384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</a:rPr>
              <a:t>2 + 2 + 2 + 2</a:t>
            </a:r>
            <a:endParaRPr lang="en-GB" altLang="en-US" sz="240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F83E2527-C7A6-4E77-BFD4-8E935DF33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35" y="5284788"/>
            <a:ext cx="3384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</a:rPr>
              <a:t>4 </a:t>
            </a: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>
                <a:latin typeface="Myriad Pro" panose="020B0503030403020204" pitchFamily="34" charset="0"/>
              </a:rPr>
              <a:t> 2</a:t>
            </a:r>
            <a:endParaRPr lang="en-GB" altLang="en-US" sz="240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3BB1860D-AC94-4C15-B142-03A45BF7B2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7362" y="4665663"/>
            <a:ext cx="3384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</a:rPr>
              <a:t>0 + 0 + 0 + 0</a:t>
            </a:r>
            <a:endParaRPr lang="en-GB" altLang="en-US" sz="240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18F3A346-C00D-486A-A36C-52863B758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7362" y="5284788"/>
            <a:ext cx="3384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</a:rPr>
              <a:t>4 </a:t>
            </a: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>
                <a:latin typeface="Myriad Pro" panose="020B0503030403020204" pitchFamily="34" charset="0"/>
              </a:rPr>
              <a:t> 0</a:t>
            </a:r>
            <a:endParaRPr lang="en-GB" altLang="en-US" sz="240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CAFD5D85-0FE8-457A-951E-8F68EE97E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935" y="1711325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5B6B6A82-ACBC-430E-BBBD-891F22409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1610" y="1711325"/>
            <a:ext cx="4333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C761F4F5-42AC-49A5-A5DC-B023CF1629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935" y="3524250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74CCE07F-D1E4-4C8D-8A08-A4FC0F22E9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1610" y="3524250"/>
            <a:ext cx="4333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2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A4F74CAC-B36D-4755-BF3C-8DD80E616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124" y="1727200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0</a:t>
            </a:r>
          </a:p>
        </p:txBody>
      </p:sp>
      <p:sp>
        <p:nvSpPr>
          <p:cNvPr id="14" name="TextBox 15">
            <a:extLst>
              <a:ext uri="{FF2B5EF4-FFF2-40B4-BE49-F238E27FC236}">
                <a16:creationId xmlns:a16="http://schemas.microsoft.com/office/drawing/2014/main" id="{36E126CA-7214-418F-82B7-2EA239BCA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5274" y="1727200"/>
            <a:ext cx="4333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0</a:t>
            </a:r>
          </a:p>
        </p:txBody>
      </p:sp>
      <p:sp>
        <p:nvSpPr>
          <p:cNvPr id="15" name="TextBox 16">
            <a:extLst>
              <a:ext uri="{FF2B5EF4-FFF2-40B4-BE49-F238E27FC236}">
                <a16:creationId xmlns:a16="http://schemas.microsoft.com/office/drawing/2014/main" id="{891BA3E9-11D3-4019-BE11-0ADDBFDB5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124" y="3540125"/>
            <a:ext cx="43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0</a:t>
            </a: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F0A8E577-968C-475B-AA0D-665F5A366B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5274" y="3540125"/>
            <a:ext cx="4333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0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F7200E-46C8-4DDD-A987-EBC4AFF8F5DF}"/>
              </a:ext>
            </a:extLst>
          </p:cNvPr>
          <p:cNvCxnSpPr>
            <a:cxnSpLocks/>
          </p:cNvCxnSpPr>
          <p:nvPr/>
        </p:nvCxnSpPr>
        <p:spPr>
          <a:xfrm flipH="1">
            <a:off x="4067016" y="630000"/>
            <a:ext cx="1" cy="55777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3167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CD6588-1CF4-4726-86AB-B33780FCC3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725" y="3968750"/>
            <a:ext cx="3384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5 + 5 + 5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FFD560-882E-4118-B212-5C8F3AAC04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8775" y="4718050"/>
            <a:ext cx="3382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</a:rPr>
              <a:t>3 </a:t>
            </a: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>
                <a:latin typeface="Myriad Pro" panose="020B0503030403020204" pitchFamily="34" charset="0"/>
              </a:rPr>
              <a:t> 5</a:t>
            </a:r>
            <a:endParaRPr lang="en-GB" altLang="en-US" sz="240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1C77CCD3-D450-4230-882F-5EB734ED8A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" y="1919288"/>
            <a:ext cx="7839075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81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947E49-AD43-4B9B-8635-F0784B122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725" y="3971156"/>
            <a:ext cx="3384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0 + 0 + 0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EB947C-2A7E-4AB6-B419-B417A71F7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725" y="4733142"/>
            <a:ext cx="3382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3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 dirty="0">
                <a:latin typeface="Myriad Pro" panose="020B0503030403020204" pitchFamily="34" charset="0"/>
              </a:rPr>
              <a:t> 0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C438AAC-C236-4085-9AE5-335B45E0B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27" y="2178219"/>
            <a:ext cx="7867960" cy="1261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79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A14FCFA-D231-4311-B408-F79C0BD7C53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396</Words>
  <Application>Microsoft Office PowerPoint</Application>
  <PresentationFormat>On-screen Show (4:3)</PresentationFormat>
  <Paragraphs>112</Paragraphs>
  <Slides>23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Comic Sans MS</vt:lpstr>
      <vt:lpstr>Myriad Pro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2020-08-25T14:34:30Z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