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1" r:id="rId4"/>
  </p:sldMasterIdLst>
  <p:notesMasterIdLst>
    <p:notesMasterId r:id="rId23"/>
  </p:notesMasterIdLst>
  <p:sldIdLst>
    <p:sldId id="292" r:id="rId5"/>
    <p:sldId id="285" r:id="rId6"/>
    <p:sldId id="268" r:id="rId7"/>
    <p:sldId id="286" r:id="rId8"/>
    <p:sldId id="269" r:id="rId9"/>
    <p:sldId id="280" r:id="rId10"/>
    <p:sldId id="271" r:id="rId11"/>
    <p:sldId id="288" r:id="rId12"/>
    <p:sldId id="283" r:id="rId13"/>
    <p:sldId id="272" r:id="rId14"/>
    <p:sldId id="289" r:id="rId15"/>
    <p:sldId id="273" r:id="rId16"/>
    <p:sldId id="281" r:id="rId17"/>
    <p:sldId id="282" r:id="rId18"/>
    <p:sldId id="291" r:id="rId19"/>
    <p:sldId id="274" r:id="rId20"/>
    <p:sldId id="290" r:id="rId21"/>
    <p:sldId id="29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54E055-B9BE-4030-A2D8-8EE168C82ECA}" v="6" dt="2020-08-25T14:27:50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4" autoAdjust="0"/>
    <p:restoredTop sz="89239" autoAdjust="0"/>
  </p:normalViewPr>
  <p:slideViewPr>
    <p:cSldViewPr snapToGrid="0">
      <p:cViewPr varScale="1">
        <p:scale>
          <a:sx n="64" d="100"/>
          <a:sy n="64" d="100"/>
        </p:scale>
        <p:origin x="15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122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48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170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999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795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1824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233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6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18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234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652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328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84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48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84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48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888994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6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447591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8068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5" r:id="rId2"/>
    <p:sldLayoutId id="214748369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42DAC2C-81C9-41A8-AC62-0C05F6EB92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26148" cy="3121056"/>
          </a:xfrm>
        </p:spPr>
        <p:txBody>
          <a:bodyPr/>
          <a:lstStyle/>
          <a:p>
            <a:r>
              <a:rPr lang="en-GB" dirty="0"/>
              <a:t>KS1 Multiplication 2</a:t>
            </a:r>
          </a:p>
          <a:p>
            <a:r>
              <a:rPr lang="en-GB" dirty="0"/>
              <a:t>Lesson 11</a:t>
            </a:r>
          </a:p>
        </p:txBody>
      </p:sp>
    </p:spTree>
    <p:extLst>
      <p:ext uri="{BB962C8B-B14F-4D97-AF65-F5344CB8AC3E}">
        <p14:creationId xmlns:p14="http://schemas.microsoft.com/office/powerpoint/2010/main" val="1587194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r="14123"/>
          <a:stretch/>
        </p:blipFill>
        <p:spPr>
          <a:xfrm rot="16200000">
            <a:off x="1602754" y="1378208"/>
            <a:ext cx="3568391" cy="554028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1270109" y="913384"/>
            <a:ext cx="4391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5 x 3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8265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1270109" y="913384"/>
            <a:ext cx="4391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2 x 2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24117"/>
          <a:stretch/>
        </p:blipFill>
        <p:spPr>
          <a:xfrm rot="16200000">
            <a:off x="1753955" y="999183"/>
            <a:ext cx="3145023" cy="552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730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5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Draw a picture to show six groups of four.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09551" y="2037651"/>
            <a:ext cx="8724900" cy="1384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  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can write this as ___ x ___</a:t>
            </a:r>
          </a:p>
          <a:p>
            <a:pPr lvl="0">
              <a:lnSpc>
                <a:spcPct val="150000"/>
              </a:lnSpc>
            </a:pPr>
            <a:endParaRPr lang="en-US" sz="9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2947633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28076" y="1114597"/>
            <a:ext cx="3671887" cy="489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60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3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expression to match the picture.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569C3BA-EE50-4BF9-9F15-DC3DA3146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818" y="1678272"/>
            <a:ext cx="6062371" cy="187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376027" y="4110240"/>
            <a:ext cx="4391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__ x 3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2392612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3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expression to match the picture.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569C3BA-EE50-4BF9-9F15-DC3DA3146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818" y="1678272"/>
            <a:ext cx="6062371" cy="187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376027" y="4110240"/>
            <a:ext cx="4391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__ x 3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665848" y="4110240"/>
            <a:ext cx="9061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solidFill>
                  <a:srgbClr val="FF0000"/>
                </a:solidFill>
                <a:latin typeface="Myriad Pro" panose="020B0503030403020204"/>
              </a:rPr>
              <a:t>6</a:t>
            </a:r>
            <a:endParaRPr lang="en-US" sz="2800" dirty="0">
              <a:solidFill>
                <a:srgbClr val="FF0000"/>
              </a:solidFill>
              <a:latin typeface="Myriad Pro" panose="020B0503030403020204"/>
            </a:endParaRPr>
          </a:p>
          <a:p>
            <a:pPr lvl="0" algn="ctr"/>
            <a:endParaRPr lang="en-US" sz="1600" dirty="0">
              <a:solidFill>
                <a:srgbClr val="FF0000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157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3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Antonella says she has four 3s. Does she?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EC36B978-2F01-4E60-B7F4-42C7B8C51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7" y="1751554"/>
            <a:ext cx="33845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200" dirty="0">
                <a:solidFill>
                  <a:srgbClr val="959595"/>
                </a:solidFill>
                <a:cs typeface="Arial" panose="020B0604020202020204" pitchFamily="34" charset="0"/>
              </a:rPr>
              <a:t>I have 4 </a:t>
            </a:r>
            <a:r>
              <a:rPr lang="en-GB" altLang="en-US" sz="3200" dirty="0">
                <a:solidFill>
                  <a:srgbClr val="959595"/>
                </a:solidFill>
                <a:ea typeface="Myriad Pro Semibold"/>
                <a:cs typeface="Arial" panose="020B0604020202020204" pitchFamily="34" charset="0"/>
              </a:rPr>
              <a:t>× 3</a:t>
            </a:r>
            <a:r>
              <a:rPr lang="en-GB" altLang="en-US" sz="3200" dirty="0">
                <a:solidFill>
                  <a:srgbClr val="959595"/>
                </a:solidFill>
                <a:cs typeface="Arial" panose="020B0604020202020204" pitchFamily="34" charset="0"/>
              </a:rPr>
              <a:t>.</a:t>
            </a:r>
            <a:endParaRPr lang="en-GB" altLang="en-US" sz="3200" dirty="0">
              <a:solidFill>
                <a:srgbClr val="959595"/>
              </a:solidFill>
              <a:ea typeface="Myriad Pro Semibold"/>
              <a:cs typeface="Arial" panose="020B0604020202020204" pitchFamily="34" charset="0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360A18FC-5F25-4D6F-A4C1-4CA879454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892" y="2877155"/>
            <a:ext cx="2669119" cy="155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82BB27-D7EE-411A-8392-3C46FF070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596" y="2877155"/>
            <a:ext cx="1250523" cy="155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6925D0-B226-4E91-84F0-2F91D27D2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703" y="2877155"/>
            <a:ext cx="1268160" cy="155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870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169818" y="763639"/>
            <a:ext cx="83264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63A5CB-B2BF-4FB5-B2EA-55D919597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18" y="1454424"/>
            <a:ext cx="87265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82CBDD"/>
              </a:buClr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Make your own pair of cards! On one card write a multiplication expression and on another card draw a picture that represents your multiplication expression.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pic>
        <p:nvPicPr>
          <p:cNvPr id="7" name="Picture 6" descr="Image preview">
            <a:extLst>
              <a:ext uri="{FF2B5EF4-FFF2-40B4-BE49-F238E27FC236}">
                <a16:creationId xmlns:a16="http://schemas.microsoft.com/office/drawing/2014/main" id="{FDEA46CC-3B35-49DA-8AE3-CBB0FA318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92960">
            <a:off x="-12261" y="3774205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324586" y="393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t="5292" b="10474"/>
          <a:stretch/>
        </p:blipFill>
        <p:spPr>
          <a:xfrm rot="16704889">
            <a:off x="2728811" y="2925575"/>
            <a:ext cx="2553791" cy="286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81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B53973-A3DA-4603-819A-AB0B6A60F6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250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EBBFD9-D80B-452A-BD11-2BA584683050}"/>
              </a:ext>
            </a:extLst>
          </p:cNvPr>
          <p:cNvSpPr/>
          <p:nvPr/>
        </p:nvSpPr>
        <p:spPr>
          <a:xfrm>
            <a:off x="364898" y="1728147"/>
            <a:ext cx="5791970" cy="3331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endParaRPr lang="en-US" sz="1051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Convince me!</a:t>
            </a:r>
          </a:p>
          <a:p>
            <a:pPr lvl="0">
              <a:defRPr/>
            </a:pP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Have I got 3 sixes?</a:t>
            </a: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6 + 6 + 6 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x 6</a:t>
            </a:r>
            <a:endParaRPr lang="en-US" sz="4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293036" y="836922"/>
            <a:ext cx="2557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356717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267CB8-5BC9-4BE4-B445-0FC8581C9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152762" y="157979"/>
            <a:ext cx="4355945" cy="580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470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EBBFD9-D80B-452A-BD11-2BA584683050}"/>
              </a:ext>
            </a:extLst>
          </p:cNvPr>
          <p:cNvSpPr/>
          <p:nvPr/>
        </p:nvSpPr>
        <p:spPr>
          <a:xfrm>
            <a:off x="-231252" y="194781"/>
            <a:ext cx="8657057" cy="5255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en-US" sz="1051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1051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1051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4000" b="1" dirty="0">
              <a:latin typeface="Myriad Pro" panose="020B0503030403020204"/>
            </a:endParaRPr>
          </a:p>
          <a:p>
            <a:pPr lvl="0" algn="ctr">
              <a:defRPr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  Are you ready for a challenge?</a:t>
            </a:r>
            <a:endParaRPr lang="en-US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r>
              <a:rPr lang="en-US" sz="4000" b="1" dirty="0">
                <a:solidFill>
                  <a:srgbClr val="0070C0"/>
                </a:solidFill>
                <a:latin typeface="Myriad Pro" panose="020B0503030403020204"/>
              </a:rPr>
              <a:t>             </a:t>
            </a:r>
            <a:r>
              <a:rPr lang="en-US" sz="4000" b="1" dirty="0">
                <a:solidFill>
                  <a:srgbClr val="7030A0"/>
                </a:solidFill>
                <a:latin typeface="Myriad Pro" panose="020B0503030403020204"/>
              </a:rPr>
              <a:t>4 +              + 4 </a:t>
            </a:r>
            <a:r>
              <a:rPr lang="en-US" sz="4000" b="1" dirty="0">
                <a:latin typeface="Myriad Pro" panose="020B0503030403020204"/>
              </a:rPr>
              <a:t>= </a:t>
            </a:r>
            <a:r>
              <a:rPr lang="en-US" sz="4000" b="1" dirty="0">
                <a:solidFill>
                  <a:srgbClr val="7030A0"/>
                </a:solidFill>
                <a:latin typeface="Myriad Pro" panose="020B0503030403020204"/>
              </a:rPr>
              <a:t>     3 x </a:t>
            </a: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endParaRPr lang="en-US" sz="4000" b="1" dirty="0">
              <a:solidFill>
                <a:srgbClr val="0070C0"/>
              </a:solidFill>
              <a:latin typeface="Myriad Pro" panose="020B0503030403020204"/>
            </a:endParaRPr>
          </a:p>
          <a:p>
            <a:pPr lvl="0">
              <a:defRPr/>
            </a:pPr>
            <a:r>
              <a:rPr lang="en-US" sz="4000" b="1" dirty="0">
                <a:solidFill>
                  <a:srgbClr val="00B050"/>
                </a:solidFill>
                <a:latin typeface="Myriad Pro" panose="020B0503030403020204"/>
              </a:rPr>
              <a:t>      7 +            +   7 + 7 </a:t>
            </a:r>
            <a:r>
              <a:rPr lang="en-US" sz="4000" b="1" dirty="0">
                <a:latin typeface="Myriad Pro" panose="020B0503030403020204"/>
              </a:rPr>
              <a:t>=</a:t>
            </a:r>
            <a:r>
              <a:rPr lang="en-US" sz="4000" b="1" dirty="0">
                <a:solidFill>
                  <a:srgbClr val="00B050"/>
                </a:solidFill>
                <a:latin typeface="Myriad Pro" panose="020B0503030403020204"/>
              </a:rPr>
              <a:t>                x 7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532FC1-F173-4A41-B163-AE7C6E078B5E}"/>
              </a:ext>
            </a:extLst>
          </p:cNvPr>
          <p:cNvSpPr/>
          <p:nvPr/>
        </p:nvSpPr>
        <p:spPr>
          <a:xfrm>
            <a:off x="2022216" y="2158896"/>
            <a:ext cx="937700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3EB61-0CA0-490A-A57D-DFFAB4ABF87B}"/>
              </a:ext>
            </a:extLst>
          </p:cNvPr>
          <p:cNvSpPr/>
          <p:nvPr/>
        </p:nvSpPr>
        <p:spPr>
          <a:xfrm>
            <a:off x="6051389" y="2266113"/>
            <a:ext cx="937701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06EC70-F4E9-4DBA-94E6-37993FDEE35F}"/>
              </a:ext>
            </a:extLst>
          </p:cNvPr>
          <p:cNvSpPr/>
          <p:nvPr/>
        </p:nvSpPr>
        <p:spPr>
          <a:xfrm>
            <a:off x="1265124" y="4230072"/>
            <a:ext cx="937700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6975A4-F57E-4BC5-AE34-209B4210E023}"/>
              </a:ext>
            </a:extLst>
          </p:cNvPr>
          <p:cNvSpPr/>
          <p:nvPr/>
        </p:nvSpPr>
        <p:spPr>
          <a:xfrm>
            <a:off x="5133661" y="4065483"/>
            <a:ext cx="937700" cy="95810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A0875F-20D4-4DAB-891E-7A7A9AF1E5E2}"/>
              </a:ext>
            </a:extLst>
          </p:cNvPr>
          <p:cNvSpPr/>
          <p:nvPr/>
        </p:nvSpPr>
        <p:spPr>
          <a:xfrm>
            <a:off x="1342037" y="2253911"/>
            <a:ext cx="23194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4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162517E-7038-48D8-9D6C-589F6F4E53F7}"/>
              </a:ext>
            </a:extLst>
          </p:cNvPr>
          <p:cNvSpPr/>
          <p:nvPr/>
        </p:nvSpPr>
        <p:spPr>
          <a:xfrm>
            <a:off x="5360511" y="2311060"/>
            <a:ext cx="23194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4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40DC2F-B2CD-4873-AFE7-1480FB41FBDA}"/>
              </a:ext>
            </a:extLst>
          </p:cNvPr>
          <p:cNvSpPr/>
          <p:nvPr/>
        </p:nvSpPr>
        <p:spPr>
          <a:xfrm>
            <a:off x="841813" y="4311638"/>
            <a:ext cx="17843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7               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9EEBDA-5BDF-4AF9-9E32-660449085666}"/>
              </a:ext>
            </a:extLst>
          </p:cNvPr>
          <p:cNvSpPr/>
          <p:nvPr/>
        </p:nvSpPr>
        <p:spPr>
          <a:xfrm>
            <a:off x="4448355" y="4081980"/>
            <a:ext cx="23194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4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784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486187" y="4241528"/>
            <a:ext cx="291383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4 x 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sz="1100" dirty="0">
              <a:latin typeface="Myriad Pro" panose="020B050303040302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5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Which multiplication expression correctly represents the picture?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09551" y="5449924"/>
            <a:ext cx="8724900" cy="1384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 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can write this as ___ x ___</a:t>
            </a:r>
          </a:p>
          <a:p>
            <a:pPr lvl="0">
              <a:lnSpc>
                <a:spcPct val="150000"/>
              </a:lnSpc>
            </a:pPr>
            <a:endParaRPr lang="en-US" sz="900" dirty="0">
              <a:latin typeface="Myriad Pro" panose="020B0503030403020204"/>
            </a:endParaRPr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C78886F4-F6AC-4502-BF2A-948073124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798" y="1618481"/>
            <a:ext cx="5616723" cy="220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4704129" y="4241528"/>
            <a:ext cx="291383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3 x 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sz="1100" dirty="0">
              <a:latin typeface="Myriad Pro" panose="020B050303040302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1C1CD-CE39-42DB-BB7D-37DD36454154}"/>
              </a:ext>
            </a:extLst>
          </p:cNvPr>
          <p:cNvSpPr/>
          <p:nvPr/>
        </p:nvSpPr>
        <p:spPr>
          <a:xfrm>
            <a:off x="810281" y="5421314"/>
            <a:ext cx="2319455" cy="746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sz="1051" dirty="0">
              <a:solidFill>
                <a:srgbClr val="00B050"/>
              </a:solidFill>
              <a:latin typeface="Myriad Pro" panose="020B050303040302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5ADD88-707D-457C-8DAA-00856CF7B33C}"/>
              </a:ext>
            </a:extLst>
          </p:cNvPr>
          <p:cNvSpPr/>
          <p:nvPr/>
        </p:nvSpPr>
        <p:spPr>
          <a:xfrm>
            <a:off x="2757985" y="5436703"/>
            <a:ext cx="2319455" cy="746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sz="1051" dirty="0">
              <a:solidFill>
                <a:srgbClr val="00B050"/>
              </a:solidFill>
              <a:latin typeface="Myriad Pro" panose="020B050303040302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5C30AC-573D-48D3-A6FA-15766E28F46E}"/>
              </a:ext>
            </a:extLst>
          </p:cNvPr>
          <p:cNvSpPr/>
          <p:nvPr/>
        </p:nvSpPr>
        <p:spPr>
          <a:xfrm>
            <a:off x="2198373" y="5983256"/>
            <a:ext cx="2319455" cy="746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sz="1051" dirty="0">
              <a:solidFill>
                <a:srgbClr val="00B050"/>
              </a:solidFill>
              <a:latin typeface="Myriad Pro" panose="020B050303040302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55B358-F309-4B60-9587-91FB26739949}"/>
              </a:ext>
            </a:extLst>
          </p:cNvPr>
          <p:cNvSpPr/>
          <p:nvPr/>
        </p:nvSpPr>
        <p:spPr>
          <a:xfrm>
            <a:off x="2941776" y="5983256"/>
            <a:ext cx="2319455" cy="746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sz="1051" dirty="0">
              <a:solidFill>
                <a:srgbClr val="00B050"/>
              </a:solidFill>
              <a:latin typeface="Myriad Pro" panose="020B0503030403020204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5EA4F40-123F-447E-93D3-BB4283642C62}"/>
              </a:ext>
            </a:extLst>
          </p:cNvPr>
          <p:cNvSpPr/>
          <p:nvPr/>
        </p:nvSpPr>
        <p:spPr>
          <a:xfrm>
            <a:off x="1182032" y="4081346"/>
            <a:ext cx="1575955" cy="9911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752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5395299" y="2174220"/>
            <a:ext cx="291383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latin typeface="Myriad Pro" panose="020B0503030403020204"/>
              </a:rPr>
              <a:t>3 x 5</a:t>
            </a:r>
            <a:endParaRPr lang="en-US" dirty="0">
              <a:latin typeface="Myriad Pro" panose="020B0503030403020204"/>
            </a:endParaRPr>
          </a:p>
          <a:p>
            <a:pPr lvl="0" algn="ctr"/>
            <a:endParaRPr lang="en-US" sz="1100" dirty="0">
              <a:latin typeface="Myriad Pro" panose="020B050303040302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5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Match each picture with the correct multiplication expression.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09551" y="5449924"/>
            <a:ext cx="8724900" cy="1384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 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can write this as ___ x ___</a:t>
            </a:r>
          </a:p>
          <a:p>
            <a:pPr lvl="0">
              <a:lnSpc>
                <a:spcPct val="150000"/>
              </a:lnSpc>
            </a:pPr>
            <a:endParaRPr lang="en-US" sz="900" dirty="0">
              <a:latin typeface="Myriad Pro" panose="020B050303040302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5425966" y="3694592"/>
            <a:ext cx="291383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latin typeface="Myriad Pro" panose="020B0503030403020204"/>
              </a:rPr>
              <a:t>2 x 5</a:t>
            </a:r>
            <a:endParaRPr lang="en-US" dirty="0">
              <a:latin typeface="Myriad Pro" panose="020B0503030403020204"/>
            </a:endParaRPr>
          </a:p>
          <a:p>
            <a:pPr lvl="0" algn="ctr"/>
            <a:endParaRPr lang="en-US" sz="1100" dirty="0">
              <a:latin typeface="Myriad Pro" panose="020B050303040302020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63283" y="1503408"/>
            <a:ext cx="4032448" cy="1210952"/>
            <a:chOff x="744001" y="2667794"/>
            <a:chExt cx="4032448" cy="1210952"/>
          </a:xfrm>
        </p:grpSpPr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DDF4F91C-7C32-4EA8-BB1F-24903022A2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4613" y="2790976"/>
              <a:ext cx="3451225" cy="99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/>
            <p:cNvSpPr/>
            <p:nvPr/>
          </p:nvSpPr>
          <p:spPr bwMode="auto">
            <a:xfrm>
              <a:off x="744001" y="2667794"/>
              <a:ext cx="4032448" cy="1210952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32" indent="-285744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3283" y="2943227"/>
            <a:ext cx="4032448" cy="2304256"/>
            <a:chOff x="744001" y="4107954"/>
            <a:chExt cx="4032448" cy="2304256"/>
          </a:xfrm>
        </p:grpSpPr>
        <p:pic>
          <p:nvPicPr>
            <p:cNvPr id="16" name="Picture 7">
              <a:extLst>
                <a:ext uri="{FF2B5EF4-FFF2-40B4-BE49-F238E27FC236}">
                  <a16:creationId xmlns:a16="http://schemas.microsoft.com/office/drawing/2014/main" id="{C54E472B-78CD-4A18-861E-B81B71CBAF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2138" y="4179962"/>
              <a:ext cx="2416175" cy="215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/>
            <p:nvPr/>
          </p:nvSpPr>
          <p:spPr bwMode="auto">
            <a:xfrm>
              <a:off x="744001" y="4107954"/>
              <a:ext cx="4032448" cy="2304256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32" indent="-285744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6224957" y="2174222"/>
            <a:ext cx="1315844" cy="6427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224957" y="3735706"/>
            <a:ext cx="1315844" cy="6427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83CE4E7-2C1A-46D6-A401-795FC8D21FB2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4395730" y="2108886"/>
            <a:ext cx="1829227" cy="1948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1BD695-7FA1-4CC8-B66C-1B70295CB2C2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4395730" y="2495574"/>
            <a:ext cx="1829227" cy="16116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8452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5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objects to represent the following multiplication expression.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376027" y="1979052"/>
            <a:ext cx="4391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3 x 4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09551" y="3398100"/>
            <a:ext cx="8724900" cy="1384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  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can write this as ___ x ___</a:t>
            </a:r>
          </a:p>
          <a:p>
            <a:pPr lvl="0">
              <a:lnSpc>
                <a:spcPct val="150000"/>
              </a:lnSpc>
            </a:pPr>
            <a:endParaRPr lang="en-US" sz="9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744161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CA3580-0A0B-45A3-86D7-3F73C40A5E05}"/>
              </a:ext>
            </a:extLst>
          </p:cNvPr>
          <p:cNvSpPr txBox="1"/>
          <p:nvPr/>
        </p:nvSpPr>
        <p:spPr>
          <a:xfrm>
            <a:off x="1585729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987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4555075" y="2240560"/>
            <a:ext cx="4391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2 x 2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6" y="854055"/>
            <a:ext cx="895268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Now it’s your turn!</a:t>
            </a: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objects to represent the following multiplication expressions.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" y="2244155"/>
            <a:ext cx="4391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>
                <a:latin typeface="Myriad Pro" panose="020B0503030403020204"/>
              </a:rPr>
              <a:t>5 x 3</a:t>
            </a:r>
            <a:endParaRPr lang="en-US" sz="2800" dirty="0">
              <a:latin typeface="Myriad Pro" panose="020B0503030403020204"/>
            </a:endParaRPr>
          </a:p>
          <a:p>
            <a:pPr lvl="0" algn="ctr"/>
            <a:endParaRPr lang="en-US" sz="1600" dirty="0">
              <a:latin typeface="Myriad Pro" panose="020B050303040302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09551" y="3398100"/>
            <a:ext cx="8724900" cy="1384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  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can write this as ___ x ___</a:t>
            </a:r>
          </a:p>
          <a:p>
            <a:pPr lvl="0">
              <a:lnSpc>
                <a:spcPct val="150000"/>
              </a:lnSpc>
            </a:pPr>
            <a:endParaRPr lang="en-US" sz="9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03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3|21.8|17.8|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5|9.6|34.2|1.3|19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1|49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8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5|5.9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2983D5-FBE3-4E52-8FF2-F81A11AE2392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2f7c1fb-8b39-4d5b-953e-de45d1606e4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322</Words>
  <Application>Microsoft Office PowerPoint</Application>
  <PresentationFormat>On-screen Show (4:3)</PresentationFormat>
  <Paragraphs>80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Myriad Pro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2020-08-25T14:27:52Z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