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3" r:id="rId5"/>
  </p:sldMasterIdLst>
  <p:notesMasterIdLst>
    <p:notesMasterId r:id="rId45"/>
  </p:notesMasterIdLst>
  <p:sldIdLst>
    <p:sldId id="263" r:id="rId6"/>
    <p:sldId id="642" r:id="rId7"/>
    <p:sldId id="643" r:id="rId8"/>
    <p:sldId id="644" r:id="rId9"/>
    <p:sldId id="645" r:id="rId10"/>
    <p:sldId id="269" r:id="rId11"/>
    <p:sldId id="652" r:id="rId12"/>
    <p:sldId id="662" r:id="rId13"/>
    <p:sldId id="279" r:id="rId14"/>
    <p:sldId id="280" r:id="rId15"/>
    <p:sldId id="663" r:id="rId16"/>
    <p:sldId id="281" r:id="rId17"/>
    <p:sldId id="282" r:id="rId18"/>
    <p:sldId id="580" r:id="rId19"/>
    <p:sldId id="579" r:id="rId20"/>
    <p:sldId id="664" r:id="rId21"/>
    <p:sldId id="665" r:id="rId22"/>
    <p:sldId id="666" r:id="rId23"/>
    <p:sldId id="677" r:id="rId24"/>
    <p:sldId id="667" r:id="rId25"/>
    <p:sldId id="668" r:id="rId26"/>
    <p:sldId id="669" r:id="rId27"/>
    <p:sldId id="670" r:id="rId28"/>
    <p:sldId id="671" r:id="rId29"/>
    <p:sldId id="672" r:id="rId30"/>
    <p:sldId id="676" r:id="rId31"/>
    <p:sldId id="673" r:id="rId32"/>
    <p:sldId id="674" r:id="rId33"/>
    <p:sldId id="675" r:id="rId34"/>
    <p:sldId id="286" r:id="rId35"/>
    <p:sldId id="265" r:id="rId36"/>
    <p:sldId id="287" r:id="rId37"/>
    <p:sldId id="661" r:id="rId38"/>
    <p:sldId id="658" r:id="rId39"/>
    <p:sldId id="660" r:id="rId40"/>
    <p:sldId id="659" r:id="rId41"/>
    <p:sldId id="618" r:id="rId42"/>
    <p:sldId id="619" r:id="rId43"/>
    <p:sldId id="291" r:id="rId44"/>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2"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71" autoAdjust="0"/>
    <p:restoredTop sz="80994" autoAdjust="0"/>
  </p:normalViewPr>
  <p:slideViewPr>
    <p:cSldViewPr>
      <p:cViewPr varScale="1">
        <p:scale>
          <a:sx n="51" d="100"/>
          <a:sy n="51" d="100"/>
        </p:scale>
        <p:origin x="96" y="36"/>
      </p:cViewPr>
      <p:guideLst>
        <p:guide orient="horz" pos="2160"/>
        <p:guide pos="3840"/>
      </p:guideLst>
    </p:cSldViewPr>
  </p:slideViewPr>
  <p:notesTextViewPr>
    <p:cViewPr>
      <p:scale>
        <a:sx n="100" d="100"/>
        <a:sy n="100" d="100"/>
      </p:scale>
      <p:origin x="0" y="-107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12/10/2021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slide is animated</a:t>
            </a:r>
            <a:r>
              <a:rPr lang="en-GB" sz="2000" b="0" dirty="0">
                <a:solidFill>
                  <a:srgbClr val="008080"/>
                </a:solidFill>
                <a:latin typeface="Myriad Pro"/>
              </a:rPr>
              <a:t>. Parts a) and b) appear separately so students are not influenced by the scales in b) when considering their initial response to a).</a:t>
            </a:r>
            <a:endParaRPr lang="en-GB" sz="2000" b="1" dirty="0">
              <a:solidFill>
                <a:srgbClr val="008080"/>
              </a:solidFill>
              <a:latin typeface="Myriad Pro"/>
            </a:endParaRP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a steeper gradient tell you about someone’s speed?</a:t>
            </a:r>
          </a:p>
          <a:p>
            <a:pPr>
              <a:spcBef>
                <a:spcPts val="400"/>
              </a:spcBef>
              <a:spcAft>
                <a:spcPts val="400"/>
              </a:spcAft>
            </a:pPr>
            <a:r>
              <a:rPr lang="en-GB" sz="1200" dirty="0">
                <a:solidFill>
                  <a:srgbClr val="008080"/>
                </a:solidFill>
                <a:latin typeface="Myriad Pro"/>
              </a:rPr>
              <a:t>What is the same/different about the graphs in part a?</a:t>
            </a:r>
          </a:p>
          <a:p>
            <a:pPr>
              <a:spcBef>
                <a:spcPts val="400"/>
              </a:spcBef>
              <a:spcAft>
                <a:spcPts val="400"/>
              </a:spcAft>
            </a:pPr>
            <a:r>
              <a:rPr lang="en-GB" sz="1200" dirty="0">
                <a:solidFill>
                  <a:srgbClr val="008080"/>
                </a:solidFill>
                <a:latin typeface="Myriad Pro"/>
              </a:rPr>
              <a:t>What has changed in part b?</a:t>
            </a:r>
          </a:p>
          <a:p>
            <a:pPr>
              <a:spcBef>
                <a:spcPts val="400"/>
              </a:spcBef>
              <a:spcAft>
                <a:spcPts val="400"/>
              </a:spcAft>
            </a:pPr>
            <a:r>
              <a:rPr lang="en-GB" sz="1200" dirty="0">
                <a:solidFill>
                  <a:srgbClr val="008080"/>
                </a:solidFill>
                <a:latin typeface="Myriad Pro"/>
              </a:rPr>
              <a:t>How do the scales given in part b change your interpretation of the graphs?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1 offers an opportunity to explore the meaning of the gradient and consider what it means to describe the ‘steeper’ line. In part a) students are likely to assume that Tilly is the faster (and so older) child and that the red line describes her race because the line is steeper. Part b) then uses the same graphs but with additional information, showing that the scales are not the same and in fact the blue line represents the faster runner. To interpret the meaning of the gradient in this context, the students must identify that if the blue line was plotted on the same axis it would be steeper because the runner has travelled the same distance in a shorter time. </a:t>
            </a:r>
            <a:r>
              <a:rPr lang="en-GB" sz="1800" dirty="0">
                <a:effectLst/>
                <a:latin typeface="Myriad Pro"/>
                <a:ea typeface="Calibri" panose="020F0502020204030204" pitchFamily="34" charset="0"/>
                <a:cs typeface="Times New Roman" panose="02020603050405020304" pitchFamily="18" charset="0"/>
              </a:rPr>
              <a:t>Ask students to consider whether straight lines are likely in this context and give them an opportunity to sketch how more accurate lines might look.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different about the shapes of the orange and purple curves?</a:t>
            </a:r>
          </a:p>
          <a:p>
            <a:pPr>
              <a:spcBef>
                <a:spcPts val="400"/>
              </a:spcBef>
              <a:spcAft>
                <a:spcPts val="400"/>
              </a:spcAft>
            </a:pPr>
            <a:r>
              <a:rPr lang="en-GB" sz="1200" dirty="0">
                <a:solidFill>
                  <a:srgbClr val="008080"/>
                </a:solidFill>
                <a:latin typeface="Myriad Pro"/>
              </a:rPr>
              <a:t>What is the same and different about the gradients at 1900, 1950 and 2000?</a:t>
            </a:r>
          </a:p>
          <a:p>
            <a:pPr>
              <a:spcBef>
                <a:spcPts val="400"/>
              </a:spcBef>
              <a:spcAft>
                <a:spcPts val="400"/>
              </a:spcAft>
            </a:pPr>
            <a:r>
              <a:rPr lang="en-GB" sz="1200" dirty="0">
                <a:solidFill>
                  <a:srgbClr val="008080"/>
                </a:solidFill>
                <a:latin typeface="Myriad Pro"/>
              </a:rPr>
              <a:t>What changes have happened over the last 100 years that might have led to this change?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In this graph the context of population growth is used to demonstrate gradient as a rate of change. Encourage students to refer to the gradient of the lines to describe how they know the number of adults is growing faster than the number of children. Challenge them to explain why a faster growth rate results in a steeper graph. Part a) of Example 2 should draw students’ attention to the way the lines share the same gradient, meaning that the growth rate is almost the same for adults and children. This offers a useful comparison to more recent years where the rate of change for adults is significantly greater than that for children.</a:t>
            </a:r>
          </a:p>
          <a:p>
            <a:pPr>
              <a:spcBef>
                <a:spcPts val="400"/>
              </a:spcBef>
              <a:spcAft>
                <a:spcPts val="400"/>
              </a:spcAft>
            </a:pPr>
            <a:endParaRPr lang="en-GB" sz="1200" b="1" dirty="0">
              <a:solidFill>
                <a:srgbClr val="008080"/>
              </a:solidFill>
              <a:latin typeface="Myriad Pro"/>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(S</a:t>
            </a:r>
            <a:r>
              <a:rPr lang="en-GB" sz="1800" dirty="0">
                <a:solidFill>
                  <a:srgbClr val="000000"/>
                </a:solidFill>
                <a:effectLst/>
                <a:latin typeface="Myriad Pro"/>
                <a:ea typeface="Calibri" panose="020F0502020204030204" pitchFamily="34" charset="0"/>
                <a:cs typeface="Times New Roman" panose="02020603050405020304" pitchFamily="18" charset="0"/>
              </a:rPr>
              <a:t>ource: free material from www.gapminder.org</a:t>
            </a:r>
            <a:r>
              <a:rPr lang="en-GB" sz="1800" dirty="0">
                <a:effectLst/>
                <a:latin typeface="Myriad Pro"/>
                <a:ea typeface="Calibri" panose="020F0502020204030204" pitchFamily="34" charset="0"/>
                <a:cs typeface="Times New Roman" panose="02020603050405020304" pitchFamily="18" charset="0"/>
              </a:rPr>
              <a:t>)</a:t>
            </a: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25288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872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Does the steepest part of the graph represent the steepest hill? Why not?</a:t>
            </a:r>
          </a:p>
          <a:p>
            <a:pPr>
              <a:spcBef>
                <a:spcPts val="400"/>
              </a:spcBef>
              <a:spcAft>
                <a:spcPts val="400"/>
              </a:spcAft>
            </a:pPr>
            <a:r>
              <a:rPr lang="en-GB" sz="1200" dirty="0">
                <a:solidFill>
                  <a:srgbClr val="008080"/>
                </a:solidFill>
                <a:latin typeface="Myriad Pro"/>
              </a:rPr>
              <a:t>Will she be going faster or slower when she goes downhill? What will this look like on the graph?</a:t>
            </a:r>
          </a:p>
          <a:p>
            <a:pPr>
              <a:spcBef>
                <a:spcPts val="400"/>
              </a:spcBef>
              <a:spcAft>
                <a:spcPts val="400"/>
              </a:spcAft>
            </a:pPr>
            <a:r>
              <a:rPr lang="en-GB" sz="1200" dirty="0">
                <a:solidFill>
                  <a:srgbClr val="008080"/>
                </a:solidFill>
                <a:latin typeface="Myriad Pro"/>
              </a:rPr>
              <a:t>How can this graph show downhills and </a:t>
            </a:r>
            <a:r>
              <a:rPr lang="en-GB" sz="1200" dirty="0" err="1">
                <a:solidFill>
                  <a:srgbClr val="008080"/>
                </a:solidFill>
                <a:latin typeface="Myriad Pro"/>
              </a:rPr>
              <a:t>uphills</a:t>
            </a:r>
            <a:r>
              <a:rPr lang="en-GB" sz="1200" dirty="0">
                <a:solidFill>
                  <a:srgbClr val="008080"/>
                </a:solidFill>
                <a:latin typeface="Myriad Pro"/>
              </a:rPr>
              <a:t> when the gradient is positive or horizontal throughout?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3 is designed to explicitly address the misconception students may have about the shape of the line mapping out the journey. The episodes of travelling uphill and downhill can be identified by Nicola’s speed, and some students may find it counterintuitive that the gradient is least when Nicola is travelling uphill.</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52963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a horizontal line represent on a distance-time graph?</a:t>
            </a:r>
          </a:p>
          <a:p>
            <a:pPr>
              <a:spcBef>
                <a:spcPts val="400"/>
              </a:spcBef>
              <a:spcAft>
                <a:spcPts val="400"/>
              </a:spcAft>
            </a:pPr>
            <a:r>
              <a:rPr lang="en-GB" sz="1200" dirty="0">
                <a:solidFill>
                  <a:srgbClr val="008080"/>
                </a:solidFill>
                <a:latin typeface="Myriad Pro"/>
              </a:rPr>
              <a:t>Use your answer to d) to estimate at what time she went up and down the hill.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part d), students should be aware that the line is horizontal after time A. This means Nicola is no longer travelling, and so time A can be estimated to be the end of her bike ride after about 1 hour.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86014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786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happens when the line touches the x axis? How do you know?</a:t>
            </a:r>
          </a:p>
          <a:p>
            <a:pPr>
              <a:spcBef>
                <a:spcPts val="400"/>
              </a:spcBef>
              <a:spcAft>
                <a:spcPts val="400"/>
              </a:spcAft>
            </a:pPr>
            <a:r>
              <a:rPr lang="en-GB" sz="1200" dirty="0">
                <a:solidFill>
                  <a:srgbClr val="008080"/>
                </a:solidFill>
                <a:latin typeface="Myriad Pro"/>
              </a:rPr>
              <a:t>What might be happening the second time?</a:t>
            </a:r>
          </a:p>
          <a:p>
            <a:pPr>
              <a:spcBef>
                <a:spcPts val="400"/>
              </a:spcBef>
              <a:spcAft>
                <a:spcPts val="400"/>
              </a:spcAft>
            </a:pPr>
            <a:r>
              <a:rPr lang="en-GB" sz="1200" dirty="0">
                <a:solidFill>
                  <a:srgbClr val="008080"/>
                </a:solidFill>
                <a:latin typeface="Myriad Pro"/>
              </a:rPr>
              <a:t>Estimate how far from the finish line the runner goes before turning back.</a:t>
            </a:r>
          </a:p>
          <a:p>
            <a:pPr>
              <a:spcBef>
                <a:spcPts val="400"/>
              </a:spcBef>
              <a:spcAft>
                <a:spcPts val="400"/>
              </a:spcAft>
            </a:pPr>
            <a:r>
              <a:rPr lang="en-GB" sz="1200" dirty="0">
                <a:solidFill>
                  <a:srgbClr val="008080"/>
                </a:solidFill>
                <a:latin typeface="Myriad Pro"/>
              </a:rPr>
              <a:t>How is speed represented on a distance-time graph?</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requires students work with the y-axis of the graph. Initially students need to recognise that the intercept identifies the distance from the finish line at the start of the graph and connect this with the text above. In part b) they might expect the line to continue below the horizontal axis. This is another opportunity to stress that the line is not a ‘picture’ of the situation, rather it is a mathematical construct. Although the focus of this example is the intercept and interpretation of the y-axis, students might be asked to consider the speed of the runner at different points. For example, what is different about the gradient when the runner crosses the line for the second time?</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61569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27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165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these have you heard of? Which have you not?</a:t>
            </a:r>
          </a:p>
          <a:p>
            <a:pPr>
              <a:spcBef>
                <a:spcPts val="400"/>
              </a:spcBef>
              <a:spcAft>
                <a:spcPts val="400"/>
              </a:spcAft>
            </a:pPr>
            <a:r>
              <a:rPr lang="en-GB" sz="1200" dirty="0">
                <a:solidFill>
                  <a:srgbClr val="008080"/>
                </a:solidFill>
                <a:latin typeface="Myriad Pro"/>
              </a:rPr>
              <a:t>Which line represents the platform that started most recently? Which represents the platform that is no longer active?</a:t>
            </a:r>
          </a:p>
          <a:p>
            <a:pPr>
              <a:spcBef>
                <a:spcPts val="400"/>
              </a:spcBef>
              <a:spcAft>
                <a:spcPts val="400"/>
              </a:spcAft>
            </a:pPr>
            <a:r>
              <a:rPr lang="en-GB" sz="1200" dirty="0">
                <a:solidFill>
                  <a:srgbClr val="008080"/>
                </a:solidFill>
                <a:latin typeface="Myriad Pro"/>
              </a:rPr>
              <a:t>Which platform grew most rapidly? Which is most popular?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i="0" dirty="0">
                <a:effectLst/>
                <a:latin typeface="Myriad Pro"/>
                <a:ea typeface="Calibri" panose="020F0502020204030204" pitchFamily="34" charset="0"/>
                <a:cs typeface="Times New Roman" panose="02020603050405020304" pitchFamily="18" charset="0"/>
              </a:rPr>
              <a:t>Example 5 </a:t>
            </a:r>
            <a:r>
              <a:rPr lang="en-GB" sz="1800" dirty="0">
                <a:effectLst/>
                <a:latin typeface="Myriad Pro"/>
                <a:ea typeface="Calibri" panose="020F0502020204030204" pitchFamily="34" charset="0"/>
                <a:cs typeface="Times New Roman" panose="02020603050405020304" pitchFamily="18" charset="0"/>
              </a:rPr>
              <a:t>provides a context for students to identify key points and interpret them to make conjectures. Students may be unfamiliar with lines that stop (as in the lower line here) or that do not start at the origin. This is an opportunity to review what’s the same and what’s different between graphs plotted from real life information and those plotted from an equation.</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Answers:</a:t>
            </a:r>
          </a:p>
          <a:p>
            <a:pPr marL="342900" lvl="0" indent="-342900" fontAlgn="base">
              <a:spcBef>
                <a:spcPts val="400"/>
              </a:spcBef>
              <a:spcAft>
                <a:spcPts val="400"/>
              </a:spcAft>
              <a:buFont typeface="+mj-lt"/>
              <a:buAutoNum type="alphaLcParenR"/>
              <a:tabLst>
                <a:tab pos="228600" algn="l"/>
                <a:tab pos="457200" algn="l"/>
              </a:tabLst>
            </a:pPr>
            <a:r>
              <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Dark blue – Facebook</a:t>
            </a:r>
          </a:p>
          <a:p>
            <a:pPr marL="342900" lvl="0" indent="-342900" fontAlgn="base">
              <a:spcBef>
                <a:spcPts val="400"/>
              </a:spcBef>
              <a:spcAft>
                <a:spcPts val="400"/>
              </a:spcAft>
              <a:buFont typeface="+mj-lt"/>
              <a:buAutoNum type="alphaLcParenR"/>
              <a:tabLst>
                <a:tab pos="228600" algn="l"/>
                <a:tab pos="457200" algn="l"/>
              </a:tabLst>
            </a:pPr>
            <a:r>
              <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Yellow – </a:t>
            </a:r>
            <a:r>
              <a:rPr lang="en-GB" sz="1800" i="1" u="none" strike="noStrike" kern="0" spc="0" dirty="0" err="1">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TikTok</a:t>
            </a:r>
            <a:endPar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endParaRPr>
          </a:p>
          <a:p>
            <a:pPr marL="342900" lvl="0" indent="-342900" fontAlgn="base">
              <a:spcBef>
                <a:spcPts val="400"/>
              </a:spcBef>
              <a:spcAft>
                <a:spcPts val="400"/>
              </a:spcAft>
              <a:buFont typeface="+mj-lt"/>
              <a:buAutoNum type="alphaLcParenR"/>
              <a:tabLst>
                <a:tab pos="228600" algn="l"/>
                <a:tab pos="457200" algn="l"/>
              </a:tabLst>
            </a:pPr>
            <a:r>
              <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Pale grey – </a:t>
            </a:r>
            <a:r>
              <a:rPr lang="en-GB" sz="1800" i="1" u="none" strike="noStrike" kern="0" spc="0" dirty="0" err="1">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MySpace</a:t>
            </a:r>
            <a:endPar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endParaRPr>
          </a:p>
          <a:p>
            <a:pPr marL="342900" lvl="0" indent="-342900" fontAlgn="base">
              <a:spcBef>
                <a:spcPts val="400"/>
              </a:spcBef>
              <a:spcAft>
                <a:spcPts val="400"/>
              </a:spcAft>
              <a:buFont typeface="+mj-lt"/>
              <a:buAutoNum type="alphaLcParenR"/>
              <a:tabLst>
                <a:tab pos="228600" algn="l"/>
                <a:tab pos="457200" algn="l"/>
              </a:tabLst>
            </a:pPr>
            <a:r>
              <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Green – WhatsApp; orange – </a:t>
            </a:r>
            <a:r>
              <a:rPr lang="en-GB" sz="1800" i="1" u="none" strike="noStrike" kern="0" spc="0" dirty="0" err="1">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instagram</a:t>
            </a:r>
            <a:r>
              <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rPr>
              <a:t>; light blue – twitter</a:t>
            </a:r>
          </a:p>
          <a:p>
            <a:pPr marL="0" lvl="0" indent="0" fontAlgn="base">
              <a:spcBef>
                <a:spcPts val="400"/>
              </a:spcBef>
              <a:spcAft>
                <a:spcPts val="400"/>
              </a:spcAft>
              <a:buFont typeface="+mj-lt"/>
              <a:buNone/>
              <a:tabLst>
                <a:tab pos="228600" algn="l"/>
                <a:tab pos="457200" algn="l"/>
              </a:tabLst>
            </a:pPr>
            <a:endPar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endParaRPr>
          </a:p>
          <a:p>
            <a:pPr marL="0" lvl="0" indent="0" fontAlgn="base">
              <a:spcBef>
                <a:spcPts val="400"/>
              </a:spcBef>
              <a:spcAft>
                <a:spcPts val="400"/>
              </a:spcAft>
              <a:buFont typeface="+mj-lt"/>
              <a:buNone/>
              <a:tabLst>
                <a:tab pos="228600" algn="l"/>
                <a:tab pos="457200" algn="l"/>
              </a:tabLst>
            </a:pPr>
            <a:r>
              <a:rPr lang="en-GB" sz="1800" dirty="0">
                <a:effectLst/>
                <a:latin typeface="Myriad Pro"/>
                <a:ea typeface="Calibri" panose="020F0502020204030204" pitchFamily="34" charset="0"/>
                <a:cs typeface="Times New Roman" panose="02020603050405020304" pitchFamily="18" charset="0"/>
              </a:rPr>
              <a:t>Source: </a:t>
            </a:r>
            <a:r>
              <a:rPr lang="en-GB" sz="1800" i="1" dirty="0">
                <a:effectLst/>
                <a:latin typeface="Myriad Pro"/>
                <a:ea typeface="Calibri" panose="020F0502020204030204" pitchFamily="34" charset="0"/>
                <a:cs typeface="Times New Roman" panose="02020603050405020304" pitchFamily="18" charset="0"/>
              </a:rPr>
              <a:t>Esteban Ortiz-Ospina (2019) “</a:t>
            </a:r>
            <a:r>
              <a:rPr lang="en-GB" sz="1800" dirty="0">
                <a:effectLst/>
                <a:latin typeface="Myriad Pro"/>
                <a:ea typeface="Calibri" panose="020F0502020204030204" pitchFamily="34" charset="0"/>
                <a:cs typeface="Times New Roman" panose="02020603050405020304" pitchFamily="18" charset="0"/>
              </a:rPr>
              <a:t>The rise of social media</a:t>
            </a:r>
            <a:r>
              <a:rPr lang="en-GB" sz="1800" i="1" dirty="0">
                <a:effectLst/>
                <a:latin typeface="Myriad Pro"/>
                <a:ea typeface="Calibri" panose="020F0502020204030204" pitchFamily="34" charset="0"/>
                <a:cs typeface="Times New Roman" panose="02020603050405020304" pitchFamily="18" charset="0"/>
              </a:rPr>
              <a:t>”. Published online at OurWorldInData.org. Retrieved from: ‘https://ourworldindata.org/rise-of-social-media</a:t>
            </a:r>
            <a:endParaRPr lang="en-GB" sz="1800" i="1" u="none" strike="noStrike" kern="0" spc="0" dirty="0">
              <a:ln>
                <a:noFill/>
              </a:ln>
              <a:effectLst>
                <a:glow>
                  <a:srgbClr val="000000"/>
                </a:glow>
                <a:outerShdw sx="0" sy="0">
                  <a:srgbClr val="000000"/>
                </a:outerShdw>
                <a:reflection stA="0" endPos="0" fadeDir="0" sx="0" sy="0"/>
              </a:effectLst>
              <a:latin typeface="Myriad Pro"/>
              <a:ea typeface="Calibri" panose="020F0502020204030204" pitchFamily="34" charset="0"/>
              <a:cs typeface="Times New Roman" panose="02020603050405020304" pitchFamily="18" charset="0"/>
            </a:endParaRPr>
          </a:p>
          <a:p>
            <a:pPr>
              <a:spcBef>
                <a:spcPts val="400"/>
              </a:spcBef>
              <a:spcAft>
                <a:spcPts val="400"/>
              </a:spcAft>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06497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Sequences </a:t>
            </a:r>
            <a:r>
              <a:rPr lang="en-GB" i="1"/>
              <a:t>and graphs.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7480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27 and 28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541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different about your graphs?</a:t>
            </a:r>
          </a:p>
          <a:p>
            <a:pPr>
              <a:spcBef>
                <a:spcPts val="400"/>
              </a:spcBef>
              <a:spcAft>
                <a:spcPts val="400"/>
              </a:spcAft>
            </a:pPr>
            <a:r>
              <a:rPr lang="en-GB" sz="1200" dirty="0">
                <a:solidFill>
                  <a:srgbClr val="008080"/>
                </a:solidFill>
                <a:latin typeface="Myriad Pro"/>
              </a:rPr>
              <a:t>How would your graph change if you learned that Sachin and Catriona’s were different heights?</a:t>
            </a:r>
          </a:p>
          <a:p>
            <a:pPr>
              <a:spcBef>
                <a:spcPts val="400"/>
              </a:spcBef>
              <a:spcAft>
                <a:spcPts val="400"/>
              </a:spcAft>
            </a:pPr>
            <a:r>
              <a:rPr lang="en-GB" sz="1200" dirty="0">
                <a:solidFill>
                  <a:srgbClr val="008080"/>
                </a:solidFill>
                <a:latin typeface="Myriad Pro"/>
              </a:rPr>
              <a:t>Will the ball reach the same height with a horizontal and vertical throw?</a:t>
            </a:r>
          </a:p>
          <a:p>
            <a:pPr>
              <a:spcBef>
                <a:spcPts val="400"/>
              </a:spcBef>
              <a:spcAft>
                <a:spcPts val="400"/>
              </a:spcAft>
            </a:pPr>
            <a:r>
              <a:rPr lang="en-GB" sz="1200" dirty="0">
                <a:solidFill>
                  <a:srgbClr val="008080"/>
                </a:solidFill>
                <a:latin typeface="Myriad Pro"/>
              </a:rPr>
              <a:t>What have you assumed to be ‘zero height’ in your graphs?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Example 6 provides an opportunity to explore how students either understand graphs as representations or misunderstand them as a ‘picture’ of the situation. For the situations in parts a) and b), the graph is likely to look similar. However, some students may sketch the first situation (with the vertical throw) with a narrower base than the second situation, mirroring the horizontal distance travelled by the ball rather than the time elapsed since the ball was released (see next slide). Students might also usefully consider whether the different heights of Catriona and Sachin would impact on the shape of the graph and how this would be represented. What has been assumed to be ‘zero height’ in this example?</a:t>
            </a:r>
          </a:p>
          <a:p>
            <a:pPr>
              <a:spcBef>
                <a:spcPts val="400"/>
              </a:spcBef>
              <a:spcAft>
                <a:spcPts val="400"/>
              </a:spcAft>
            </a:pPr>
            <a:endParaRPr lang="en-GB" sz="1200" b="0"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95583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rgbClr val="008080"/>
                </a:solidFill>
                <a:latin typeface="Myriad Pro"/>
              </a:rPr>
              <a:t>Some students may sketch the first situation (with the vertical throw) with a narrower base than the second situation, mirroring the horizontal distance travelled by the ball rather than the time elapsed since the ball was released. This slide gives example sketches of these for discussion. </a:t>
            </a:r>
          </a:p>
          <a:p>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Students might also usefully consider whether the different heights of Catriona and Sachin would impact on the shape of the graph and how this would be represented. What has been assumed to be ‘zero height’ in this example?</a:t>
            </a:r>
          </a:p>
          <a:p>
            <a:endParaRPr lang="en-GB" sz="1200" b="0"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45339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28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9610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shows someone who hasn’t moved?</a:t>
            </a:r>
          </a:p>
          <a:p>
            <a:pPr>
              <a:spcBef>
                <a:spcPts val="400"/>
              </a:spcBef>
              <a:spcAft>
                <a:spcPts val="400"/>
              </a:spcAft>
            </a:pPr>
            <a:r>
              <a:rPr lang="en-GB" sz="1200" dirty="0">
                <a:solidFill>
                  <a:srgbClr val="008080"/>
                </a:solidFill>
                <a:latin typeface="Myriad Pro"/>
              </a:rPr>
              <a:t>Which shows someone who has travelled back towards their starting point?</a:t>
            </a:r>
          </a:p>
          <a:p>
            <a:pPr>
              <a:spcBef>
                <a:spcPts val="400"/>
              </a:spcBef>
              <a:spcAft>
                <a:spcPts val="400"/>
              </a:spcAft>
            </a:pPr>
            <a:r>
              <a:rPr lang="en-GB" sz="1200" dirty="0">
                <a:solidFill>
                  <a:srgbClr val="008080"/>
                </a:solidFill>
                <a:latin typeface="Myriad Pro"/>
              </a:rPr>
              <a:t>Why are the impossible graphs not possible?</a:t>
            </a:r>
          </a:p>
          <a:p>
            <a:pPr>
              <a:spcBef>
                <a:spcPts val="400"/>
              </a:spcBef>
              <a:spcAft>
                <a:spcPts val="400"/>
              </a:spcAft>
            </a:pPr>
            <a:r>
              <a:rPr lang="en-GB" sz="1200" dirty="0">
                <a:solidFill>
                  <a:srgbClr val="008080"/>
                </a:solidFill>
                <a:latin typeface="Myriad Pro"/>
              </a:rPr>
              <a:t>Which shows some impossible time travel/teleportation?!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7 (which draws on examples used by Hart, 1981) gives another opportunity to explore whether students understand that a graph is not a ‘picture’ of a situation. They should interpret that the situations with the orange and the yellow line are impossible, as they either involve travelling backwards through time, or instantaneously changing distance. The key idea to stress is that the line is not a sketch of a path.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 </a:t>
            </a:r>
            <a:r>
              <a:rPr lang="en-GB" dirty="0" err="1"/>
              <a:t>Kerslake</a:t>
            </a:r>
            <a:r>
              <a:rPr lang="en-GB" dirty="0"/>
              <a:t>, D. (2004) p 128, in Hart, K.M., College, C. and Al, E. Children’s understanding of mathematics : 11-16. Eastbourne, </a:t>
            </a:r>
            <a:r>
              <a:rPr lang="en-GB" dirty="0" err="1"/>
              <a:t>Angleterre</a:t>
            </a:r>
            <a:r>
              <a:rPr lang="en-GB" dirty="0"/>
              <a:t>: Anthony Rowe Publishing.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80924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29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2574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4 Sequences and graphs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1070516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311426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15965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4.2 Connect coordinates, equations and graphs can be found on pages 7-8 of the 4.2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4.2.1 Connect coordinates, equations and graphs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4.2.2 Explore linear relationships – pages 8 and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4.2.3 Model and interpret a range of situations graphically – page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1.27 Negative numbers: counting, comparing and calculating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1.28 Common structures and the part–part–whole relationship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4 Sequences and graphs Theme Overview document, you can also find a broader description of students’ potential previous learning (page 2), alongside further information about key underpinning knowledge (page 3).</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Primary assessment materials, Year 6 Page 39 (Mastery with greater depth column)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b) NCETM Secondary assessment materials, Page 19</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04431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Children’s understanding of mathematics: 11-16 (1981) editor Hart, p128 author D. </a:t>
            </a:r>
            <a:r>
              <a:rPr lang="en-GB" dirty="0" err="1"/>
              <a:t>Kerslake</a:t>
            </a:r>
            <a:endParaRPr lang="en-GB" dirty="0"/>
          </a:p>
          <a:p>
            <a:endParaRPr lang="en-GB" dirty="0"/>
          </a:p>
          <a:p>
            <a:r>
              <a:rPr lang="en-GB" dirty="0"/>
              <a:t>More detail can be found on page 25 of the 4.2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12/10/2021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media/s05nyur0/ncetm_ks3_cc_4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etm.org.uk/media/qgjdx5fo/secondary_assessment_materials_november_2017.pdf"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4668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zeeniedj/ncetm_ks3_cc_1_4.pdf" TargetMode="External"/><Relationship Id="rId10" Type="http://schemas.openxmlformats.org/officeDocument/2006/relationships/hyperlink" Target="https://ourworldindata.org/rise-of-social-media" TargetMode="External"/><Relationship Id="rId4" Type="http://schemas.openxmlformats.org/officeDocument/2006/relationships/hyperlink" Target="https://www.ncetm.org.uk/media/s05nyur0/ncetm_ks3_cc_4_2.pdf" TargetMode="External"/><Relationship Id="rId9" Type="http://schemas.openxmlformats.org/officeDocument/2006/relationships/hyperlink" Target="http://www.gapminder.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s05nyur0/ncetm_ks3_cc_4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276871"/>
            <a:ext cx="6049764" cy="648071"/>
          </a:xfrm>
        </p:spPr>
        <p:txBody>
          <a:bodyPr>
            <a:normAutofit fontScale="90000"/>
          </a:bodyPr>
          <a:lstStyle/>
          <a:p>
            <a:r>
              <a:rPr lang="en-GB" dirty="0"/>
              <a:t>Modelling real life situations graphically</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4.2 Graphical representations)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3" name="TextBox 2">
            <a:extLst>
              <a:ext uri="{FF2B5EF4-FFF2-40B4-BE49-F238E27FC236}">
                <a16:creationId xmlns:a16="http://schemas.microsoft.com/office/drawing/2014/main" id="{F2D0BF27-C005-436B-A9A0-58C9C991D4A1}"/>
              </a:ext>
            </a:extLst>
          </p:cNvPr>
          <p:cNvSpPr txBox="1"/>
          <p:nvPr/>
        </p:nvSpPr>
        <p:spPr>
          <a:xfrm>
            <a:off x="881255" y="1215460"/>
            <a:ext cx="4459266" cy="3139321"/>
          </a:xfrm>
          <a:prstGeom prst="rect">
            <a:avLst/>
          </a:prstGeom>
          <a:noFill/>
        </p:spPr>
        <p:txBody>
          <a:bodyPr wrap="square" rtlCol="0">
            <a:spAutoFit/>
          </a:bodyPr>
          <a:lstStyle/>
          <a:p>
            <a:pPr>
              <a:buNone/>
            </a:pPr>
            <a:r>
              <a:rPr lang="en-GB" sz="2200" dirty="0"/>
              <a:t>Three taxi companies each work out the cost of a journey in different ways. I have taken lots of journeys with each of the companies, and have recorded each time how long the journey was (in km) and the cost of the journey (in £). I have represented these data on this graph.</a:t>
            </a:r>
          </a:p>
        </p:txBody>
      </p:sp>
      <p:pic>
        <p:nvPicPr>
          <p:cNvPr id="7" name="Picture 6" descr="Chart, line chart&#10;&#10;Description automatically generated">
            <a:extLst>
              <a:ext uri="{FF2B5EF4-FFF2-40B4-BE49-F238E27FC236}">
                <a16:creationId xmlns:a16="http://schemas.microsoft.com/office/drawing/2014/main" id="{6347411A-59DB-4876-BAC6-9F94B2727FA1}"/>
              </a:ext>
            </a:extLst>
          </p:cNvPr>
          <p:cNvPicPr>
            <a:picLocks noChangeAspect="1"/>
          </p:cNvPicPr>
          <p:nvPr/>
        </p:nvPicPr>
        <p:blipFill>
          <a:blip r:embed="rId3"/>
          <a:stretch>
            <a:fillRect/>
          </a:stretch>
        </p:blipFill>
        <p:spPr>
          <a:xfrm>
            <a:off x="5387412" y="1216740"/>
            <a:ext cx="6573167" cy="3000794"/>
          </a:xfrm>
          <a:prstGeom prst="rect">
            <a:avLst/>
          </a:prstGeom>
        </p:spPr>
      </p:pic>
      <p:sp>
        <p:nvSpPr>
          <p:cNvPr id="9" name="TextBox 8">
            <a:extLst>
              <a:ext uri="{FF2B5EF4-FFF2-40B4-BE49-F238E27FC236}">
                <a16:creationId xmlns:a16="http://schemas.microsoft.com/office/drawing/2014/main" id="{A9490330-562F-419C-AD52-5FF39554E120}"/>
              </a:ext>
            </a:extLst>
          </p:cNvPr>
          <p:cNvSpPr txBox="1"/>
          <p:nvPr/>
        </p:nvSpPr>
        <p:spPr>
          <a:xfrm>
            <a:off x="843788" y="4354781"/>
            <a:ext cx="10730047" cy="1581972"/>
          </a:xfrm>
          <a:prstGeom prst="rect">
            <a:avLst/>
          </a:prstGeom>
          <a:noFill/>
        </p:spPr>
        <p:txBody>
          <a:bodyPr wrap="square">
            <a:spAutoFit/>
          </a:bodyPr>
          <a:lstStyle/>
          <a:p>
            <a:pPr>
              <a:buNone/>
            </a:pPr>
            <a:r>
              <a:rPr lang="en-GB" sz="2200" dirty="0"/>
              <a:t>What’s the same and what’s different about the ways in which the three companies work out the cost of a journey?</a:t>
            </a:r>
          </a:p>
          <a:p>
            <a:pPr>
              <a:buNone/>
            </a:pPr>
            <a:r>
              <a:rPr lang="en-GB" sz="2200" dirty="0"/>
              <a:t>Which might you choose if you wanted to book a taxi to make a journey?</a:t>
            </a:r>
          </a:p>
          <a:p>
            <a:pPr>
              <a:buNone/>
            </a:pPr>
            <a:r>
              <a:rPr lang="en-GB" sz="2200" dirty="0"/>
              <a:t>Explain your reasoning.</a:t>
            </a:r>
          </a:p>
        </p:txBody>
      </p:sp>
      <p:sp>
        <p:nvSpPr>
          <p:cNvPr id="10" name="TextBox 9">
            <a:extLst>
              <a:ext uri="{FF2B5EF4-FFF2-40B4-BE49-F238E27FC236}">
                <a16:creationId xmlns:a16="http://schemas.microsoft.com/office/drawing/2014/main" id="{0B3EA904-2FA7-4B54-9BEE-204118CBC3B9}"/>
              </a:ext>
            </a:extLst>
          </p:cNvPr>
          <p:cNvSpPr txBox="1"/>
          <p:nvPr/>
        </p:nvSpPr>
        <p:spPr>
          <a:xfrm>
            <a:off x="425612" y="1215460"/>
            <a:ext cx="436338" cy="430887"/>
          </a:xfrm>
          <a:prstGeom prst="rect">
            <a:avLst/>
          </a:prstGeom>
          <a:noFill/>
        </p:spPr>
        <p:txBody>
          <a:bodyPr wrap="none" rtlCol="0">
            <a:spAutoFit/>
          </a:bodyPr>
          <a:lstStyle/>
          <a:p>
            <a:pPr>
              <a:buNone/>
            </a:pPr>
            <a:r>
              <a:rPr lang="en-GB" sz="2200" dirty="0">
                <a:solidFill>
                  <a:srgbClr val="00628C"/>
                </a:solidFill>
              </a:rPr>
              <a:t>a)</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3" name="TextBox 2">
            <a:extLst>
              <a:ext uri="{FF2B5EF4-FFF2-40B4-BE49-F238E27FC236}">
                <a16:creationId xmlns:a16="http://schemas.microsoft.com/office/drawing/2014/main" id="{F2D0BF27-C005-436B-A9A0-58C9C991D4A1}"/>
              </a:ext>
            </a:extLst>
          </p:cNvPr>
          <p:cNvSpPr txBox="1"/>
          <p:nvPr/>
        </p:nvSpPr>
        <p:spPr>
          <a:xfrm>
            <a:off x="881255" y="1215460"/>
            <a:ext cx="10730048" cy="769441"/>
          </a:xfrm>
          <a:prstGeom prst="rect">
            <a:avLst/>
          </a:prstGeom>
          <a:noFill/>
        </p:spPr>
        <p:txBody>
          <a:bodyPr wrap="square" rtlCol="0">
            <a:spAutoFit/>
          </a:bodyPr>
          <a:lstStyle/>
          <a:p>
            <a:pPr>
              <a:buNone/>
            </a:pPr>
            <a:r>
              <a:rPr lang="en-GB" sz="2200" dirty="0"/>
              <a:t>Two women, Rose and Violet, are running a 10km road race. Rose is shown in red and Violet is shown in blue.</a:t>
            </a:r>
          </a:p>
        </p:txBody>
      </p:sp>
      <p:sp>
        <p:nvSpPr>
          <p:cNvPr id="9" name="TextBox 8">
            <a:extLst>
              <a:ext uri="{FF2B5EF4-FFF2-40B4-BE49-F238E27FC236}">
                <a16:creationId xmlns:a16="http://schemas.microsoft.com/office/drawing/2014/main" id="{A9490330-562F-419C-AD52-5FF39554E120}"/>
              </a:ext>
            </a:extLst>
          </p:cNvPr>
          <p:cNvSpPr txBox="1"/>
          <p:nvPr/>
        </p:nvSpPr>
        <p:spPr>
          <a:xfrm>
            <a:off x="881254" y="2197577"/>
            <a:ext cx="5718801" cy="2394502"/>
          </a:xfrm>
          <a:prstGeom prst="rect">
            <a:avLst/>
          </a:prstGeom>
          <a:noFill/>
        </p:spPr>
        <p:txBody>
          <a:bodyPr wrap="square">
            <a:spAutoFit/>
          </a:bodyPr>
          <a:lstStyle/>
          <a:p>
            <a:pPr marL="342900" indent="-342900"/>
            <a:r>
              <a:rPr lang="en-GB" sz="2200" dirty="0"/>
              <a:t>Who starts off faster? How do you know?</a:t>
            </a:r>
          </a:p>
          <a:p>
            <a:pPr marL="342900" indent="-342900"/>
            <a:r>
              <a:rPr lang="en-GB" sz="2200" dirty="0"/>
              <a:t>Do they ever run at the same speed? How do you know?</a:t>
            </a:r>
          </a:p>
          <a:p>
            <a:pPr marL="342900" indent="-342900"/>
            <a:r>
              <a:rPr lang="en-GB" sz="2200" dirty="0"/>
              <a:t>Did one ever overtake the other? When?</a:t>
            </a:r>
          </a:p>
          <a:p>
            <a:pPr marL="342900" indent="-342900"/>
            <a:r>
              <a:rPr lang="en-GB" sz="2200" dirty="0"/>
              <a:t>Who wins the race?</a:t>
            </a:r>
          </a:p>
          <a:p>
            <a:pPr marL="342900" indent="-342900"/>
            <a:r>
              <a:rPr lang="en-GB" sz="2200" dirty="0"/>
              <a:t>How far behind her was the loser?</a:t>
            </a:r>
          </a:p>
        </p:txBody>
      </p:sp>
      <p:sp>
        <p:nvSpPr>
          <p:cNvPr id="10" name="TextBox 9">
            <a:extLst>
              <a:ext uri="{FF2B5EF4-FFF2-40B4-BE49-F238E27FC236}">
                <a16:creationId xmlns:a16="http://schemas.microsoft.com/office/drawing/2014/main" id="{0B3EA904-2FA7-4B54-9BEE-204118CBC3B9}"/>
              </a:ext>
            </a:extLst>
          </p:cNvPr>
          <p:cNvSpPr txBox="1"/>
          <p:nvPr/>
        </p:nvSpPr>
        <p:spPr>
          <a:xfrm>
            <a:off x="425612" y="1215460"/>
            <a:ext cx="436338" cy="430887"/>
          </a:xfrm>
          <a:prstGeom prst="rect">
            <a:avLst/>
          </a:prstGeom>
          <a:noFill/>
        </p:spPr>
        <p:txBody>
          <a:bodyPr wrap="none" rtlCol="0">
            <a:spAutoFit/>
          </a:bodyPr>
          <a:lstStyle/>
          <a:p>
            <a:pPr>
              <a:buNone/>
            </a:pPr>
            <a:r>
              <a:rPr lang="en-GB" sz="2200" dirty="0">
                <a:solidFill>
                  <a:srgbClr val="00628C"/>
                </a:solidFill>
              </a:rPr>
              <a:t>b)</a:t>
            </a:r>
          </a:p>
        </p:txBody>
      </p:sp>
      <p:pic>
        <p:nvPicPr>
          <p:cNvPr id="5" name="Picture 4" descr="Chart, line chart&#10;&#10;Description automatically generated">
            <a:extLst>
              <a:ext uri="{FF2B5EF4-FFF2-40B4-BE49-F238E27FC236}">
                <a16:creationId xmlns:a16="http://schemas.microsoft.com/office/drawing/2014/main" id="{FDFF00BF-7455-4280-BFF3-5219CBD15B4F}"/>
              </a:ext>
            </a:extLst>
          </p:cNvPr>
          <p:cNvPicPr>
            <a:picLocks noChangeAspect="1"/>
          </p:cNvPicPr>
          <p:nvPr/>
        </p:nvPicPr>
        <p:blipFill rotWithShape="1">
          <a:blip r:embed="rId3"/>
          <a:srcRect l="3968"/>
          <a:stretch/>
        </p:blipFill>
        <p:spPr>
          <a:xfrm>
            <a:off x="6456040" y="1646347"/>
            <a:ext cx="5077352" cy="4086795"/>
          </a:xfrm>
          <a:prstGeom prst="rect">
            <a:avLst/>
          </a:prstGeom>
        </p:spPr>
      </p:pic>
    </p:spTree>
    <p:extLst>
      <p:ext uri="{BB962C8B-B14F-4D97-AF65-F5344CB8AC3E}">
        <p14:creationId xmlns:p14="http://schemas.microsoft.com/office/powerpoint/2010/main" val="186458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Interpreting the ‘story’ from a journey</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7796" y="1196752"/>
            <a:ext cx="8646482" cy="3888432"/>
          </a:xfrm>
        </p:spPr>
        <p:txBody>
          <a:bodyPr>
            <a:noAutofit/>
          </a:bodyPr>
          <a:lstStyle/>
          <a:p>
            <a:r>
              <a:rPr lang="en-GB" sz="2000" dirty="0"/>
              <a:t>Students are often familiar with plotting graphs from an equation or from given data but can still find interpreting the ‘story’ told by the graphs a challenge. </a:t>
            </a:r>
          </a:p>
          <a:p>
            <a:r>
              <a:rPr lang="en-GB" sz="2000" dirty="0"/>
              <a:t>Hart (1981) explored students’ understanding of distance–time graphs: while they were able to identify key features of these graphs (such as ‘different rates of travel’ and ‘arrival times’), several had ‘incorrect perceptual interpretations of the graph’ and identified the graphs as a ‘picture’ of the journey. </a:t>
            </a:r>
          </a:p>
        </p:txBody>
      </p:sp>
      <p:pic>
        <p:nvPicPr>
          <p:cNvPr id="8" name="Picture 7">
            <a:extLst>
              <a:ext uri="{FF2B5EF4-FFF2-40B4-BE49-F238E27FC236}">
                <a16:creationId xmlns:a16="http://schemas.microsoft.com/office/drawing/2014/main" id="{4910A182-CC19-4526-94B1-F52C82D8394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264353" y="1196752"/>
            <a:ext cx="2016224" cy="2232248"/>
          </a:xfrm>
          <a:prstGeom prst="rect">
            <a:avLst/>
          </a:prstGeom>
        </p:spPr>
      </p:pic>
      <p:sp>
        <p:nvSpPr>
          <p:cNvPr id="11" name="TextBox 10">
            <a:extLst>
              <a:ext uri="{FF2B5EF4-FFF2-40B4-BE49-F238E27FC236}">
                <a16:creationId xmlns:a16="http://schemas.microsoft.com/office/drawing/2014/main" id="{C1F030B6-2679-4936-872B-1C195A3187FA}"/>
              </a:ext>
            </a:extLst>
          </p:cNvPr>
          <p:cNvSpPr txBox="1"/>
          <p:nvPr/>
        </p:nvSpPr>
        <p:spPr>
          <a:xfrm>
            <a:off x="599277" y="3645025"/>
            <a:ext cx="11264396" cy="2369880"/>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000" dirty="0">
                <a:solidFill>
                  <a:srgbClr val="585858"/>
                </a:solidFill>
                <a:cs typeface="Arial" panose="020B0604020202020204" pitchFamily="34" charset="0"/>
              </a:rPr>
              <a:t>For example, rather than identifying the graph above as an impossible journey, they offered descriptions based on the shape such as, “went along a corridor, then up in a lift, then along another corridor” or “going east, then due north, then east”.</a:t>
            </a:r>
          </a:p>
          <a:p>
            <a:pPr marL="342900" indent="-342900">
              <a:buClr>
                <a:srgbClr val="585858"/>
              </a:buClr>
              <a:buFont typeface="Arial" panose="020B0604020202020204" pitchFamily="34" charset="0"/>
              <a:buChar char="•"/>
            </a:pPr>
            <a:r>
              <a:rPr lang="en-GB" sz="2000" dirty="0"/>
              <a:t>Challenging students to interpret real life graphs which do not describe a journey, or identifying non-examples of journeys such as the one above, may support students in identifying the key points while also connecting the graphical representation to the context that it models.</a:t>
            </a:r>
          </a:p>
          <a:p>
            <a:pPr marL="342900" indent="-342900">
              <a:buClr>
                <a:srgbClr val="585858"/>
              </a:buClr>
              <a:buFont typeface="Arial" panose="020B0604020202020204" pitchFamily="34" charset="0"/>
              <a:buChar char="•"/>
            </a:pPr>
            <a:endParaRPr lang="en-GB" sz="2000" dirty="0">
              <a:solidFill>
                <a:srgbClr val="585858"/>
              </a:solidFill>
              <a:cs typeface="Arial" panose="020B0604020202020204" pitchFamily="34" charset="0"/>
            </a:endParaRP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gradient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41AE3F6B-403F-4235-B78F-B78F3D0C35F4}"/>
              </a:ext>
            </a:extLst>
          </p:cNvPr>
          <p:cNvSpPr txBox="1"/>
          <p:nvPr/>
        </p:nvSpPr>
        <p:spPr>
          <a:xfrm>
            <a:off x="266732" y="1556792"/>
            <a:ext cx="10869827" cy="430887"/>
          </a:xfrm>
          <a:prstGeom prst="rect">
            <a:avLst/>
          </a:prstGeom>
          <a:noFill/>
        </p:spPr>
        <p:txBody>
          <a:bodyPr wrap="square">
            <a:spAutoFit/>
          </a:bodyPr>
          <a:lstStyle/>
          <a:p>
            <a:pPr>
              <a:buNone/>
            </a:pPr>
            <a:r>
              <a:rPr lang="en-GB" sz="2200" dirty="0"/>
              <a:t>Tilly is 11 years old, and Willow is 4 years old. They run a race over 20m.</a:t>
            </a:r>
          </a:p>
        </p:txBody>
      </p:sp>
      <p:sp>
        <p:nvSpPr>
          <p:cNvPr id="9" name="TextBox 8">
            <a:extLst>
              <a:ext uri="{FF2B5EF4-FFF2-40B4-BE49-F238E27FC236}">
                <a16:creationId xmlns:a16="http://schemas.microsoft.com/office/drawing/2014/main" id="{3B2981BE-0441-4399-9C38-46386FFB0BC0}"/>
              </a:ext>
            </a:extLst>
          </p:cNvPr>
          <p:cNvSpPr txBox="1"/>
          <p:nvPr/>
        </p:nvSpPr>
        <p:spPr>
          <a:xfrm>
            <a:off x="287692" y="2122869"/>
            <a:ext cx="5808308" cy="769441"/>
          </a:xfrm>
          <a:prstGeom prst="rect">
            <a:avLst/>
          </a:prstGeom>
          <a:noFill/>
        </p:spPr>
        <p:txBody>
          <a:bodyPr wrap="square">
            <a:spAutoFit/>
          </a:bodyPr>
          <a:lstStyle/>
          <a:p>
            <a:pPr marL="514350" indent="-514350">
              <a:buFont typeface="+mj-lt"/>
              <a:buAutoNum type="alphaLcParenR"/>
            </a:pPr>
            <a:r>
              <a:rPr lang="en-GB" sz="2200" dirty="0"/>
              <a:t>Which graph do you think belongs to Tilly, and which to Willow?</a:t>
            </a:r>
          </a:p>
        </p:txBody>
      </p:sp>
      <p:pic>
        <p:nvPicPr>
          <p:cNvPr id="5" name="Picture 4">
            <a:extLst>
              <a:ext uri="{FF2B5EF4-FFF2-40B4-BE49-F238E27FC236}">
                <a16:creationId xmlns:a16="http://schemas.microsoft.com/office/drawing/2014/main" id="{9BB9EAD7-365C-4C96-9210-F62844BDA6E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7408" y="3429000"/>
            <a:ext cx="4810134" cy="2592288"/>
          </a:xfrm>
          <a:prstGeom prst="rect">
            <a:avLst/>
          </a:prstGeom>
        </p:spPr>
      </p:pic>
      <p:sp>
        <p:nvSpPr>
          <p:cNvPr id="11" name="TextBox 10">
            <a:extLst>
              <a:ext uri="{FF2B5EF4-FFF2-40B4-BE49-F238E27FC236}">
                <a16:creationId xmlns:a16="http://schemas.microsoft.com/office/drawing/2014/main" id="{748E1D5C-5AE0-422E-B8B0-A37CEDB1E075}"/>
              </a:ext>
            </a:extLst>
          </p:cNvPr>
          <p:cNvSpPr txBox="1"/>
          <p:nvPr/>
        </p:nvSpPr>
        <p:spPr>
          <a:xfrm>
            <a:off x="5954318" y="2096819"/>
            <a:ext cx="5976664" cy="1107996"/>
          </a:xfrm>
          <a:prstGeom prst="rect">
            <a:avLst/>
          </a:prstGeom>
          <a:noFill/>
        </p:spPr>
        <p:txBody>
          <a:bodyPr wrap="square">
            <a:spAutoFit/>
          </a:bodyPr>
          <a:lstStyle/>
          <a:p>
            <a:pPr marL="514350" indent="-514350">
              <a:buFont typeface="+mj-lt"/>
              <a:buAutoNum type="alphaLcParenR" startAt="2"/>
            </a:pPr>
            <a:r>
              <a:rPr lang="en-GB" sz="2200" dirty="0"/>
              <a:t>Here are the same graphs with some more information.  Which graph do you think belongs to Tilly, and which to Willow?</a:t>
            </a:r>
          </a:p>
        </p:txBody>
      </p:sp>
      <p:pic>
        <p:nvPicPr>
          <p:cNvPr id="12" name="Picture 11">
            <a:extLst>
              <a:ext uri="{FF2B5EF4-FFF2-40B4-BE49-F238E27FC236}">
                <a16:creationId xmlns:a16="http://schemas.microsoft.com/office/drawing/2014/main" id="{6D34ADBA-CB83-4F7A-8C5F-51A8A8FF765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0897" y="3204815"/>
            <a:ext cx="5003506" cy="2999376"/>
          </a:xfrm>
          <a:prstGeom prst="rect">
            <a:avLst/>
          </a:prstGeom>
        </p:spPr>
      </p:pic>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gradient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87692" y="4980159"/>
            <a:ext cx="11639131" cy="1113137"/>
          </a:xfrm>
          <a:prstGeom prst="rect">
            <a:avLst/>
          </a:prstGeom>
        </p:spPr>
        <p:txBody>
          <a:bodyPr anchor="ctr">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The inclusion of scales in part b) is designed to surprise students. What is the effect of challenging students’ assumptions in this way? </a:t>
            </a:r>
          </a:p>
          <a:p>
            <a:pPr marL="360000" lvl="1" fontAlgn="auto">
              <a:lnSpc>
                <a:spcPct val="100000"/>
              </a:lnSpc>
              <a:spcBef>
                <a:spcPts val="0"/>
              </a:spcBef>
              <a:spcAft>
                <a:spcPts val="1200"/>
              </a:spcAft>
              <a:buClrTx/>
            </a:pPr>
            <a:r>
              <a:rPr lang="en-GB" sz="2400" dirty="0"/>
              <a:t>Do you use this strategy to introduce any other concepts?</a:t>
            </a:r>
          </a:p>
        </p:txBody>
      </p:sp>
      <p:grpSp>
        <p:nvGrpSpPr>
          <p:cNvPr id="2" name="Group 1">
            <a:extLst>
              <a:ext uri="{FF2B5EF4-FFF2-40B4-BE49-F238E27FC236}">
                <a16:creationId xmlns:a16="http://schemas.microsoft.com/office/drawing/2014/main" id="{6811A646-5ACE-4916-AB24-A472E52B3CF0}"/>
              </a:ext>
            </a:extLst>
          </p:cNvPr>
          <p:cNvGrpSpPr/>
          <p:nvPr/>
        </p:nvGrpSpPr>
        <p:grpSpPr>
          <a:xfrm>
            <a:off x="261018" y="1657914"/>
            <a:ext cx="11669964" cy="3067230"/>
            <a:chOff x="261018" y="1513898"/>
            <a:chExt cx="11669964" cy="306723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1018" y="1513898"/>
              <a:ext cx="11639131" cy="306723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5552A3E-E0F1-49C2-B50D-FB6B8E3DBB95}"/>
                </a:ext>
              </a:extLst>
            </p:cNvPr>
            <p:cNvSpPr txBox="1"/>
            <p:nvPr/>
          </p:nvSpPr>
          <p:spPr>
            <a:xfrm>
              <a:off x="266732" y="1556792"/>
              <a:ext cx="10869827" cy="369332"/>
            </a:xfrm>
            <a:prstGeom prst="rect">
              <a:avLst/>
            </a:prstGeom>
            <a:noFill/>
          </p:spPr>
          <p:txBody>
            <a:bodyPr wrap="square">
              <a:spAutoFit/>
            </a:bodyPr>
            <a:lstStyle/>
            <a:p>
              <a:pPr>
                <a:buNone/>
              </a:pPr>
              <a:r>
                <a:rPr lang="en-GB" sz="1800" dirty="0"/>
                <a:t>Tilly is 11 years old, and Willow is 4 years old. They run a race over 20m.</a:t>
              </a:r>
            </a:p>
          </p:txBody>
        </p:sp>
        <p:sp>
          <p:nvSpPr>
            <p:cNvPr id="8" name="TextBox 7">
              <a:extLst>
                <a:ext uri="{FF2B5EF4-FFF2-40B4-BE49-F238E27FC236}">
                  <a16:creationId xmlns:a16="http://schemas.microsoft.com/office/drawing/2014/main" id="{FDC71EFD-453E-48AD-A008-293D8B9265FF}"/>
                </a:ext>
              </a:extLst>
            </p:cNvPr>
            <p:cNvSpPr txBox="1"/>
            <p:nvPr/>
          </p:nvSpPr>
          <p:spPr>
            <a:xfrm>
              <a:off x="287692" y="1864454"/>
              <a:ext cx="4440156" cy="646331"/>
            </a:xfrm>
            <a:prstGeom prst="rect">
              <a:avLst/>
            </a:prstGeom>
            <a:noFill/>
          </p:spPr>
          <p:txBody>
            <a:bodyPr wrap="square">
              <a:spAutoFit/>
            </a:bodyPr>
            <a:lstStyle/>
            <a:p>
              <a:pPr marL="514350" indent="-514350">
                <a:buFont typeface="+mj-lt"/>
                <a:buAutoNum type="alphaLcParenR"/>
              </a:pPr>
              <a:r>
                <a:rPr lang="en-GB" sz="1800" dirty="0"/>
                <a:t>Which graph do you think belongs to Tilly, and which to Willow?</a:t>
              </a:r>
            </a:p>
          </p:txBody>
        </p:sp>
        <p:pic>
          <p:nvPicPr>
            <p:cNvPr id="9" name="Picture 8">
              <a:extLst>
                <a:ext uri="{FF2B5EF4-FFF2-40B4-BE49-F238E27FC236}">
                  <a16:creationId xmlns:a16="http://schemas.microsoft.com/office/drawing/2014/main" id="{33104A57-691A-4AE3-83A4-473030A3C7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5440" y="2510785"/>
              <a:ext cx="3096344" cy="1668689"/>
            </a:xfrm>
            <a:prstGeom prst="rect">
              <a:avLst/>
            </a:prstGeom>
          </p:spPr>
        </p:pic>
        <p:sp>
          <p:nvSpPr>
            <p:cNvPr id="10" name="TextBox 9">
              <a:extLst>
                <a:ext uri="{FF2B5EF4-FFF2-40B4-BE49-F238E27FC236}">
                  <a16:creationId xmlns:a16="http://schemas.microsoft.com/office/drawing/2014/main" id="{E6689138-AFCB-4769-AC8D-37A734AEE822}"/>
                </a:ext>
              </a:extLst>
            </p:cNvPr>
            <p:cNvSpPr txBox="1"/>
            <p:nvPr/>
          </p:nvSpPr>
          <p:spPr>
            <a:xfrm>
              <a:off x="4727848" y="1838404"/>
              <a:ext cx="7203134" cy="646331"/>
            </a:xfrm>
            <a:prstGeom prst="rect">
              <a:avLst/>
            </a:prstGeom>
            <a:noFill/>
          </p:spPr>
          <p:txBody>
            <a:bodyPr wrap="square">
              <a:spAutoFit/>
            </a:bodyPr>
            <a:lstStyle/>
            <a:p>
              <a:pPr marL="514350" indent="-514350">
                <a:buFont typeface="+mj-lt"/>
                <a:buAutoNum type="alphaLcParenR" startAt="2"/>
              </a:pPr>
              <a:r>
                <a:rPr lang="en-GB" sz="1800" dirty="0"/>
                <a:t>Here are the same graphs with some more information.  Which graph do you think belongs to Tilly, and which to Willow?</a:t>
              </a:r>
            </a:p>
          </p:txBody>
        </p:sp>
        <p:pic>
          <p:nvPicPr>
            <p:cNvPr id="11" name="Picture 10">
              <a:extLst>
                <a:ext uri="{FF2B5EF4-FFF2-40B4-BE49-F238E27FC236}">
                  <a16:creationId xmlns:a16="http://schemas.microsoft.com/office/drawing/2014/main" id="{DCE5F273-45CE-4E5A-B1D7-01DF3C29791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1541" y="2484735"/>
              <a:ext cx="3497166" cy="2096393"/>
            </a:xfrm>
            <a:prstGeom prst="rect">
              <a:avLst/>
            </a:prstGeom>
          </p:spPr>
        </p:pic>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gradient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pic>
        <p:nvPicPr>
          <p:cNvPr id="4" name="Picture 3">
            <a:extLst>
              <a:ext uri="{FF2B5EF4-FFF2-40B4-BE49-F238E27FC236}">
                <a16:creationId xmlns:a16="http://schemas.microsoft.com/office/drawing/2014/main" id="{03D9D946-7A1F-4750-817C-80BFF5CB0A05}"/>
              </a:ext>
            </a:extLst>
          </p:cNvPr>
          <p:cNvPicPr>
            <a:picLocks noChangeAspect="1"/>
          </p:cNvPicPr>
          <p:nvPr/>
        </p:nvPicPr>
        <p:blipFill>
          <a:blip r:embed="rId3"/>
          <a:stretch>
            <a:fillRect/>
          </a:stretch>
        </p:blipFill>
        <p:spPr>
          <a:xfrm>
            <a:off x="289465" y="1790204"/>
            <a:ext cx="5048746" cy="3637919"/>
          </a:xfrm>
          <a:prstGeom prst="rect">
            <a:avLst/>
          </a:prstGeom>
        </p:spPr>
      </p:pic>
      <p:sp>
        <p:nvSpPr>
          <p:cNvPr id="8" name="TextBox 7">
            <a:extLst>
              <a:ext uri="{FF2B5EF4-FFF2-40B4-BE49-F238E27FC236}">
                <a16:creationId xmlns:a16="http://schemas.microsoft.com/office/drawing/2014/main" id="{96A49669-FEC2-415F-A1D1-8F71C593C151}"/>
              </a:ext>
            </a:extLst>
          </p:cNvPr>
          <p:cNvSpPr txBox="1"/>
          <p:nvPr/>
        </p:nvSpPr>
        <p:spPr>
          <a:xfrm>
            <a:off x="2783632" y="6137086"/>
            <a:ext cx="6096000" cy="276999"/>
          </a:xfrm>
          <a:prstGeom prst="rect">
            <a:avLst/>
          </a:prstGeom>
          <a:noFill/>
        </p:spPr>
        <p:txBody>
          <a:bodyPr wrap="square">
            <a:spAutoFit/>
          </a:bodyPr>
          <a:lstStyle/>
          <a:p>
            <a:pPr algn="ctr">
              <a:buNone/>
            </a:pPr>
            <a:r>
              <a:rPr lang="en-GB" sz="1200" dirty="0">
                <a:solidFill>
                  <a:schemeClr val="bg1">
                    <a:lumMod val="75000"/>
                  </a:schemeClr>
                </a:solidFill>
              </a:rPr>
              <a:t>(Source: free material from www.gapminder.org)</a:t>
            </a:r>
          </a:p>
        </p:txBody>
      </p:sp>
      <p:sp>
        <p:nvSpPr>
          <p:cNvPr id="10" name="TextBox 9">
            <a:extLst>
              <a:ext uri="{FF2B5EF4-FFF2-40B4-BE49-F238E27FC236}">
                <a16:creationId xmlns:a16="http://schemas.microsoft.com/office/drawing/2014/main" id="{2F4DC6C9-DE96-4585-9D9C-6532A0C787F5}"/>
              </a:ext>
            </a:extLst>
          </p:cNvPr>
          <p:cNvSpPr txBox="1"/>
          <p:nvPr/>
        </p:nvSpPr>
        <p:spPr>
          <a:xfrm>
            <a:off x="5663952" y="1684626"/>
            <a:ext cx="6096000" cy="3637919"/>
          </a:xfrm>
          <a:prstGeom prst="rect">
            <a:avLst/>
          </a:prstGeom>
          <a:noFill/>
        </p:spPr>
        <p:txBody>
          <a:bodyPr wrap="square">
            <a:spAutoFit/>
          </a:bodyPr>
          <a:lstStyle/>
          <a:p>
            <a:pPr>
              <a:buNone/>
            </a:pPr>
            <a:r>
              <a:rPr lang="en-GB" sz="2400" dirty="0"/>
              <a:t>This graph shows the change in the world population over about 200 years.</a:t>
            </a:r>
          </a:p>
          <a:p>
            <a:pPr marL="514350" indent="-514350">
              <a:buFont typeface="+mj-lt"/>
              <a:buAutoNum type="alphaLcParenR"/>
            </a:pPr>
            <a:r>
              <a:rPr lang="en-GB" sz="2400" dirty="0"/>
              <a:t>Between 1800 and 1900, which grew faster – the number of adults or the number of children?</a:t>
            </a:r>
          </a:p>
          <a:p>
            <a:pPr marL="514350" indent="-514350">
              <a:buFont typeface="+mj-lt"/>
              <a:buAutoNum type="alphaLcParenR"/>
            </a:pPr>
            <a:r>
              <a:rPr lang="en-GB" sz="2400" dirty="0"/>
              <a:t>Which is now growing faster, the number of adults or the number of children?</a:t>
            </a:r>
          </a:p>
          <a:p>
            <a:pPr marL="514350" indent="-514350">
              <a:buFont typeface="+mj-lt"/>
              <a:buAutoNum type="alphaLcParenR"/>
            </a:pPr>
            <a:r>
              <a:rPr lang="en-GB" sz="2400" dirty="0"/>
              <a:t>Why do you think this might be?</a:t>
            </a:r>
          </a:p>
        </p:txBody>
      </p:sp>
    </p:spTree>
    <p:extLst>
      <p:ext uri="{BB962C8B-B14F-4D97-AF65-F5344CB8AC3E}">
        <p14:creationId xmlns:p14="http://schemas.microsoft.com/office/powerpoint/2010/main" val="390094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gradient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79375" y="4723568"/>
            <a:ext cx="11233249" cy="136972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benefits and challenges of using a real-life graph such as this?</a:t>
            </a:r>
          </a:p>
          <a:p>
            <a:pPr marL="360000" lvl="1" fontAlgn="auto">
              <a:lnSpc>
                <a:spcPct val="100000"/>
              </a:lnSpc>
              <a:spcBef>
                <a:spcPts val="0"/>
              </a:spcBef>
              <a:spcAft>
                <a:spcPts val="1200"/>
              </a:spcAft>
              <a:buClrTx/>
            </a:pPr>
            <a:r>
              <a:rPr lang="en-GB" sz="2400" dirty="0"/>
              <a:t>What non-mathematical knowledge might students need to interpret this graph? How will you manage this in discussions?</a:t>
            </a:r>
          </a:p>
        </p:txBody>
      </p:sp>
      <p:grpSp>
        <p:nvGrpSpPr>
          <p:cNvPr id="2" name="Group 1">
            <a:extLst>
              <a:ext uri="{FF2B5EF4-FFF2-40B4-BE49-F238E27FC236}">
                <a16:creationId xmlns:a16="http://schemas.microsoft.com/office/drawing/2014/main" id="{805C18F4-210D-4B9E-A4D2-D81B654F8069}"/>
              </a:ext>
            </a:extLst>
          </p:cNvPr>
          <p:cNvGrpSpPr/>
          <p:nvPr/>
        </p:nvGrpSpPr>
        <p:grpSpPr>
          <a:xfrm>
            <a:off x="735363" y="1822364"/>
            <a:ext cx="10721273" cy="2767588"/>
            <a:chOff x="735363" y="1822364"/>
            <a:chExt cx="10721273" cy="276758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735363" y="1822364"/>
              <a:ext cx="10721273" cy="276758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758B02C-C337-446D-A000-91D497DCBD60}"/>
                </a:ext>
              </a:extLst>
            </p:cNvPr>
            <p:cNvPicPr>
              <a:picLocks noChangeAspect="1"/>
            </p:cNvPicPr>
            <p:nvPr/>
          </p:nvPicPr>
          <p:blipFill>
            <a:blip r:embed="rId4"/>
            <a:stretch>
              <a:fillRect/>
            </a:stretch>
          </p:blipFill>
          <p:spPr>
            <a:xfrm>
              <a:off x="1127448" y="1925893"/>
              <a:ext cx="3605627" cy="2598066"/>
            </a:xfrm>
            <a:prstGeom prst="rect">
              <a:avLst/>
            </a:prstGeom>
          </p:spPr>
        </p:pic>
        <p:sp>
          <p:nvSpPr>
            <p:cNvPr id="7" name="TextBox 6">
              <a:extLst>
                <a:ext uri="{FF2B5EF4-FFF2-40B4-BE49-F238E27FC236}">
                  <a16:creationId xmlns:a16="http://schemas.microsoft.com/office/drawing/2014/main" id="{39C2C3DF-5E5F-40E5-9A67-AAD8A7812416}"/>
                </a:ext>
              </a:extLst>
            </p:cNvPr>
            <p:cNvSpPr txBox="1"/>
            <p:nvPr/>
          </p:nvSpPr>
          <p:spPr>
            <a:xfrm>
              <a:off x="4905465" y="1955981"/>
              <a:ext cx="6269923" cy="2197525"/>
            </a:xfrm>
            <a:prstGeom prst="rect">
              <a:avLst/>
            </a:prstGeom>
            <a:noFill/>
          </p:spPr>
          <p:txBody>
            <a:bodyPr wrap="square">
              <a:spAutoFit/>
            </a:bodyPr>
            <a:lstStyle/>
            <a:p>
              <a:pPr>
                <a:buNone/>
              </a:pPr>
              <a:r>
                <a:rPr lang="en-GB" sz="1800" dirty="0"/>
                <a:t>This graph shows the change in the world population over about 200 years.</a:t>
              </a:r>
            </a:p>
            <a:p>
              <a:pPr marL="514350" indent="-514350">
                <a:buFont typeface="+mj-lt"/>
                <a:buAutoNum type="alphaLcParenR"/>
              </a:pPr>
              <a:r>
                <a:rPr lang="en-GB" sz="1800" dirty="0"/>
                <a:t>Between 1800 and 1900, which grew faster – the number of adults or the number of children?</a:t>
              </a:r>
            </a:p>
            <a:p>
              <a:pPr marL="514350" indent="-514350">
                <a:buFont typeface="+mj-lt"/>
                <a:buAutoNum type="alphaLcParenR"/>
              </a:pPr>
              <a:r>
                <a:rPr lang="en-GB" sz="1800" dirty="0"/>
                <a:t>Which is now growing faster, the number of adults or the number of children?</a:t>
              </a:r>
            </a:p>
            <a:p>
              <a:pPr marL="514350" indent="-514350">
                <a:buFont typeface="+mj-lt"/>
                <a:buAutoNum type="alphaLcParenR"/>
              </a:pPr>
              <a:r>
                <a:rPr lang="en-GB" sz="1800" dirty="0"/>
                <a:t>Why do you think this might be?</a:t>
              </a:r>
            </a:p>
          </p:txBody>
        </p:sp>
      </p:grpSp>
    </p:spTree>
    <p:custDataLst>
      <p:tags r:id="rId1"/>
    </p:custDataLst>
    <p:extLst>
      <p:ext uri="{BB962C8B-B14F-4D97-AF65-F5344CB8AC3E}">
        <p14:creationId xmlns:p14="http://schemas.microsoft.com/office/powerpoint/2010/main" val="398491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gradient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(a-c)</a:t>
            </a:r>
            <a:endParaRPr lang="en-GB" dirty="0"/>
          </a:p>
        </p:txBody>
      </p:sp>
      <p:sp>
        <p:nvSpPr>
          <p:cNvPr id="5" name="TextBox 4">
            <a:extLst>
              <a:ext uri="{FF2B5EF4-FFF2-40B4-BE49-F238E27FC236}">
                <a16:creationId xmlns:a16="http://schemas.microsoft.com/office/drawing/2014/main" id="{60BAB3F2-130A-4779-A486-664249F75A5C}"/>
              </a:ext>
            </a:extLst>
          </p:cNvPr>
          <p:cNvSpPr txBox="1"/>
          <p:nvPr/>
        </p:nvSpPr>
        <p:spPr>
          <a:xfrm>
            <a:off x="407368" y="1781834"/>
            <a:ext cx="6096000" cy="904863"/>
          </a:xfrm>
          <a:prstGeom prst="rect">
            <a:avLst/>
          </a:prstGeom>
          <a:noFill/>
        </p:spPr>
        <p:txBody>
          <a:bodyPr wrap="square">
            <a:spAutoFit/>
          </a:bodyPr>
          <a:lstStyle/>
          <a:p>
            <a:pPr>
              <a:buNone/>
            </a:pPr>
            <a:r>
              <a:rPr lang="en-GB" sz="2400" dirty="0"/>
              <a:t>Nicola goes out for a bike ride.</a:t>
            </a:r>
          </a:p>
          <a:p>
            <a:pPr>
              <a:buNone/>
            </a:pPr>
            <a:r>
              <a:rPr lang="en-GB" sz="2400" dirty="0"/>
              <a:t>This graph shows the distance she travels.</a:t>
            </a:r>
          </a:p>
        </p:txBody>
      </p:sp>
      <p:pic>
        <p:nvPicPr>
          <p:cNvPr id="7" name="Picture 6">
            <a:extLst>
              <a:ext uri="{FF2B5EF4-FFF2-40B4-BE49-F238E27FC236}">
                <a16:creationId xmlns:a16="http://schemas.microsoft.com/office/drawing/2014/main" id="{4C812D0F-BCB9-4199-9A5F-64B3BBE25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639" y="1196753"/>
            <a:ext cx="4680623" cy="2588335"/>
          </a:xfrm>
          <a:prstGeom prst="rect">
            <a:avLst/>
          </a:prstGeom>
        </p:spPr>
      </p:pic>
      <p:sp>
        <p:nvSpPr>
          <p:cNvPr id="8" name="TextBox 7">
            <a:extLst>
              <a:ext uri="{FF2B5EF4-FFF2-40B4-BE49-F238E27FC236}">
                <a16:creationId xmlns:a16="http://schemas.microsoft.com/office/drawing/2014/main" id="{917A66AE-FC0F-4C72-BEE9-0AC92F838650}"/>
              </a:ext>
            </a:extLst>
          </p:cNvPr>
          <p:cNvSpPr txBox="1"/>
          <p:nvPr/>
        </p:nvSpPr>
        <p:spPr>
          <a:xfrm>
            <a:off x="407368" y="3785088"/>
            <a:ext cx="10904413" cy="1791260"/>
          </a:xfrm>
          <a:prstGeom prst="rect">
            <a:avLst/>
          </a:prstGeom>
          <a:noFill/>
        </p:spPr>
        <p:txBody>
          <a:bodyPr wrap="square">
            <a:spAutoFit/>
          </a:bodyPr>
          <a:lstStyle/>
          <a:p>
            <a:pPr>
              <a:buNone/>
            </a:pPr>
            <a:r>
              <a:rPr lang="en-GB" sz="2400" dirty="0"/>
              <a:t>There is a very steep hill on Nicola’s route.</a:t>
            </a:r>
          </a:p>
          <a:p>
            <a:pPr marL="457200" indent="-457200">
              <a:buFont typeface="+mj-lt"/>
              <a:buAutoNum type="alphaLcParenR"/>
            </a:pPr>
            <a:r>
              <a:rPr lang="en-GB" sz="2400" dirty="0"/>
              <a:t>Where on the graph do you think she is going uphill?</a:t>
            </a:r>
          </a:p>
          <a:p>
            <a:pPr marL="457200" indent="-457200">
              <a:buFont typeface="+mj-lt"/>
              <a:buAutoNum type="alphaLcParenR"/>
            </a:pPr>
            <a:r>
              <a:rPr lang="en-GB" sz="2400" dirty="0"/>
              <a:t>Where do you think she’s going downhill?</a:t>
            </a:r>
          </a:p>
          <a:p>
            <a:pPr marL="457200" indent="-457200">
              <a:buFont typeface="+mj-lt"/>
              <a:buAutoNum type="alphaLcParenR"/>
            </a:pPr>
            <a:r>
              <a:rPr lang="en-GB" sz="2400" dirty="0"/>
              <a:t>Explain how you know.</a:t>
            </a:r>
          </a:p>
        </p:txBody>
      </p:sp>
    </p:spTree>
    <p:extLst>
      <p:ext uri="{BB962C8B-B14F-4D97-AF65-F5344CB8AC3E}">
        <p14:creationId xmlns:p14="http://schemas.microsoft.com/office/powerpoint/2010/main" val="183154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gradient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(d)</a:t>
            </a:r>
            <a:endParaRPr lang="en-GB" dirty="0"/>
          </a:p>
        </p:txBody>
      </p:sp>
      <p:sp>
        <p:nvSpPr>
          <p:cNvPr id="5" name="TextBox 4">
            <a:extLst>
              <a:ext uri="{FF2B5EF4-FFF2-40B4-BE49-F238E27FC236}">
                <a16:creationId xmlns:a16="http://schemas.microsoft.com/office/drawing/2014/main" id="{60BAB3F2-130A-4779-A486-664249F75A5C}"/>
              </a:ext>
            </a:extLst>
          </p:cNvPr>
          <p:cNvSpPr txBox="1"/>
          <p:nvPr/>
        </p:nvSpPr>
        <p:spPr>
          <a:xfrm>
            <a:off x="407368" y="1781834"/>
            <a:ext cx="6096000" cy="904863"/>
          </a:xfrm>
          <a:prstGeom prst="rect">
            <a:avLst/>
          </a:prstGeom>
          <a:noFill/>
        </p:spPr>
        <p:txBody>
          <a:bodyPr wrap="square">
            <a:spAutoFit/>
          </a:bodyPr>
          <a:lstStyle/>
          <a:p>
            <a:pPr>
              <a:buNone/>
            </a:pPr>
            <a:r>
              <a:rPr lang="en-GB" sz="2400" dirty="0"/>
              <a:t>Nicola goes out for a bike ride.</a:t>
            </a:r>
          </a:p>
          <a:p>
            <a:pPr>
              <a:buNone/>
            </a:pPr>
            <a:r>
              <a:rPr lang="en-GB" sz="2400" dirty="0"/>
              <a:t>This graph shows the distance she travels.</a:t>
            </a:r>
          </a:p>
        </p:txBody>
      </p:sp>
      <p:sp>
        <p:nvSpPr>
          <p:cNvPr id="8" name="TextBox 7">
            <a:extLst>
              <a:ext uri="{FF2B5EF4-FFF2-40B4-BE49-F238E27FC236}">
                <a16:creationId xmlns:a16="http://schemas.microsoft.com/office/drawing/2014/main" id="{917A66AE-FC0F-4C72-BEE9-0AC92F838650}"/>
              </a:ext>
            </a:extLst>
          </p:cNvPr>
          <p:cNvSpPr txBox="1"/>
          <p:nvPr/>
        </p:nvSpPr>
        <p:spPr>
          <a:xfrm>
            <a:off x="407368" y="3912739"/>
            <a:ext cx="10904413" cy="1274195"/>
          </a:xfrm>
          <a:prstGeom prst="rect">
            <a:avLst/>
          </a:prstGeom>
          <a:noFill/>
        </p:spPr>
        <p:txBody>
          <a:bodyPr wrap="square">
            <a:spAutoFit/>
          </a:bodyPr>
          <a:lstStyle/>
          <a:p>
            <a:pPr>
              <a:buNone/>
            </a:pPr>
            <a:r>
              <a:rPr lang="en-GB" sz="2400" dirty="0"/>
              <a:t>Nicola’s bike ride takes her about an hour. </a:t>
            </a:r>
          </a:p>
          <a:p>
            <a:pPr marL="457200" indent="-457200">
              <a:buFont typeface="+mj-lt"/>
              <a:buAutoNum type="alphaLcParenR" startAt="4"/>
            </a:pPr>
            <a:r>
              <a:rPr lang="en-GB" sz="2400" dirty="0"/>
              <a:t>Use this information to estimate what time is represented by A on this second graph.</a:t>
            </a:r>
          </a:p>
        </p:txBody>
      </p:sp>
      <p:pic>
        <p:nvPicPr>
          <p:cNvPr id="3" name="Picture 2">
            <a:extLst>
              <a:ext uri="{FF2B5EF4-FFF2-40B4-BE49-F238E27FC236}">
                <a16:creationId xmlns:a16="http://schemas.microsoft.com/office/drawing/2014/main" id="{66B88A2F-4C28-4738-A07D-D8E9468BB36B}"/>
              </a:ext>
            </a:extLst>
          </p:cNvPr>
          <p:cNvPicPr>
            <a:picLocks noChangeAspect="1"/>
          </p:cNvPicPr>
          <p:nvPr/>
        </p:nvPicPr>
        <p:blipFill>
          <a:blip r:embed="rId3"/>
          <a:stretch>
            <a:fillRect/>
          </a:stretch>
        </p:blipFill>
        <p:spPr>
          <a:xfrm>
            <a:off x="6503367" y="1325958"/>
            <a:ext cx="4581542" cy="2542253"/>
          </a:xfrm>
          <a:prstGeom prst="rect">
            <a:avLst/>
          </a:prstGeom>
        </p:spPr>
      </p:pic>
    </p:spTree>
    <p:extLst>
      <p:ext uri="{BB962C8B-B14F-4D97-AF65-F5344CB8AC3E}">
        <p14:creationId xmlns:p14="http://schemas.microsoft.com/office/powerpoint/2010/main" val="199716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1035" y="1196752"/>
            <a:ext cx="10972800" cy="3888432"/>
          </a:xfrm>
        </p:spPr>
        <p:txBody>
          <a:bodyPr>
            <a:noAutofit/>
          </a:bodyPr>
          <a:lstStyle/>
          <a:p>
            <a:r>
              <a:rPr lang="en-GB" sz="2200" dirty="0"/>
              <a:t>These slides are designed to complement the </a:t>
            </a:r>
            <a:r>
              <a:rPr lang="en-GB" sz="2200" dirty="0">
                <a:hlinkClick r:id="rId2"/>
              </a:rPr>
              <a:t>4.2 Graphical representations </a:t>
            </a:r>
            <a:r>
              <a:rPr lang="en-GB" sz="2200" dirty="0"/>
              <a:t>Core Concept document and its associated Theme Overview document </a:t>
            </a:r>
            <a:r>
              <a:rPr lang="en-GB" sz="2200" dirty="0">
                <a:hlinkClick r:id="rId3"/>
              </a:rPr>
              <a:t>4 Sequences and Graphs</a:t>
            </a:r>
            <a:r>
              <a:rPr lang="en-GB" sz="2200" dirty="0"/>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326927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gradient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48794" y="5100050"/>
            <a:ext cx="11561314" cy="1137261"/>
          </a:xfrm>
          <a:prstGeom prst="rect">
            <a:avLst/>
          </a:prstGeom>
        </p:spPr>
        <p:txBody>
          <a:bodyPr anchor="ctr">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students have around the gradients of the graph and the gradients of Nicola’s route?</a:t>
            </a:r>
          </a:p>
          <a:p>
            <a:pPr marL="360000" lvl="1" fontAlgn="auto">
              <a:lnSpc>
                <a:spcPct val="100000"/>
              </a:lnSpc>
              <a:spcBef>
                <a:spcPts val="0"/>
              </a:spcBef>
              <a:spcAft>
                <a:spcPts val="1200"/>
              </a:spcAft>
              <a:buClrTx/>
            </a:pPr>
            <a:r>
              <a:rPr lang="en-GB" sz="2400" dirty="0"/>
              <a:t>How might you unpick and correct these misconceptions?</a:t>
            </a:r>
          </a:p>
        </p:txBody>
      </p:sp>
      <p:grpSp>
        <p:nvGrpSpPr>
          <p:cNvPr id="2" name="Group 1">
            <a:extLst>
              <a:ext uri="{FF2B5EF4-FFF2-40B4-BE49-F238E27FC236}">
                <a16:creationId xmlns:a16="http://schemas.microsoft.com/office/drawing/2014/main" id="{1FF993D5-C42B-4ECA-9FE4-10DB65CAE3C7}"/>
              </a:ext>
            </a:extLst>
          </p:cNvPr>
          <p:cNvGrpSpPr/>
          <p:nvPr/>
        </p:nvGrpSpPr>
        <p:grpSpPr>
          <a:xfrm>
            <a:off x="248794" y="1598101"/>
            <a:ext cx="11694412" cy="3160871"/>
            <a:chOff x="248794" y="1598101"/>
            <a:chExt cx="11694412" cy="316087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48794" y="1598101"/>
              <a:ext cx="11694412" cy="316087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8DDCD9D-F1F9-473D-B316-D1B1FE88C7DB}"/>
                </a:ext>
              </a:extLst>
            </p:cNvPr>
            <p:cNvPicPr>
              <a:picLocks noChangeAspect="1"/>
            </p:cNvPicPr>
            <p:nvPr/>
          </p:nvPicPr>
          <p:blipFill>
            <a:blip r:embed="rId4"/>
            <a:stretch>
              <a:fillRect/>
            </a:stretch>
          </p:blipFill>
          <p:spPr>
            <a:xfrm>
              <a:off x="6801745" y="1719516"/>
              <a:ext cx="5008363" cy="2779092"/>
            </a:xfrm>
            <a:prstGeom prst="rect">
              <a:avLst/>
            </a:prstGeom>
          </p:spPr>
        </p:pic>
        <p:sp>
          <p:nvSpPr>
            <p:cNvPr id="7" name="TextBox 6">
              <a:extLst>
                <a:ext uri="{FF2B5EF4-FFF2-40B4-BE49-F238E27FC236}">
                  <a16:creationId xmlns:a16="http://schemas.microsoft.com/office/drawing/2014/main" id="{8AB7FC15-0CF0-4C99-A4B5-BB751A19C777}"/>
                </a:ext>
              </a:extLst>
            </p:cNvPr>
            <p:cNvSpPr txBox="1"/>
            <p:nvPr/>
          </p:nvSpPr>
          <p:spPr>
            <a:xfrm>
              <a:off x="357055" y="1667424"/>
              <a:ext cx="6096000" cy="701731"/>
            </a:xfrm>
            <a:prstGeom prst="rect">
              <a:avLst/>
            </a:prstGeom>
            <a:noFill/>
          </p:spPr>
          <p:txBody>
            <a:bodyPr wrap="square">
              <a:spAutoFit/>
            </a:bodyPr>
            <a:lstStyle/>
            <a:p>
              <a:pPr>
                <a:buNone/>
              </a:pPr>
              <a:r>
                <a:rPr lang="en-GB" sz="1800" dirty="0"/>
                <a:t>Nicola goes out for a bike ride.</a:t>
              </a:r>
            </a:p>
            <a:p>
              <a:pPr>
                <a:buNone/>
              </a:pPr>
              <a:r>
                <a:rPr lang="en-GB" sz="1800" dirty="0"/>
                <a:t>This graph shows the distance she travels.</a:t>
              </a:r>
            </a:p>
          </p:txBody>
        </p:sp>
        <p:sp>
          <p:nvSpPr>
            <p:cNvPr id="8" name="TextBox 7">
              <a:extLst>
                <a:ext uri="{FF2B5EF4-FFF2-40B4-BE49-F238E27FC236}">
                  <a16:creationId xmlns:a16="http://schemas.microsoft.com/office/drawing/2014/main" id="{B0E0B7AB-CCEF-40D3-A19D-3B349FB184D1}"/>
                </a:ext>
              </a:extLst>
            </p:cNvPr>
            <p:cNvSpPr txBox="1"/>
            <p:nvPr/>
          </p:nvSpPr>
          <p:spPr>
            <a:xfrm>
              <a:off x="321559" y="2340628"/>
              <a:ext cx="6206489" cy="1366528"/>
            </a:xfrm>
            <a:prstGeom prst="rect">
              <a:avLst/>
            </a:prstGeom>
            <a:noFill/>
          </p:spPr>
          <p:txBody>
            <a:bodyPr wrap="square">
              <a:spAutoFit/>
            </a:bodyPr>
            <a:lstStyle/>
            <a:p>
              <a:pPr>
                <a:buNone/>
              </a:pPr>
              <a:r>
                <a:rPr lang="en-GB" sz="1800" dirty="0"/>
                <a:t>There is a very steep hill on Nicola’s route.</a:t>
              </a:r>
            </a:p>
            <a:p>
              <a:pPr marL="457200" indent="-457200">
                <a:buFont typeface="+mj-lt"/>
                <a:buAutoNum type="alphaLcParenR"/>
              </a:pPr>
              <a:r>
                <a:rPr lang="en-GB" sz="1800" dirty="0"/>
                <a:t>Where on the graph do you think she is going uphill?</a:t>
              </a:r>
            </a:p>
            <a:p>
              <a:pPr marL="457200" indent="-457200">
                <a:buFont typeface="+mj-lt"/>
                <a:buAutoNum type="alphaLcParenR"/>
              </a:pPr>
              <a:r>
                <a:rPr lang="en-GB" sz="1800" dirty="0"/>
                <a:t>Where do you think she’s going downhill?</a:t>
              </a:r>
            </a:p>
            <a:p>
              <a:pPr marL="457200" indent="-457200">
                <a:buFont typeface="+mj-lt"/>
                <a:buAutoNum type="alphaLcParenR"/>
              </a:pPr>
              <a:r>
                <a:rPr lang="en-GB" sz="1800" dirty="0"/>
                <a:t>Explain how you know.</a:t>
              </a:r>
            </a:p>
          </p:txBody>
        </p:sp>
        <p:sp>
          <p:nvSpPr>
            <p:cNvPr id="9" name="TextBox 8">
              <a:extLst>
                <a:ext uri="{FF2B5EF4-FFF2-40B4-BE49-F238E27FC236}">
                  <a16:creationId xmlns:a16="http://schemas.microsoft.com/office/drawing/2014/main" id="{8B7FAC99-F539-454F-95DA-23847D04A34F}"/>
                </a:ext>
              </a:extLst>
            </p:cNvPr>
            <p:cNvSpPr txBox="1"/>
            <p:nvPr/>
          </p:nvSpPr>
          <p:spPr>
            <a:xfrm>
              <a:off x="342586" y="3780243"/>
              <a:ext cx="6326061" cy="978729"/>
            </a:xfrm>
            <a:prstGeom prst="rect">
              <a:avLst/>
            </a:prstGeom>
            <a:noFill/>
          </p:spPr>
          <p:txBody>
            <a:bodyPr wrap="square">
              <a:spAutoFit/>
            </a:bodyPr>
            <a:lstStyle/>
            <a:p>
              <a:pPr>
                <a:buNone/>
              </a:pPr>
              <a:r>
                <a:rPr lang="en-GB" sz="1800" dirty="0"/>
                <a:t>Nicola’s bike ride takes her about an hour. </a:t>
              </a:r>
            </a:p>
            <a:p>
              <a:pPr marL="457200" indent="-457200">
                <a:buFont typeface="+mj-lt"/>
                <a:buAutoNum type="alphaLcParenR" startAt="4"/>
              </a:pPr>
              <a:r>
                <a:rPr lang="en-GB" sz="1800" dirty="0"/>
                <a:t>Use this information to estimate what time is represented by A.</a:t>
              </a:r>
            </a:p>
          </p:txBody>
        </p:sp>
      </p:grpSp>
    </p:spTree>
    <p:custDataLst>
      <p:tags r:id="rId1"/>
    </p:custDataLst>
    <p:extLst>
      <p:ext uri="{BB962C8B-B14F-4D97-AF65-F5344CB8AC3E}">
        <p14:creationId xmlns:p14="http://schemas.microsoft.com/office/powerpoint/2010/main" val="254736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intercept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42D07ABB-C286-455D-B344-1D42DEEF1668}"/>
              </a:ext>
            </a:extLst>
          </p:cNvPr>
          <p:cNvSpPr txBox="1"/>
          <p:nvPr/>
        </p:nvSpPr>
        <p:spPr>
          <a:xfrm>
            <a:off x="261676" y="1777413"/>
            <a:ext cx="3962116" cy="830997"/>
          </a:xfrm>
          <a:prstGeom prst="rect">
            <a:avLst/>
          </a:prstGeom>
          <a:noFill/>
        </p:spPr>
        <p:txBody>
          <a:bodyPr wrap="square">
            <a:spAutoFit/>
          </a:bodyPr>
          <a:lstStyle/>
          <a:p>
            <a:pPr>
              <a:buNone/>
            </a:pPr>
            <a:r>
              <a:rPr lang="en-GB" sz="2400" dirty="0"/>
              <a:t>This graph shows the final 10m of a sprint race.</a:t>
            </a:r>
          </a:p>
        </p:txBody>
      </p:sp>
      <p:sp>
        <p:nvSpPr>
          <p:cNvPr id="9" name="TextBox 8">
            <a:extLst>
              <a:ext uri="{FF2B5EF4-FFF2-40B4-BE49-F238E27FC236}">
                <a16:creationId xmlns:a16="http://schemas.microsoft.com/office/drawing/2014/main" id="{40DD6935-5AE0-4C2E-A94D-A4978530B81A}"/>
              </a:ext>
            </a:extLst>
          </p:cNvPr>
          <p:cNvSpPr txBox="1"/>
          <p:nvPr/>
        </p:nvSpPr>
        <p:spPr>
          <a:xfrm>
            <a:off x="444048" y="4202446"/>
            <a:ext cx="11303904" cy="1717393"/>
          </a:xfrm>
          <a:prstGeom prst="rect">
            <a:avLst/>
          </a:prstGeom>
          <a:noFill/>
        </p:spPr>
        <p:txBody>
          <a:bodyPr wrap="square">
            <a:spAutoFit/>
          </a:bodyPr>
          <a:lstStyle/>
          <a:p>
            <a:pPr marL="446400" indent="-446400">
              <a:buFont typeface="+mj-lt"/>
              <a:buAutoNum type="alphaLcParenR"/>
            </a:pPr>
            <a:r>
              <a:rPr lang="en-GB" sz="2400" dirty="0"/>
              <a:t>What is the value of the point marked A?</a:t>
            </a:r>
          </a:p>
          <a:p>
            <a:pPr marL="446400" indent="-446400">
              <a:buFont typeface="+mj-lt"/>
              <a:buAutoNum type="alphaLcParenR"/>
            </a:pPr>
            <a:r>
              <a:rPr lang="en-GB" sz="2400" dirty="0"/>
              <a:t>Priya says, ‘That’s odd! The graph shows that the runner reached the finish line then instantly turned around and ran back a few metres.’ </a:t>
            </a:r>
          </a:p>
          <a:p>
            <a:pPr marL="446088">
              <a:buNone/>
            </a:pPr>
            <a:r>
              <a:rPr lang="en-GB" sz="2400" dirty="0"/>
              <a:t>Priya is not correct. What do you think the graph shows?</a:t>
            </a:r>
          </a:p>
        </p:txBody>
      </p:sp>
      <p:pic>
        <p:nvPicPr>
          <p:cNvPr id="10" name="Picture 9">
            <a:extLst>
              <a:ext uri="{FF2B5EF4-FFF2-40B4-BE49-F238E27FC236}">
                <a16:creationId xmlns:a16="http://schemas.microsoft.com/office/drawing/2014/main" id="{A39B72EE-AD49-4E58-A7DA-FD7A2D39BA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54"/>
          <a:stretch/>
        </p:blipFill>
        <p:spPr bwMode="auto">
          <a:xfrm>
            <a:off x="4367808" y="1115464"/>
            <a:ext cx="7380144" cy="3086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051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intercept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35360" y="3955172"/>
            <a:ext cx="11521280" cy="2282140"/>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will you support students to understand that the </a:t>
            </a:r>
            <a:r>
              <a:rPr lang="en-GB" sz="2400" i="1" dirty="0">
                <a:latin typeface="Times New Roman" panose="02020603050405020304" pitchFamily="18" charset="0"/>
                <a:cs typeface="Times New Roman" panose="02020603050405020304" pitchFamily="18" charset="0"/>
              </a:rPr>
              <a:t>y</a:t>
            </a:r>
            <a:r>
              <a:rPr lang="en-GB" sz="2400" dirty="0"/>
              <a:t>-axis represents distance from the finish line, but that the </a:t>
            </a:r>
            <a:r>
              <a:rPr lang="en-GB" sz="2400" i="1" dirty="0">
                <a:latin typeface="Times New Roman" panose="02020603050405020304" pitchFamily="18" charset="0"/>
                <a:cs typeface="Times New Roman" panose="02020603050405020304" pitchFamily="18" charset="0"/>
              </a:rPr>
              <a:t>x</a:t>
            </a:r>
            <a:r>
              <a:rPr lang="en-GB" sz="2400" dirty="0"/>
              <a:t>-axis is not a visualisation of the finish line itself?</a:t>
            </a:r>
          </a:p>
          <a:p>
            <a:pPr marL="360000" lvl="1" fontAlgn="auto">
              <a:lnSpc>
                <a:spcPct val="100000"/>
              </a:lnSpc>
              <a:spcBef>
                <a:spcPts val="0"/>
              </a:spcBef>
              <a:spcAft>
                <a:spcPts val="1200"/>
              </a:spcAft>
              <a:buClrTx/>
            </a:pPr>
            <a:r>
              <a:rPr lang="en-GB" sz="2400" dirty="0"/>
              <a:t> What might students misunderstand about the points where the line touches the </a:t>
            </a:r>
            <a:r>
              <a:rPr lang="en-GB" sz="2400" i="1" dirty="0">
                <a:latin typeface="Times New Roman" panose="02020603050405020304" pitchFamily="18" charset="0"/>
                <a:cs typeface="Times New Roman" panose="02020603050405020304" pitchFamily="18" charset="0"/>
              </a:rPr>
              <a:t>x</a:t>
            </a:r>
            <a:r>
              <a:rPr lang="en-GB" sz="2400" dirty="0"/>
              <a:t>-axis?</a:t>
            </a:r>
          </a:p>
          <a:p>
            <a:pPr marL="360000" lvl="1" fontAlgn="auto">
              <a:lnSpc>
                <a:spcPct val="100000"/>
              </a:lnSpc>
              <a:spcBef>
                <a:spcPts val="0"/>
              </a:spcBef>
              <a:spcAft>
                <a:spcPts val="1200"/>
              </a:spcAft>
              <a:buClrTx/>
            </a:pPr>
            <a:r>
              <a:rPr lang="en-GB" sz="2400" dirty="0"/>
              <a:t>Although the main focus is on intercept, what conversations might you have about gradient in this task? </a:t>
            </a:r>
          </a:p>
        </p:txBody>
      </p:sp>
      <p:grpSp>
        <p:nvGrpSpPr>
          <p:cNvPr id="2" name="Group 1">
            <a:extLst>
              <a:ext uri="{FF2B5EF4-FFF2-40B4-BE49-F238E27FC236}">
                <a16:creationId xmlns:a16="http://schemas.microsoft.com/office/drawing/2014/main" id="{DA760710-7094-43BA-A481-98A13DDB5A1D}"/>
              </a:ext>
            </a:extLst>
          </p:cNvPr>
          <p:cNvGrpSpPr/>
          <p:nvPr/>
        </p:nvGrpSpPr>
        <p:grpSpPr>
          <a:xfrm>
            <a:off x="302216" y="1556792"/>
            <a:ext cx="11554424" cy="2448272"/>
            <a:chOff x="302216" y="1556792"/>
            <a:chExt cx="11554424" cy="244827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02216" y="1556792"/>
              <a:ext cx="11554424" cy="24482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B1A7EB-2064-4DAC-BEC3-925E5AA1A09E}"/>
                </a:ext>
              </a:extLst>
            </p:cNvPr>
            <p:cNvSpPr txBox="1"/>
            <p:nvPr/>
          </p:nvSpPr>
          <p:spPr>
            <a:xfrm>
              <a:off x="335360" y="1700714"/>
              <a:ext cx="6160612" cy="369332"/>
            </a:xfrm>
            <a:prstGeom prst="rect">
              <a:avLst/>
            </a:prstGeom>
            <a:noFill/>
          </p:spPr>
          <p:txBody>
            <a:bodyPr wrap="square">
              <a:spAutoFit/>
            </a:bodyPr>
            <a:lstStyle/>
            <a:p>
              <a:pPr>
                <a:buNone/>
              </a:pPr>
              <a:r>
                <a:rPr lang="en-GB" sz="1800" dirty="0"/>
                <a:t>This graph shows the final 10m of a sprint race.</a:t>
              </a:r>
            </a:p>
          </p:txBody>
        </p:sp>
        <p:sp>
          <p:nvSpPr>
            <p:cNvPr id="7" name="TextBox 6">
              <a:extLst>
                <a:ext uri="{FF2B5EF4-FFF2-40B4-BE49-F238E27FC236}">
                  <a16:creationId xmlns:a16="http://schemas.microsoft.com/office/drawing/2014/main" id="{623F764A-C07C-4E5F-A57F-31C1B097AE1A}"/>
                </a:ext>
              </a:extLst>
            </p:cNvPr>
            <p:cNvSpPr txBox="1"/>
            <p:nvPr/>
          </p:nvSpPr>
          <p:spPr>
            <a:xfrm>
              <a:off x="335360" y="2018037"/>
              <a:ext cx="6094324" cy="1865126"/>
            </a:xfrm>
            <a:prstGeom prst="rect">
              <a:avLst/>
            </a:prstGeom>
            <a:noFill/>
          </p:spPr>
          <p:txBody>
            <a:bodyPr wrap="square">
              <a:spAutoFit/>
            </a:bodyPr>
            <a:lstStyle/>
            <a:p>
              <a:pPr marL="446400" indent="-446400">
                <a:buFont typeface="+mj-lt"/>
                <a:buAutoNum type="alphaLcParenR"/>
              </a:pPr>
              <a:r>
                <a:rPr lang="en-GB" sz="1800" dirty="0"/>
                <a:t>What is the value of the point marked A?</a:t>
              </a:r>
            </a:p>
            <a:p>
              <a:pPr marL="446400" indent="-446400">
                <a:buFont typeface="+mj-lt"/>
                <a:buAutoNum type="alphaLcParenR"/>
              </a:pPr>
              <a:r>
                <a:rPr lang="en-GB" sz="1800" dirty="0"/>
                <a:t>Priya says, ‘That’s odd! The graph shows that the runner reached the finish line then instantly turned around and ran back a few metres.’ </a:t>
              </a:r>
            </a:p>
            <a:p>
              <a:pPr marL="446088">
                <a:buNone/>
              </a:pPr>
              <a:r>
                <a:rPr lang="en-GB" sz="1800" dirty="0"/>
                <a:t>Priya is not correct. What do you think the graph shows?</a:t>
              </a:r>
            </a:p>
          </p:txBody>
        </p:sp>
        <p:pic>
          <p:nvPicPr>
            <p:cNvPr id="8" name="Picture 7">
              <a:extLst>
                <a:ext uri="{FF2B5EF4-FFF2-40B4-BE49-F238E27FC236}">
                  <a16:creationId xmlns:a16="http://schemas.microsoft.com/office/drawing/2014/main" id="{6B718E3D-C4B6-4664-BE21-2ABF9F349C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554"/>
            <a:stretch/>
          </p:blipFill>
          <p:spPr bwMode="auto">
            <a:xfrm>
              <a:off x="6495972" y="1769905"/>
              <a:ext cx="5075888" cy="2123153"/>
            </a:xfrm>
            <a:prstGeom prst="rect">
              <a:avLst/>
            </a:prstGeom>
            <a:ln>
              <a:noFill/>
            </a:ln>
            <a:extLst>
              <a:ext uri="{53640926-AAD7-44D8-BBD7-CCE9431645EC}">
                <a14:shadowObscured xmlns:a14="http://schemas.microsoft.com/office/drawing/2010/main"/>
              </a:ext>
            </a:extLst>
          </p:spPr>
        </p:pic>
      </p:grpSp>
    </p:spTree>
    <p:custDataLst>
      <p:tags r:id="rId1"/>
    </p:custDataLst>
    <p:extLst>
      <p:ext uri="{BB962C8B-B14F-4D97-AF65-F5344CB8AC3E}">
        <p14:creationId xmlns:p14="http://schemas.microsoft.com/office/powerpoint/2010/main" val="246904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graph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pic>
        <p:nvPicPr>
          <p:cNvPr id="8" name="Picture 7">
            <a:extLst>
              <a:ext uri="{FF2B5EF4-FFF2-40B4-BE49-F238E27FC236}">
                <a16:creationId xmlns:a16="http://schemas.microsoft.com/office/drawing/2014/main" id="{91D49F49-44AF-4E22-B09C-4783D477CAD9}"/>
              </a:ext>
            </a:extLst>
          </p:cNvPr>
          <p:cNvPicPr>
            <a:picLocks noChangeAspect="1"/>
          </p:cNvPicPr>
          <p:nvPr/>
        </p:nvPicPr>
        <p:blipFill>
          <a:blip r:embed="rId3"/>
          <a:stretch>
            <a:fillRect/>
          </a:stretch>
        </p:blipFill>
        <p:spPr>
          <a:xfrm>
            <a:off x="491888" y="1592762"/>
            <a:ext cx="4531069" cy="4549677"/>
          </a:xfrm>
          <a:prstGeom prst="rect">
            <a:avLst/>
          </a:prstGeom>
        </p:spPr>
      </p:pic>
      <p:sp>
        <p:nvSpPr>
          <p:cNvPr id="10" name="TextBox 9">
            <a:extLst>
              <a:ext uri="{FF2B5EF4-FFF2-40B4-BE49-F238E27FC236}">
                <a16:creationId xmlns:a16="http://schemas.microsoft.com/office/drawing/2014/main" id="{BFE1B3DA-E7F8-4FF1-8ACF-D96CE041393A}"/>
              </a:ext>
            </a:extLst>
          </p:cNvPr>
          <p:cNvSpPr txBox="1"/>
          <p:nvPr/>
        </p:nvSpPr>
        <p:spPr>
          <a:xfrm>
            <a:off x="5447928" y="1502498"/>
            <a:ext cx="6096000" cy="4431983"/>
          </a:xfrm>
          <a:prstGeom prst="rect">
            <a:avLst/>
          </a:prstGeom>
          <a:noFill/>
        </p:spPr>
        <p:txBody>
          <a:bodyPr wrap="square">
            <a:spAutoFit/>
          </a:bodyPr>
          <a:lstStyle/>
          <a:p>
            <a:pPr>
              <a:spcBef>
                <a:spcPts val="1200"/>
              </a:spcBef>
              <a:buNone/>
            </a:pPr>
            <a:r>
              <a:rPr lang="en-GB" sz="2200" dirty="0"/>
              <a:t>The graph shows the number of active social media users for different platforms between 2004 and 2019.</a:t>
            </a:r>
          </a:p>
          <a:p>
            <a:pPr marL="514350" indent="-514350">
              <a:spcBef>
                <a:spcPts val="1200"/>
              </a:spcBef>
              <a:buFont typeface="+mj-lt"/>
              <a:buAutoNum type="alphaLcParenR"/>
            </a:pPr>
            <a:r>
              <a:rPr lang="en-GB" sz="2200" dirty="0"/>
              <a:t>Which line do you think represents Facebook? Explain how you know.</a:t>
            </a:r>
          </a:p>
          <a:p>
            <a:pPr marL="514350" indent="-514350">
              <a:spcBef>
                <a:spcPts val="1200"/>
              </a:spcBef>
              <a:buFont typeface="+mj-lt"/>
              <a:buAutoNum type="alphaLcParenR"/>
            </a:pPr>
            <a:r>
              <a:rPr lang="en-GB" sz="2200" dirty="0"/>
              <a:t>Which line do you think represents </a:t>
            </a:r>
            <a:r>
              <a:rPr lang="en-GB" sz="2200" dirty="0" err="1"/>
              <a:t>TikTok</a:t>
            </a:r>
            <a:r>
              <a:rPr lang="en-GB" sz="2200" dirty="0"/>
              <a:t>? Explain how you know.</a:t>
            </a:r>
          </a:p>
          <a:p>
            <a:pPr marL="514350" indent="-514350">
              <a:spcBef>
                <a:spcPts val="1200"/>
              </a:spcBef>
              <a:buFont typeface="+mj-lt"/>
              <a:buAutoNum type="alphaLcParenR"/>
            </a:pPr>
            <a:r>
              <a:rPr lang="en-GB" sz="2200" dirty="0"/>
              <a:t>Which line do you think represents </a:t>
            </a:r>
            <a:r>
              <a:rPr lang="en-GB" sz="2200" dirty="0" err="1"/>
              <a:t>MySpace</a:t>
            </a:r>
            <a:r>
              <a:rPr lang="en-GB" sz="2200" dirty="0"/>
              <a:t>? Explain how you know. </a:t>
            </a:r>
          </a:p>
          <a:p>
            <a:pPr marL="514350" indent="-514350">
              <a:spcBef>
                <a:spcPts val="1200"/>
              </a:spcBef>
              <a:buFont typeface="+mj-lt"/>
              <a:buAutoNum type="alphaLcParenR"/>
            </a:pPr>
            <a:r>
              <a:rPr lang="en-GB" sz="2200" dirty="0"/>
              <a:t>What platforms might the other lines be? Explain how you know.</a:t>
            </a:r>
          </a:p>
        </p:txBody>
      </p:sp>
    </p:spTree>
    <p:extLst>
      <p:ext uri="{BB962C8B-B14F-4D97-AF65-F5344CB8AC3E}">
        <p14:creationId xmlns:p14="http://schemas.microsoft.com/office/powerpoint/2010/main" val="427553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graph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07367" y="4825094"/>
            <a:ext cx="11449273" cy="118966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Three lines on the graph have been used as a focus for parts a), b) and c). What features might you draw attention to from these lines? What other features might you draw attention to from the remaining lines?</a:t>
            </a:r>
          </a:p>
        </p:txBody>
      </p:sp>
      <p:grpSp>
        <p:nvGrpSpPr>
          <p:cNvPr id="2" name="Group 1">
            <a:extLst>
              <a:ext uri="{FF2B5EF4-FFF2-40B4-BE49-F238E27FC236}">
                <a16:creationId xmlns:a16="http://schemas.microsoft.com/office/drawing/2014/main" id="{6B061E4F-4B10-4EB5-996F-4D791519B455}"/>
              </a:ext>
            </a:extLst>
          </p:cNvPr>
          <p:cNvGrpSpPr/>
          <p:nvPr/>
        </p:nvGrpSpPr>
        <p:grpSpPr>
          <a:xfrm>
            <a:off x="368963" y="1564544"/>
            <a:ext cx="11487677" cy="3088592"/>
            <a:chOff x="368963" y="1564544"/>
            <a:chExt cx="11487677" cy="308859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68963" y="1564544"/>
              <a:ext cx="11487677" cy="308859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7995709-B2F8-413D-A1E2-2C8D14F4482C}"/>
                </a:ext>
              </a:extLst>
            </p:cNvPr>
            <p:cNvPicPr>
              <a:picLocks noChangeAspect="1"/>
            </p:cNvPicPr>
            <p:nvPr/>
          </p:nvPicPr>
          <p:blipFill>
            <a:blip r:embed="rId4"/>
            <a:stretch>
              <a:fillRect/>
            </a:stretch>
          </p:blipFill>
          <p:spPr>
            <a:xfrm>
              <a:off x="577568" y="1705199"/>
              <a:ext cx="2795800" cy="2807282"/>
            </a:xfrm>
            <a:prstGeom prst="rect">
              <a:avLst/>
            </a:prstGeom>
          </p:spPr>
        </p:pic>
        <p:sp>
          <p:nvSpPr>
            <p:cNvPr id="7" name="TextBox 6">
              <a:extLst>
                <a:ext uri="{FF2B5EF4-FFF2-40B4-BE49-F238E27FC236}">
                  <a16:creationId xmlns:a16="http://schemas.microsoft.com/office/drawing/2014/main" id="{F5DD095E-6B5C-4C2D-9665-79CA12443E37}"/>
                </a:ext>
              </a:extLst>
            </p:cNvPr>
            <p:cNvSpPr txBox="1"/>
            <p:nvPr/>
          </p:nvSpPr>
          <p:spPr>
            <a:xfrm>
              <a:off x="3765978" y="1739422"/>
              <a:ext cx="8045564" cy="2369880"/>
            </a:xfrm>
            <a:prstGeom prst="rect">
              <a:avLst/>
            </a:prstGeom>
            <a:noFill/>
          </p:spPr>
          <p:txBody>
            <a:bodyPr wrap="square">
              <a:spAutoFit/>
            </a:bodyPr>
            <a:lstStyle/>
            <a:p>
              <a:pPr>
                <a:spcBef>
                  <a:spcPts val="1200"/>
                </a:spcBef>
                <a:buNone/>
              </a:pPr>
              <a:r>
                <a:rPr lang="en-GB" sz="1800" dirty="0"/>
                <a:t>The graph shows the number of active social media users for different platforms between 2004 and 2019.</a:t>
              </a:r>
            </a:p>
            <a:p>
              <a:pPr marL="514350" indent="-514350">
                <a:spcBef>
                  <a:spcPts val="1200"/>
                </a:spcBef>
                <a:buFont typeface="+mj-lt"/>
                <a:buAutoNum type="alphaLcParenR"/>
              </a:pPr>
              <a:r>
                <a:rPr lang="en-GB" sz="1800" dirty="0"/>
                <a:t>Which line do you think represents Facebook? Explain how you know.</a:t>
              </a:r>
            </a:p>
            <a:p>
              <a:pPr marL="514350" indent="-514350">
                <a:spcBef>
                  <a:spcPts val="1200"/>
                </a:spcBef>
                <a:buFont typeface="+mj-lt"/>
                <a:buAutoNum type="alphaLcParenR"/>
              </a:pPr>
              <a:r>
                <a:rPr lang="en-GB" sz="1800" dirty="0"/>
                <a:t>Which line do you think represents </a:t>
              </a:r>
              <a:r>
                <a:rPr lang="en-GB" sz="1800" dirty="0" err="1"/>
                <a:t>TikTok</a:t>
              </a:r>
              <a:r>
                <a:rPr lang="en-GB" sz="1800" dirty="0"/>
                <a:t>? Explain how you know.</a:t>
              </a:r>
            </a:p>
            <a:p>
              <a:pPr marL="514350" indent="-514350">
                <a:spcBef>
                  <a:spcPts val="1200"/>
                </a:spcBef>
                <a:buFont typeface="+mj-lt"/>
                <a:buAutoNum type="alphaLcParenR"/>
              </a:pPr>
              <a:r>
                <a:rPr lang="en-GB" sz="1800" dirty="0"/>
                <a:t>Which line do you think represents </a:t>
              </a:r>
              <a:r>
                <a:rPr lang="en-GB" sz="1800" dirty="0" err="1"/>
                <a:t>MySpace</a:t>
              </a:r>
              <a:r>
                <a:rPr lang="en-GB" sz="1800" dirty="0"/>
                <a:t>? Explain how you know. </a:t>
              </a:r>
            </a:p>
            <a:p>
              <a:pPr marL="514350" indent="-514350">
                <a:spcBef>
                  <a:spcPts val="1200"/>
                </a:spcBef>
                <a:buFont typeface="+mj-lt"/>
                <a:buAutoNum type="alphaLcParenR"/>
              </a:pPr>
              <a:r>
                <a:rPr lang="en-GB" sz="1800" dirty="0"/>
                <a:t>What platforms might the other lines be? Explain how you know.</a:t>
              </a:r>
            </a:p>
          </p:txBody>
        </p:sp>
      </p:grpSp>
    </p:spTree>
    <p:custDataLst>
      <p:tags r:id="rId1"/>
    </p:custDataLst>
    <p:extLst>
      <p:ext uri="{BB962C8B-B14F-4D97-AF65-F5344CB8AC3E}">
        <p14:creationId xmlns:p14="http://schemas.microsoft.com/office/powerpoint/2010/main" val="223982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graph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103CAE15-D772-43DE-88EE-1B2E95A10D5A}"/>
              </a:ext>
            </a:extLst>
          </p:cNvPr>
          <p:cNvSpPr txBox="1"/>
          <p:nvPr/>
        </p:nvSpPr>
        <p:spPr>
          <a:xfrm>
            <a:off x="263352" y="1764187"/>
            <a:ext cx="5688632" cy="3120854"/>
          </a:xfrm>
          <a:prstGeom prst="rect">
            <a:avLst/>
          </a:prstGeom>
          <a:noFill/>
        </p:spPr>
        <p:txBody>
          <a:bodyPr wrap="square">
            <a:spAutoFit/>
          </a:bodyPr>
          <a:lstStyle/>
          <a:p>
            <a:pPr marL="514350" indent="-514350">
              <a:buFont typeface="+mj-lt"/>
              <a:buAutoNum type="alphaLcParenR"/>
            </a:pPr>
            <a:r>
              <a:rPr lang="en-GB" sz="2400" dirty="0"/>
              <a:t>Sachin throws a ball straight up in the air and catches it again. On this set of axes, sketch how the height changes with time.</a:t>
            </a:r>
          </a:p>
          <a:p>
            <a:pPr marL="514350" indent="-514350">
              <a:buFont typeface="+mj-lt"/>
              <a:buAutoNum type="alphaLcParenR"/>
            </a:pPr>
            <a:r>
              <a:rPr lang="en-GB" sz="2400" dirty="0"/>
              <a:t>Sachin then throws the ball to Catriona who is standing close by. On the same set of axes, sketch how the height changes with time.</a:t>
            </a:r>
          </a:p>
        </p:txBody>
      </p:sp>
      <p:pic>
        <p:nvPicPr>
          <p:cNvPr id="7" name="Picture 6">
            <a:extLst>
              <a:ext uri="{FF2B5EF4-FFF2-40B4-BE49-F238E27FC236}">
                <a16:creationId xmlns:a16="http://schemas.microsoft.com/office/drawing/2014/main" id="{B243B664-0AFF-493D-8332-6922AD961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4721" y="1817244"/>
            <a:ext cx="6087870" cy="3151465"/>
          </a:xfrm>
          <a:prstGeom prst="rect">
            <a:avLst/>
          </a:prstGeom>
        </p:spPr>
      </p:pic>
    </p:spTree>
    <p:extLst>
      <p:ext uri="{BB962C8B-B14F-4D97-AF65-F5344CB8AC3E}">
        <p14:creationId xmlns:p14="http://schemas.microsoft.com/office/powerpoint/2010/main" val="59901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graph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 (</a:t>
            </a:r>
            <a:r>
              <a:rPr kumimoji="0" lang="en-GB" sz="2400" b="1" i="0" u="none" strike="noStrike" kern="1200" cap="none" spc="0" normalizeH="0" baseline="0" noProof="0" dirty="0" err="1">
                <a:ln>
                  <a:noFill/>
                </a:ln>
                <a:solidFill>
                  <a:srgbClr val="585858"/>
                </a:solidFill>
                <a:effectLst/>
                <a:uLnTx/>
                <a:uFillTx/>
                <a:latin typeface="Arial" panose="020B0604020202020204" pitchFamily="34" charset="0"/>
                <a:ea typeface="+mj-ea"/>
                <a:cs typeface="Arial" panose="020B0604020202020204" pitchFamily="34" charset="0"/>
              </a:rPr>
              <a:t>cont</a:t>
            </a: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a:t>
            </a:r>
            <a:endParaRPr lang="en-GB" dirty="0"/>
          </a:p>
        </p:txBody>
      </p:sp>
      <p:sp>
        <p:nvSpPr>
          <p:cNvPr id="5" name="TextBox 4">
            <a:extLst>
              <a:ext uri="{FF2B5EF4-FFF2-40B4-BE49-F238E27FC236}">
                <a16:creationId xmlns:a16="http://schemas.microsoft.com/office/drawing/2014/main" id="{103CAE15-D772-43DE-88EE-1B2E95A10D5A}"/>
              </a:ext>
            </a:extLst>
          </p:cNvPr>
          <p:cNvSpPr txBox="1"/>
          <p:nvPr/>
        </p:nvSpPr>
        <p:spPr>
          <a:xfrm>
            <a:off x="288706" y="4948407"/>
            <a:ext cx="5015880" cy="769441"/>
          </a:xfrm>
          <a:prstGeom prst="rect">
            <a:avLst/>
          </a:prstGeom>
          <a:noFill/>
        </p:spPr>
        <p:txBody>
          <a:bodyPr wrap="square">
            <a:spAutoFit/>
          </a:bodyPr>
          <a:lstStyle/>
          <a:p>
            <a:pPr marL="514350" indent="-514350">
              <a:buFont typeface="+mj-lt"/>
              <a:buAutoNum type="alphaLcParenR"/>
            </a:pPr>
            <a:r>
              <a:rPr lang="en-GB" sz="2200" dirty="0"/>
              <a:t>Sachin throws a ball straight up in the air and catches it again.</a:t>
            </a:r>
          </a:p>
        </p:txBody>
      </p:sp>
      <p:pic>
        <p:nvPicPr>
          <p:cNvPr id="8" name="Picture 7">
            <a:extLst>
              <a:ext uri="{FF2B5EF4-FFF2-40B4-BE49-F238E27FC236}">
                <a16:creationId xmlns:a16="http://schemas.microsoft.com/office/drawing/2014/main" id="{5ABA1D35-C098-41E9-AFBD-0004B530A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2860174"/>
            <a:ext cx="3960440" cy="2088233"/>
          </a:xfrm>
          <a:prstGeom prst="rect">
            <a:avLst/>
          </a:prstGeom>
        </p:spPr>
      </p:pic>
      <p:pic>
        <p:nvPicPr>
          <p:cNvPr id="9" name="Picture 8">
            <a:extLst>
              <a:ext uri="{FF2B5EF4-FFF2-40B4-BE49-F238E27FC236}">
                <a16:creationId xmlns:a16="http://schemas.microsoft.com/office/drawing/2014/main" id="{4AABE1BD-1485-427A-8422-5E65C4F8B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64" y="2830904"/>
            <a:ext cx="4176464" cy="2135964"/>
          </a:xfrm>
          <a:prstGeom prst="rect">
            <a:avLst/>
          </a:prstGeom>
        </p:spPr>
      </p:pic>
      <p:sp>
        <p:nvSpPr>
          <p:cNvPr id="10" name="TextBox 9">
            <a:extLst>
              <a:ext uri="{FF2B5EF4-FFF2-40B4-BE49-F238E27FC236}">
                <a16:creationId xmlns:a16="http://schemas.microsoft.com/office/drawing/2014/main" id="{A852C115-CC4C-407A-A01D-D9349AC3D224}"/>
              </a:ext>
            </a:extLst>
          </p:cNvPr>
          <p:cNvSpPr txBox="1"/>
          <p:nvPr/>
        </p:nvSpPr>
        <p:spPr>
          <a:xfrm>
            <a:off x="6256460" y="4942457"/>
            <a:ext cx="5681925" cy="769441"/>
          </a:xfrm>
          <a:prstGeom prst="rect">
            <a:avLst/>
          </a:prstGeom>
          <a:noFill/>
        </p:spPr>
        <p:txBody>
          <a:bodyPr wrap="square">
            <a:spAutoFit/>
          </a:bodyPr>
          <a:lstStyle/>
          <a:p>
            <a:pPr marL="514350" indent="-514350">
              <a:buFont typeface="+mj-lt"/>
              <a:buAutoNum type="alphaLcParenR" startAt="2"/>
            </a:pPr>
            <a:r>
              <a:rPr lang="en-GB" sz="2200" dirty="0"/>
              <a:t>Sachin then throws the ball to Catriona who is standing close by. </a:t>
            </a:r>
          </a:p>
        </p:txBody>
      </p:sp>
      <p:sp>
        <p:nvSpPr>
          <p:cNvPr id="11" name="TextBox 10">
            <a:extLst>
              <a:ext uri="{FF2B5EF4-FFF2-40B4-BE49-F238E27FC236}">
                <a16:creationId xmlns:a16="http://schemas.microsoft.com/office/drawing/2014/main" id="{1C240CF9-115D-406D-AE63-F308CBCDF6D4}"/>
              </a:ext>
            </a:extLst>
          </p:cNvPr>
          <p:cNvSpPr txBox="1"/>
          <p:nvPr/>
        </p:nvSpPr>
        <p:spPr>
          <a:xfrm>
            <a:off x="390392" y="1721035"/>
            <a:ext cx="11411216" cy="904863"/>
          </a:xfrm>
          <a:prstGeom prst="rect">
            <a:avLst/>
          </a:prstGeom>
          <a:noFill/>
        </p:spPr>
        <p:txBody>
          <a:bodyPr wrap="square">
            <a:spAutoFit/>
          </a:bodyPr>
          <a:lstStyle/>
          <a:p>
            <a:pPr algn="ctr">
              <a:buNone/>
            </a:pPr>
            <a:r>
              <a:rPr lang="en-GB" sz="2400" dirty="0"/>
              <a:t>These two sketches show possible graphs for Sachin’s two throws.</a:t>
            </a:r>
          </a:p>
          <a:p>
            <a:pPr algn="ctr">
              <a:buNone/>
            </a:pPr>
            <a:r>
              <a:rPr lang="en-GB" sz="2400" dirty="0"/>
              <a:t> What do you notice? What have these students misunderstood about the </a:t>
            </a:r>
            <a:r>
              <a:rPr lang="en-GB" sz="2400" i="1" dirty="0">
                <a:latin typeface="Times New Roman" panose="02020603050405020304" pitchFamily="18" charset="0"/>
                <a:cs typeface="Times New Roman" panose="02020603050405020304" pitchFamily="18" charset="0"/>
              </a:rPr>
              <a:t>x</a:t>
            </a:r>
            <a:r>
              <a:rPr lang="en-GB" sz="2400" dirty="0"/>
              <a:t>-axis? </a:t>
            </a:r>
          </a:p>
        </p:txBody>
      </p:sp>
    </p:spTree>
    <p:extLst>
      <p:ext uri="{BB962C8B-B14F-4D97-AF65-F5344CB8AC3E}">
        <p14:creationId xmlns:p14="http://schemas.microsoft.com/office/powerpoint/2010/main" val="337910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graph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Predict some of the different graphs that you might expect to see students draw. What might they reveal about their understanding?</a:t>
            </a:r>
          </a:p>
          <a:p>
            <a:pPr marL="360000" lvl="1" fontAlgn="auto">
              <a:lnSpc>
                <a:spcPct val="100000"/>
              </a:lnSpc>
              <a:spcBef>
                <a:spcPts val="0"/>
              </a:spcBef>
              <a:spcAft>
                <a:spcPts val="1200"/>
              </a:spcAft>
              <a:buClrTx/>
            </a:pPr>
            <a:r>
              <a:rPr lang="en-GB" sz="2400" dirty="0"/>
              <a:t>How might you support students to see these graphs as a representation of height in relation to time rather than a ‘picture’ of the situation? </a:t>
            </a:r>
          </a:p>
        </p:txBody>
      </p:sp>
      <p:grpSp>
        <p:nvGrpSpPr>
          <p:cNvPr id="2" name="Group 1">
            <a:extLst>
              <a:ext uri="{FF2B5EF4-FFF2-40B4-BE49-F238E27FC236}">
                <a16:creationId xmlns:a16="http://schemas.microsoft.com/office/drawing/2014/main" id="{2AD81795-2D2E-4211-B471-AAC77EED812B}"/>
              </a:ext>
            </a:extLst>
          </p:cNvPr>
          <p:cNvGrpSpPr/>
          <p:nvPr/>
        </p:nvGrpSpPr>
        <p:grpSpPr>
          <a:xfrm>
            <a:off x="479375" y="1576806"/>
            <a:ext cx="6341932" cy="4576801"/>
            <a:chOff x="486880" y="1588502"/>
            <a:chExt cx="6341932" cy="457680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86880" y="1588502"/>
              <a:ext cx="6341932" cy="457680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1443FD9-9656-44DF-BC74-212A1D4DF8CE}"/>
                </a:ext>
              </a:extLst>
            </p:cNvPr>
            <p:cNvSpPr txBox="1"/>
            <p:nvPr/>
          </p:nvSpPr>
          <p:spPr>
            <a:xfrm>
              <a:off x="486880" y="1646950"/>
              <a:ext cx="6257192" cy="1809726"/>
            </a:xfrm>
            <a:prstGeom prst="rect">
              <a:avLst/>
            </a:prstGeom>
            <a:noFill/>
          </p:spPr>
          <p:txBody>
            <a:bodyPr wrap="square">
              <a:spAutoFit/>
            </a:bodyPr>
            <a:lstStyle/>
            <a:p>
              <a:pPr marL="514350" indent="-514350">
                <a:buFont typeface="+mj-lt"/>
                <a:buAutoNum type="alphaLcParenR"/>
              </a:pPr>
              <a:r>
                <a:rPr lang="en-GB" sz="1800" dirty="0"/>
                <a:t>Sachin throws a ball straight up in the air and catches it again. On this set of axes, sketch how the height changes with time.</a:t>
              </a:r>
            </a:p>
            <a:p>
              <a:pPr marL="514350" indent="-514350">
                <a:buFont typeface="+mj-lt"/>
                <a:buAutoNum type="alphaLcParenR"/>
              </a:pPr>
              <a:r>
                <a:rPr lang="en-GB" sz="1800" dirty="0"/>
                <a:t>Sachin then throws the ball to Catriona who is standing close by. On the same set of axes, sketch how the height changes with time.</a:t>
              </a:r>
            </a:p>
          </p:txBody>
        </p:sp>
        <p:pic>
          <p:nvPicPr>
            <p:cNvPr id="7" name="Picture 6">
              <a:extLst>
                <a:ext uri="{FF2B5EF4-FFF2-40B4-BE49-F238E27FC236}">
                  <a16:creationId xmlns:a16="http://schemas.microsoft.com/office/drawing/2014/main" id="{6AD9A067-2F3C-471C-86E0-9603D7CEE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969" y="3515124"/>
              <a:ext cx="4824536" cy="2497484"/>
            </a:xfrm>
            <a:prstGeom prst="rect">
              <a:avLst/>
            </a:prstGeom>
          </p:spPr>
        </p:pic>
      </p:grpSp>
    </p:spTree>
    <p:custDataLst>
      <p:tags r:id="rId1"/>
    </p:custDataLst>
    <p:extLst>
      <p:ext uri="{BB962C8B-B14F-4D97-AF65-F5344CB8AC3E}">
        <p14:creationId xmlns:p14="http://schemas.microsoft.com/office/powerpoint/2010/main" val="50379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and interpret the graph in context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pic>
        <p:nvPicPr>
          <p:cNvPr id="9" name="Picture 8">
            <a:extLst>
              <a:ext uri="{FF2B5EF4-FFF2-40B4-BE49-F238E27FC236}">
                <a16:creationId xmlns:a16="http://schemas.microsoft.com/office/drawing/2014/main" id="{EEC02EFB-059C-4393-A033-3D053FE54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52" y="1268760"/>
            <a:ext cx="5343917" cy="5061625"/>
          </a:xfrm>
          <a:prstGeom prst="rect">
            <a:avLst/>
          </a:prstGeom>
        </p:spPr>
      </p:pic>
      <p:sp>
        <p:nvSpPr>
          <p:cNvPr id="11" name="TextBox 10">
            <a:extLst>
              <a:ext uri="{FF2B5EF4-FFF2-40B4-BE49-F238E27FC236}">
                <a16:creationId xmlns:a16="http://schemas.microsoft.com/office/drawing/2014/main" id="{53A8F80E-877F-4498-8049-DB143003A943}"/>
              </a:ext>
            </a:extLst>
          </p:cNvPr>
          <p:cNvSpPr txBox="1"/>
          <p:nvPr/>
        </p:nvSpPr>
        <p:spPr>
          <a:xfrm>
            <a:off x="263352" y="2010386"/>
            <a:ext cx="4608512" cy="830997"/>
          </a:xfrm>
          <a:prstGeom prst="rect">
            <a:avLst/>
          </a:prstGeom>
          <a:noFill/>
        </p:spPr>
        <p:txBody>
          <a:bodyPr wrap="square">
            <a:spAutoFit/>
          </a:bodyPr>
          <a:lstStyle/>
          <a:p>
            <a:pPr>
              <a:buNone/>
            </a:pPr>
            <a:r>
              <a:rPr lang="en-GB" sz="2400" dirty="0"/>
              <a:t>Which of these graphs show journeys that are impossible?</a:t>
            </a:r>
          </a:p>
        </p:txBody>
      </p:sp>
    </p:spTree>
    <p:extLst>
      <p:ext uri="{BB962C8B-B14F-4D97-AF65-F5344CB8AC3E}">
        <p14:creationId xmlns:p14="http://schemas.microsoft.com/office/powerpoint/2010/main" val="395941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and interpret the graph in context.</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196752"/>
            <a:ext cx="4891318" cy="468051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considering non-examples such as the yellow and orange graphs help students to understand distance-time graphs?</a:t>
            </a:r>
          </a:p>
          <a:p>
            <a:pPr marL="360000" lvl="1" fontAlgn="auto">
              <a:lnSpc>
                <a:spcPct val="100000"/>
              </a:lnSpc>
              <a:spcBef>
                <a:spcPts val="0"/>
              </a:spcBef>
              <a:spcAft>
                <a:spcPts val="1200"/>
              </a:spcAft>
              <a:buClrTx/>
            </a:pPr>
            <a:r>
              <a:rPr lang="en-GB" sz="2400" dirty="0"/>
              <a:t>What might students still misunderstand about the blue and green graphs? What questions might you ask to check their understanding? </a:t>
            </a:r>
          </a:p>
        </p:txBody>
      </p:sp>
      <p:grpSp>
        <p:nvGrpSpPr>
          <p:cNvPr id="2" name="Group 1">
            <a:extLst>
              <a:ext uri="{FF2B5EF4-FFF2-40B4-BE49-F238E27FC236}">
                <a16:creationId xmlns:a16="http://schemas.microsoft.com/office/drawing/2014/main" id="{F7EFDC9D-0D12-4DF4-A241-BE3A3E4DE626}"/>
              </a:ext>
            </a:extLst>
          </p:cNvPr>
          <p:cNvGrpSpPr/>
          <p:nvPr/>
        </p:nvGrpSpPr>
        <p:grpSpPr>
          <a:xfrm>
            <a:off x="680234" y="1735581"/>
            <a:ext cx="6160612" cy="3847708"/>
            <a:chOff x="680234" y="1735581"/>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80234" y="1735581"/>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6C79DE5-28B3-41A4-A70D-6B8C13EB42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5639" y="1800134"/>
              <a:ext cx="3848379" cy="3645089"/>
            </a:xfrm>
            <a:prstGeom prst="rect">
              <a:avLst/>
            </a:prstGeom>
          </p:spPr>
        </p:pic>
        <p:sp>
          <p:nvSpPr>
            <p:cNvPr id="7" name="TextBox 6">
              <a:extLst>
                <a:ext uri="{FF2B5EF4-FFF2-40B4-BE49-F238E27FC236}">
                  <a16:creationId xmlns:a16="http://schemas.microsoft.com/office/drawing/2014/main" id="{74586769-D0A1-42EA-872A-AE9BC2B7159E}"/>
                </a:ext>
              </a:extLst>
            </p:cNvPr>
            <p:cNvSpPr txBox="1"/>
            <p:nvPr/>
          </p:nvSpPr>
          <p:spPr>
            <a:xfrm>
              <a:off x="831033" y="1831230"/>
              <a:ext cx="1946492" cy="1200329"/>
            </a:xfrm>
            <a:prstGeom prst="rect">
              <a:avLst/>
            </a:prstGeom>
            <a:noFill/>
          </p:spPr>
          <p:txBody>
            <a:bodyPr wrap="square">
              <a:spAutoFit/>
            </a:bodyPr>
            <a:lstStyle/>
            <a:p>
              <a:pPr>
                <a:buNone/>
              </a:pPr>
              <a:r>
                <a:rPr lang="en-GB" sz="1800" dirty="0"/>
                <a:t>Which of these graphs show journeys that are impossible?</a:t>
              </a:r>
            </a:p>
          </p:txBody>
        </p:sp>
      </p:grpSp>
    </p:spTree>
    <p:custDataLst>
      <p:tags r:id="rId1"/>
    </p:custDataLst>
    <p:extLst>
      <p:ext uri="{BB962C8B-B14F-4D97-AF65-F5344CB8AC3E}">
        <p14:creationId xmlns:p14="http://schemas.microsoft.com/office/powerpoint/2010/main" val="349480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174108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398272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Cartesian coordinate system</a:t>
                      </a:r>
                    </a:p>
                  </a:txBody>
                  <a:tcPr/>
                </a:tc>
                <a:tc>
                  <a:txBody>
                    <a:bodyPr/>
                    <a:lstStyle/>
                    <a:p>
                      <a:pPr>
                        <a:spcAft>
                          <a:spcPts val="600"/>
                        </a:spcAft>
                      </a:pPr>
                      <a:r>
                        <a:rPr lang="en-GB" sz="1800" kern="1200" dirty="0">
                          <a:solidFill>
                            <a:schemeClr val="tx1"/>
                          </a:solidFill>
                          <a:effectLst/>
                          <a:latin typeface="+mn-lt"/>
                          <a:ea typeface="+mn-ea"/>
                          <a:cs typeface="+mn-cs"/>
                        </a:rPr>
                        <a:t>A system used to define the position of a point in 2- or 3-dimensional space: </a:t>
                      </a:r>
                    </a:p>
                    <a:p>
                      <a:pPr marL="342900" lvl="0" indent="-342900">
                        <a:spcAft>
                          <a:spcPts val="600"/>
                        </a:spcAft>
                        <a:buFont typeface="+mj-lt"/>
                        <a:buAutoNum type="arabicPeriod"/>
                      </a:pPr>
                      <a:r>
                        <a:rPr lang="en-GB" sz="1800" kern="1200" dirty="0">
                          <a:solidFill>
                            <a:schemeClr val="tx1"/>
                          </a:solidFill>
                          <a:effectLst/>
                          <a:latin typeface="+mn-lt"/>
                          <a:ea typeface="+mn-ea"/>
                          <a:cs typeface="+mn-cs"/>
                        </a:rPr>
                        <a:t>Two axes at right angles to each other are used to define the position of a point in a plane. The usual conventions are to label the horizontal axis as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-axis and the vertical axis as the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-axis, with the origin at the intersection of the axes. The ordered pair of numbers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that defines the position of a point is the coordinate pair. The origin is the point (0, 0); positive values of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are to the right of the origin and negative values are to the left of the origin; positive values of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are above the origin and negative values below the origin. Each of the numbers is a coordinate.</a:t>
                      </a:r>
                    </a:p>
                    <a:p>
                      <a:pPr marL="342000" lvl="1">
                        <a:spcAft>
                          <a:spcPts val="600"/>
                        </a:spcAft>
                      </a:pPr>
                      <a:r>
                        <a:rPr lang="en-GB" sz="1800" kern="1200" dirty="0">
                          <a:solidFill>
                            <a:schemeClr val="tx1"/>
                          </a:solidFill>
                          <a:effectLst/>
                          <a:latin typeface="+mn-lt"/>
                          <a:ea typeface="+mn-ea"/>
                          <a:cs typeface="+mn-cs"/>
                        </a:rPr>
                        <a:t>The numbers are also known as ‘Cartesian coordinates’, after the French mathematician, René Descartes (1596–1650).</a:t>
                      </a:r>
                    </a:p>
                    <a:p>
                      <a:pPr marL="342900" indent="-342900">
                        <a:spcAft>
                          <a:spcPts val="600"/>
                        </a:spcAft>
                        <a:buFont typeface="+mj-lt"/>
                        <a:buAutoNum type="arabicPeriod"/>
                      </a:pPr>
                      <a:r>
                        <a:rPr lang="en-GB" sz="1800" kern="1200" dirty="0">
                          <a:solidFill>
                            <a:schemeClr val="tx1"/>
                          </a:solidFill>
                          <a:effectLst/>
                          <a:latin typeface="+mn-lt"/>
                          <a:ea typeface="+mn-ea"/>
                          <a:cs typeface="+mn-cs"/>
                        </a:rPr>
                        <a:t>Three mutually perpendicular axes, conventionally labelled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and coordinates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can be used to define the position of a point in space.</a:t>
                      </a:r>
                      <a:endParaRPr lang="en-GB" dirty="0"/>
                    </a:p>
                  </a:txBody>
                  <a:tcPr/>
                </a:tc>
                <a:extLst>
                  <a:ext uri="{0D108BD9-81ED-4DB2-BD59-A6C34878D82A}">
                    <a16:rowId xmlns:a16="http://schemas.microsoft.com/office/drawing/2014/main" val="2719448778"/>
                  </a:ext>
                </a:extLst>
              </a:tr>
            </a:tbl>
          </a:graphicData>
        </a:graphic>
      </p:graphicFrame>
    </p:spTree>
    <p:extLst>
      <p:ext uri="{BB962C8B-B14F-4D97-AF65-F5344CB8AC3E}">
        <p14:creationId xmlns:p14="http://schemas.microsoft.com/office/powerpoint/2010/main" val="1131781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gradient</a:t>
                          </a:r>
                        </a:p>
                      </a:txBody>
                      <a:tcPr/>
                    </a:tc>
                    <a:tc>
                      <a:txBody>
                        <a:bodyPr/>
                        <a:lstStyle/>
                        <a:p>
                          <a:r>
                            <a:rPr lang="en-GB" sz="1800" kern="1200" dirty="0">
                              <a:solidFill>
                                <a:schemeClr val="tx1"/>
                              </a:solidFill>
                              <a:effectLst/>
                              <a:latin typeface="+mn-lt"/>
                              <a:ea typeface="+mn-ea"/>
                              <a:cs typeface="+mn-cs"/>
                            </a:rPr>
                            <a:t>A measure of the slope of a line. </a:t>
                          </a:r>
                        </a:p>
                        <a:p>
                          <a:r>
                            <a:rPr lang="en-GB" sz="1800" kern="1200" dirty="0">
                              <a:solidFill>
                                <a:schemeClr val="tx1"/>
                              </a:solidFill>
                              <a:effectLst/>
                              <a:latin typeface="+mn-lt"/>
                              <a:ea typeface="+mn-ea"/>
                              <a:cs typeface="+mn-cs"/>
                            </a:rPr>
                            <a:t>On a coordinate plane, the gradient of the line through the points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is defined as </a:t>
                          </a:r>
                          <a14:m>
                            <m:oMath xmlns:m="http://schemas.openxmlformats.org/officeDocument/2006/math">
                              <m:f>
                                <m:fPr>
                                  <m:ctrlPr>
                                    <a:rPr lang="en-GB" sz="1800" i="1" kern="1200" smtClean="0">
                                      <a:solidFill>
                                        <a:schemeClr val="tx1"/>
                                      </a:solidFill>
                                      <a:effectLst/>
                                      <a:latin typeface="Cambria Math" panose="02040503050406030204" pitchFamily="18" charset="0"/>
                                      <a:ea typeface="+mn-ea"/>
                                      <a:cs typeface="+mn-cs"/>
                                    </a:rPr>
                                  </m:ctrlPr>
                                </m:fPr>
                                <m:num>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num>
                                <m:den>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den>
                              </m:f>
                            </m:oMath>
                          </a14:m>
                          <a:r>
                            <a:rPr lang="en-GB" sz="1800" kern="1200" dirty="0">
                              <a:solidFill>
                                <a:schemeClr val="tx1"/>
                              </a:solidFill>
                              <a:effectLst/>
                              <a:latin typeface="+mn-lt"/>
                              <a:ea typeface="+mn-ea"/>
                              <a:cs typeface="+mn-cs"/>
                            </a:rPr>
                            <a:t>. The gradient may be positive, negative or zero depending on the values of the coordinates.</a:t>
                          </a:r>
                          <a:endParaRPr lang="en-GB" dirty="0"/>
                        </a:p>
                      </a:txBody>
                      <a:tcPr/>
                    </a:tc>
                    <a:extLst>
                      <a:ext uri="{0D108BD9-81ED-4DB2-BD59-A6C34878D82A}">
                        <a16:rowId xmlns:a16="http://schemas.microsoft.com/office/drawing/2014/main" val="2719448778"/>
                      </a:ext>
                    </a:extLst>
                  </a:tr>
                  <a:tr h="348541">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856505628"/>
                  </p:ext>
                </p:extLst>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351344">
                    <a:tc>
                      <a:txBody>
                        <a:bodyPr/>
                        <a:lstStyle/>
                        <a:p>
                          <a:r>
                            <a:rPr lang="en-GB" dirty="0"/>
                            <a:t>gradient</a:t>
                          </a:r>
                        </a:p>
                      </a:txBody>
                      <a:tcPr/>
                    </a:tc>
                    <a:tc>
                      <a:txBody>
                        <a:bodyPr/>
                        <a:lstStyle/>
                        <a:p>
                          <a:endParaRPr lang="en-US"/>
                        </a:p>
                      </a:txBody>
                      <a:tcPr>
                        <a:blipFill>
                          <a:blip r:embed="rId2"/>
                          <a:stretch>
                            <a:fillRect l="-14794" t="-29730" r="-190" b="-175676"/>
                          </a:stretch>
                        </a:blipFill>
                      </a:tcPr>
                    </a:tc>
                    <a:extLst>
                      <a:ext uri="{0D108BD9-81ED-4DB2-BD59-A6C34878D82A}">
                        <a16:rowId xmlns:a16="http://schemas.microsoft.com/office/drawing/2014/main" val="2719448778"/>
                      </a:ext>
                    </a:extLst>
                  </a:tr>
                  <a:tr h="1198880">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102616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67641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(3)</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049700581"/>
              </p:ext>
            </p:extLst>
          </p:nvPr>
        </p:nvGraphicFramePr>
        <p:xfrm>
          <a:off x="579413" y="1401995"/>
          <a:ext cx="11011552" cy="217932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quadratic</a:t>
                      </a:r>
                    </a:p>
                  </a:txBody>
                  <a:tcPr marL="68580" marR="68580" marT="0" marB="0"/>
                </a:tc>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Describing an expression of the form </a:t>
                      </a:r>
                      <a:r>
                        <a:rPr lang="en-GB" sz="1600" i="1">
                          <a:solidFill>
                            <a:srgbClr val="585858"/>
                          </a:solidFill>
                          <a:effectLst/>
                          <a:latin typeface="+mj-lt"/>
                          <a:ea typeface="Calibri" panose="020F0502020204030204" pitchFamily="34" charset="0"/>
                          <a:cs typeface="Times New Roman" panose="02020603050405020304" pitchFamily="18" charset="0"/>
                        </a:rPr>
                        <a:t>ax</a:t>
                      </a:r>
                      <a:r>
                        <a:rPr lang="en-GB" sz="1600" baseline="30000">
                          <a:solidFill>
                            <a:srgbClr val="585858"/>
                          </a:solidFill>
                          <a:effectLst/>
                          <a:latin typeface="+mj-lt"/>
                          <a:ea typeface="Calibri" panose="020F0502020204030204" pitchFamily="34" charset="0"/>
                          <a:cs typeface="Times New Roman" panose="02020603050405020304" pitchFamily="18" charset="0"/>
                        </a:rPr>
                        <a:t>2</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bx</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c</a:t>
                      </a:r>
                      <a:r>
                        <a:rPr lang="en-GB" sz="1600">
                          <a:solidFill>
                            <a:srgbClr val="585858"/>
                          </a:solidFill>
                          <a:effectLst/>
                          <a:latin typeface="+mj-lt"/>
                          <a:ea typeface="Calibri" panose="020F0502020204030204" pitchFamily="34" charset="0"/>
                          <a:cs typeface="Times New Roman" panose="02020603050405020304" pitchFamily="18" charset="0"/>
                        </a:rPr>
                        <a:t> where </a:t>
                      </a:r>
                      <a:r>
                        <a:rPr lang="en-GB" sz="1600" i="1">
                          <a:solidFill>
                            <a:srgbClr val="585858"/>
                          </a:solidFill>
                          <a:effectLst/>
                          <a:latin typeface="+mj-lt"/>
                          <a:ea typeface="Calibri" panose="020F0502020204030204" pitchFamily="34" charset="0"/>
                          <a:cs typeface="Times New Roman" panose="02020603050405020304" pitchFamily="18" charset="0"/>
                        </a:rPr>
                        <a:t>a</a:t>
                      </a:r>
                      <a:r>
                        <a:rPr lang="en-GB" sz="1600">
                          <a:solidFill>
                            <a:srgbClr val="585858"/>
                          </a:solidFill>
                          <a:effectLst/>
                          <a:latin typeface="+mj-lt"/>
                          <a:ea typeface="Calibri" panose="020F0502020204030204" pitchFamily="34" charset="0"/>
                          <a:cs typeface="Times New Roman" panose="02020603050405020304" pitchFamily="18" charset="0"/>
                        </a:rPr>
                        <a:t>, </a:t>
                      </a:r>
                      <a:r>
                        <a:rPr lang="en-GB" sz="1600" i="1">
                          <a:solidFill>
                            <a:srgbClr val="585858"/>
                          </a:solidFill>
                          <a:effectLst/>
                          <a:latin typeface="+mj-lt"/>
                          <a:ea typeface="Calibri" panose="020F0502020204030204" pitchFamily="34" charset="0"/>
                          <a:cs typeface="Times New Roman" panose="02020603050405020304" pitchFamily="18" charset="0"/>
                        </a:rPr>
                        <a:t>b</a:t>
                      </a:r>
                      <a:r>
                        <a:rPr lang="en-GB" sz="1600">
                          <a:solidFill>
                            <a:srgbClr val="585858"/>
                          </a:solidFill>
                          <a:effectLst/>
                          <a:latin typeface="+mj-lt"/>
                          <a:ea typeface="Calibri" panose="020F0502020204030204" pitchFamily="34" charset="0"/>
                          <a:cs typeface="Times New Roman" panose="02020603050405020304" pitchFamily="18" charset="0"/>
                        </a:rPr>
                        <a:t> and </a:t>
                      </a:r>
                      <a:r>
                        <a:rPr lang="en-GB" sz="1600" i="1">
                          <a:solidFill>
                            <a:srgbClr val="585858"/>
                          </a:solidFill>
                          <a:effectLst/>
                          <a:latin typeface="+mj-lt"/>
                          <a:ea typeface="Calibri" panose="020F0502020204030204" pitchFamily="34" charset="0"/>
                          <a:cs typeface="Times New Roman" panose="02020603050405020304" pitchFamily="18" charset="0"/>
                        </a:rPr>
                        <a:t>c</a:t>
                      </a:r>
                      <a:r>
                        <a:rPr lang="en-GB" sz="1600">
                          <a:solidFill>
                            <a:srgbClr val="585858"/>
                          </a:solidFill>
                          <a:effectLst/>
                          <a:latin typeface="+mj-lt"/>
                          <a:ea typeface="Calibri" panose="020F0502020204030204" pitchFamily="34" charset="0"/>
                          <a:cs typeface="Times New Roman" panose="02020603050405020304" pitchFamily="18" charset="0"/>
                        </a:rPr>
                        <a:t> are real numbers. The function </a:t>
                      </a:r>
                      <a:r>
                        <a:rPr lang="en-GB" sz="1600" i="1">
                          <a:solidFill>
                            <a:srgbClr val="585858"/>
                          </a:solidFill>
                          <a:effectLst/>
                          <a:latin typeface="+mj-lt"/>
                          <a:ea typeface="Calibri" panose="020F0502020204030204" pitchFamily="34" charset="0"/>
                          <a:cs typeface="Times New Roman" panose="02020603050405020304" pitchFamily="18" charset="0"/>
                        </a:rPr>
                        <a:t>y</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ax</a:t>
                      </a:r>
                      <a:r>
                        <a:rPr lang="en-GB" sz="1600" baseline="30000">
                          <a:solidFill>
                            <a:srgbClr val="585858"/>
                          </a:solidFill>
                          <a:effectLst/>
                          <a:latin typeface="+mj-lt"/>
                          <a:ea typeface="Calibri" panose="020F0502020204030204" pitchFamily="34" charset="0"/>
                          <a:cs typeface="Times New Roman" panose="02020603050405020304" pitchFamily="18" charset="0"/>
                        </a:rPr>
                        <a:t>2</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bx</a:t>
                      </a:r>
                      <a:r>
                        <a:rPr lang="en-GB" sz="1600">
                          <a:solidFill>
                            <a:srgbClr val="585858"/>
                          </a:solidFill>
                          <a:effectLst/>
                          <a:latin typeface="+mj-lt"/>
                          <a:ea typeface="Calibri" panose="020F0502020204030204" pitchFamily="34" charset="0"/>
                          <a:cs typeface="Times New Roman" panose="02020603050405020304" pitchFamily="18" charset="0"/>
                        </a:rPr>
                        <a:t> + </a:t>
                      </a:r>
                      <a:r>
                        <a:rPr lang="en-GB" sz="1600" i="1">
                          <a:solidFill>
                            <a:srgbClr val="585858"/>
                          </a:solidFill>
                          <a:effectLst/>
                          <a:latin typeface="+mj-lt"/>
                          <a:ea typeface="Calibri" panose="020F0502020204030204" pitchFamily="34" charset="0"/>
                          <a:cs typeface="Times New Roman" panose="02020603050405020304" pitchFamily="18" charset="0"/>
                        </a:rPr>
                        <a:t>c</a:t>
                      </a:r>
                      <a:r>
                        <a:rPr lang="en-GB" sz="1600">
                          <a:solidFill>
                            <a:srgbClr val="585858"/>
                          </a:solidFill>
                          <a:effectLst/>
                          <a:latin typeface="+mj-lt"/>
                          <a:ea typeface="Calibri" panose="020F0502020204030204" pitchFamily="34" charset="0"/>
                          <a:cs typeface="Times New Roman" panose="02020603050405020304" pitchFamily="18" charset="0"/>
                        </a:rPr>
                        <a:t> is a quadratic function; its graph is a parabola.</a:t>
                      </a:r>
                    </a:p>
                  </a:txBody>
                  <a:tcPr marL="68580" marR="68580" marT="0" marB="0"/>
                </a:tc>
                <a:extLst>
                  <a:ext uri="{0D108BD9-81ED-4DB2-BD59-A6C34878D82A}">
                    <a16:rowId xmlns:a16="http://schemas.microsoft.com/office/drawing/2014/main" val="2719448778"/>
                  </a:ext>
                </a:extLst>
              </a:tr>
              <a:tr h="348541">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simultaneous equations</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Two linear equations that apply simultaneously to given variables. The solution to the simultaneous equations is the pair of values for the variables that satisfies both equations. The graphical solution to simultaneous equations is a point where the lines representing the equations intersect.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6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2</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is a set of simultaneous equations. The solution is the value of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which satisfies both simultaneously – i.e.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2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4.</a:t>
                      </a: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283190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1035" y="1268760"/>
            <a:ext cx="10981365"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sp>
        <p:nvSpPr>
          <p:cNvPr id="7" name="TextBox 6">
            <a:extLst>
              <a:ext uri="{FF2B5EF4-FFF2-40B4-BE49-F238E27FC236}">
                <a16:creationId xmlns:a16="http://schemas.microsoft.com/office/drawing/2014/main" id="{4C7984CC-583D-46B7-87B8-303EF593EB16}"/>
              </a:ext>
            </a:extLst>
          </p:cNvPr>
          <p:cNvSpPr txBox="1"/>
          <p:nvPr/>
        </p:nvSpPr>
        <p:spPr>
          <a:xfrm>
            <a:off x="609600" y="2014399"/>
            <a:ext cx="5638982" cy="4031873"/>
          </a:xfrm>
          <a:prstGeom prst="rect">
            <a:avLst/>
          </a:prstGeom>
          <a:noFill/>
        </p:spPr>
        <p:txBody>
          <a:bodyPr wrap="square">
            <a:spAutoFit/>
          </a:bodyPr>
          <a:lstStyle/>
          <a:p>
            <a:pPr marL="457200" indent="-457200">
              <a:buClr>
                <a:srgbClr val="466665"/>
              </a:buClr>
              <a:buFont typeface="Arial" panose="020B0604020202020204" pitchFamily="34" charset="0"/>
              <a:buChar char="•"/>
            </a:pPr>
            <a:r>
              <a:rPr lang="en-GB" sz="2400" b="1" dirty="0">
                <a:solidFill>
                  <a:srgbClr val="585858"/>
                </a:solidFill>
              </a:rPr>
              <a:t>Tables of values, graphs, sequences and structured pictorial arrangements</a:t>
            </a:r>
          </a:p>
          <a:p>
            <a:pPr marL="914400" lvl="1" indent="-457200">
              <a:buClr>
                <a:srgbClr val="466665"/>
              </a:buClr>
              <a:buFont typeface="Arial" panose="020B0604020202020204" pitchFamily="34" charset="0"/>
              <a:buChar char="•"/>
            </a:pPr>
            <a:r>
              <a:rPr lang="en-GB" sz="2000" dirty="0">
                <a:solidFill>
                  <a:srgbClr val="585858"/>
                </a:solidFill>
              </a:rPr>
              <a:t>It is important for students to see multiple representations of the same structure, as in the diagram, and to connect them. Prompts such as ‘Where is the 3 in this representation?’ and ‘Where is the 1?’ can support students in making these connections and understanding that each representation has the same underpinning structure.</a:t>
            </a:r>
            <a:endParaRPr lang="en-GB" sz="2000" b="1" dirty="0">
              <a:solidFill>
                <a:srgbClr val="585858"/>
              </a:solidFill>
            </a:endParaRPr>
          </a:p>
        </p:txBody>
      </p:sp>
      <p:pic>
        <p:nvPicPr>
          <p:cNvPr id="8" name="Picture 7">
            <a:extLst>
              <a:ext uri="{FF2B5EF4-FFF2-40B4-BE49-F238E27FC236}">
                <a16:creationId xmlns:a16="http://schemas.microsoft.com/office/drawing/2014/main" id="{07855A31-56F8-4BAC-BACD-23FB61EC8D45}"/>
              </a:ext>
            </a:extLst>
          </p:cNvPr>
          <p:cNvPicPr/>
          <p:nvPr/>
        </p:nvPicPr>
        <p:blipFill rotWithShape="1">
          <a:blip r:embed="rId3" cstate="print">
            <a:extLst>
              <a:ext uri="{28A0092B-C50C-407E-A947-70E740481C1C}">
                <a14:useLocalDpi xmlns:a14="http://schemas.microsoft.com/office/drawing/2010/main" val="0"/>
              </a:ext>
            </a:extLst>
          </a:blip>
          <a:srcRect l="8379" r="6027"/>
          <a:stretch/>
        </p:blipFill>
        <p:spPr bwMode="auto">
          <a:xfrm>
            <a:off x="6276514" y="2071363"/>
            <a:ext cx="5450987" cy="3974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7080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rmAutofit/>
          </a:bodyPr>
          <a:lstStyle/>
          <a:p>
            <a:pPr marL="0" indent="0">
              <a:buNone/>
            </a:pPr>
            <a:r>
              <a:rPr lang="en-GB" sz="2000" dirty="0"/>
              <a:t>From Upper Key Stage 2, students will bring experience of:</a:t>
            </a:r>
          </a:p>
          <a:p>
            <a:r>
              <a:rPr lang="en-GB" sz="1800" dirty="0"/>
              <a:t>using simple formulae</a:t>
            </a:r>
          </a:p>
          <a:p>
            <a:r>
              <a:rPr lang="en-GB" sz="1800" dirty="0"/>
              <a:t>generating and describing linear number sequences</a:t>
            </a:r>
          </a:p>
          <a:p>
            <a:r>
              <a:rPr lang="en-GB" sz="1800" dirty="0"/>
              <a:t>describing positions on the full coordinate grid (all four quadrants).</a:t>
            </a:r>
          </a:p>
          <a:p>
            <a:endParaRPr lang="en-GB" dirty="0"/>
          </a:p>
        </p:txBody>
      </p:sp>
    </p:spTree>
    <p:extLst>
      <p:ext uri="{BB962C8B-B14F-4D97-AF65-F5344CB8AC3E}">
        <p14:creationId xmlns:p14="http://schemas.microsoft.com/office/powerpoint/2010/main" val="2255591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a:t>Future learning </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recognise and use sequences of triangular, square and cube numbers, simple arithmetic progressions, Fibonacci-type sequences, quadratic sequences, and simple geometric progressions (</a:t>
                </a:r>
                <a14:m>
                  <m:oMath xmlns:m="http://schemas.openxmlformats.org/officeDocument/2006/math">
                    <m:sSup>
                      <m:sSupPr>
                        <m:ctrlPr>
                          <a:rPr lang="en-GB" sz="1800" i="1" dirty="0" smtClean="0">
                            <a:latin typeface="Cambria Math" panose="02040503050406030204" pitchFamily="18" charset="0"/>
                          </a:rPr>
                        </m:ctrlPr>
                      </m:sSupPr>
                      <m:e>
                        <m:r>
                          <a:rPr lang="en-GB" sz="1800" b="0" i="1" dirty="0" smtClean="0">
                            <a:latin typeface="Cambria Math" panose="02040503050406030204" pitchFamily="18" charset="0"/>
                          </a:rPr>
                          <m:t>𝑟</m:t>
                        </m:r>
                      </m:e>
                      <m:sup>
                        <m:r>
                          <a:rPr lang="en-GB" sz="1800" b="0" i="1" dirty="0" smtClean="0">
                            <a:latin typeface="Cambria Math" panose="02040503050406030204" pitchFamily="18" charset="0"/>
                          </a:rPr>
                          <m:t>𝑛</m:t>
                        </m:r>
                      </m:sup>
                    </m:sSup>
                  </m:oMath>
                </a14:m>
                <a:r>
                  <a:rPr lang="en-GB" sz="1800" dirty="0"/>
                  <a:t> where </a:t>
                </a:r>
                <a14:m>
                  <m:oMath xmlns:m="http://schemas.openxmlformats.org/officeDocument/2006/math">
                    <m:r>
                      <a:rPr lang="en-GB" sz="1800" i="1" dirty="0" smtClean="0">
                        <a:latin typeface="Cambria Math" panose="02040503050406030204" pitchFamily="18" charset="0"/>
                      </a:rPr>
                      <m:t>𝑛</m:t>
                    </m:r>
                  </m:oMath>
                </a14:m>
                <a:r>
                  <a:rPr lang="en-GB" sz="1800" dirty="0"/>
                  <a:t> is an integer, and </a:t>
                </a:r>
                <a14:m>
                  <m:oMath xmlns:m="http://schemas.openxmlformats.org/officeDocument/2006/math">
                    <m:r>
                      <a:rPr lang="en-GB" sz="1800" i="1" dirty="0" smtClean="0">
                        <a:latin typeface="Cambria Math" panose="02040503050406030204" pitchFamily="18" charset="0"/>
                      </a:rPr>
                      <m:t>𝑟</m:t>
                    </m:r>
                  </m:oMath>
                </a14:m>
                <a:r>
                  <a:rPr lang="en-GB" sz="1800" dirty="0"/>
                  <a:t> is a positive rational number {or a surd}) {and other sequences}</a:t>
                </a:r>
              </a:p>
              <a:p>
                <a:r>
                  <a:rPr lang="en-GB" sz="1800" dirty="0"/>
                  <a:t>deduce expressions to calculate the </a:t>
                </a:r>
                <a:r>
                  <a:rPr lang="en-GB" sz="1800" i="1" dirty="0"/>
                  <a:t>n</a:t>
                </a:r>
                <a:r>
                  <a:rPr lang="en-GB" sz="1800" dirty="0"/>
                  <a:t>th term of linear {and quadratic} sequences</a:t>
                </a:r>
              </a:p>
              <a:p>
                <a:r>
                  <a:rPr lang="en-GB" sz="1800" dirty="0"/>
                  <a:t>use the form </a:t>
                </a:r>
                <a14:m>
                  <m:oMath xmlns:m="http://schemas.openxmlformats.org/officeDocument/2006/math">
                    <m:r>
                      <a:rPr lang="en-GB" sz="1800" i="1" dirty="0" smtClean="0">
                        <a:latin typeface="Cambria Math" panose="02040503050406030204" pitchFamily="18" charset="0"/>
                      </a:rPr>
                      <m:t>𝑦</m:t>
                    </m:r>
                    <m:r>
                      <a:rPr lang="en-GB" sz="1800" i="1" dirty="0" smtClean="0">
                        <a:latin typeface="Cambria Math" panose="02040503050406030204" pitchFamily="18" charset="0"/>
                      </a:rPr>
                      <m:t>=</m:t>
                    </m:r>
                    <m:r>
                      <a:rPr lang="en-GB" sz="1800" i="1" dirty="0" smtClean="0">
                        <a:latin typeface="Cambria Math" panose="02040503050406030204" pitchFamily="18" charset="0"/>
                      </a:rPr>
                      <m:t>𝑚𝑥</m:t>
                    </m:r>
                    <m:r>
                      <a:rPr lang="en-GB" sz="1800" i="1" dirty="0" smtClean="0">
                        <a:latin typeface="Cambria Math" panose="02040503050406030204" pitchFamily="18" charset="0"/>
                      </a:rPr>
                      <m:t>+</m:t>
                    </m:r>
                    <m:r>
                      <a:rPr lang="en-GB" sz="1800" i="1" dirty="0" smtClean="0">
                        <a:latin typeface="Cambria Math" panose="02040503050406030204" pitchFamily="18" charset="0"/>
                      </a:rPr>
                      <m:t>𝑐</m:t>
                    </m:r>
                    <m:r>
                      <a:rPr lang="en-GB" sz="1800" i="1" dirty="0" smtClean="0">
                        <a:latin typeface="Cambria Math" panose="02040503050406030204" pitchFamily="18" charset="0"/>
                      </a:rPr>
                      <m:t> </m:t>
                    </m:r>
                  </m:oMath>
                </a14:m>
                <a:r>
                  <a:rPr lang="en-GB" sz="1800" dirty="0"/>
                  <a:t>to identify parallel {and perpendicular} lines; find the equation of the line through two given points, or through one point with a given gradient</a:t>
                </a:r>
              </a:p>
              <a:p>
                <a:r>
                  <a:rPr lang="en-GB" sz="1800" dirty="0"/>
                  <a:t>recognise, sketch and interpret graphs of linear functions, quadratic functions, simple cubic functions, the reciprocal function 𝑦=1/𝑥    with 𝑥 ≠ 0, {the exponential function 𝑦=𝑘𝑥 for positive values of k, and the trigonometric functions (with arguments in degrees) 𝑦=sin𝑥, 𝑦=cos𝑥, 𝑦= tan𝑥 for angles of any size}</a:t>
                </a:r>
              </a:p>
              <a:p>
                <a:r>
                  <a:rPr lang="en-GB" sz="1800" dirty="0"/>
                  <a:t>{sketch translations and reflections of the graph of a given function}</a:t>
                </a:r>
              </a:p>
              <a:p>
                <a:r>
                  <a:rPr lang="en-GB" sz="1800" dirty="0"/>
                  <a:t>plot and interpret graphs (including reciprocal graphs {and exponential graphs}) and graphs of non-standard functions in real contexts, to find approximate solutions to problems such as simple kinematic problems involving distance, speed and acceleration.</a:t>
                </a:r>
              </a:p>
              <a:p>
                <a:pPr marL="0" indent="0">
                  <a:buNone/>
                </a:pPr>
                <a:r>
                  <a:rPr lang="en-GB" sz="1800" dirty="0"/>
                  <a:t>Please note: Braces { } indicate additional mathematical content to be taught to more highly attaining students.</a:t>
                </a:r>
              </a:p>
              <a:p>
                <a:endParaRPr lang="en-GB" sz="2000" dirty="0"/>
              </a:p>
              <a:p>
                <a:pPr lvl="1"/>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1035" y="1124744"/>
                <a:ext cx="10972800" cy="3888432"/>
              </a:xfrm>
              <a:blipFill>
                <a:blip r:embed="rId3"/>
                <a:stretch>
                  <a:fillRect l="-578" t="-1303" r="-347" b="-29967"/>
                </a:stretch>
              </a:blipFill>
            </p:spPr>
            <p:txBody>
              <a:bodyPr/>
              <a:lstStyle/>
              <a:p>
                <a:r>
                  <a:rPr lang="en-US">
                    <a:noFill/>
                  </a:rPr>
                  <a:t> </a:t>
                </a:r>
              </a:p>
            </p:txBody>
          </p:sp>
        </mc:Fallback>
      </mc:AlternateContent>
    </p:spTree>
    <p:extLst>
      <p:ext uri="{BB962C8B-B14F-4D97-AF65-F5344CB8AC3E}">
        <p14:creationId xmlns:p14="http://schemas.microsoft.com/office/powerpoint/2010/main" val="2017104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5158580"/>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3"/>
              </a:rPr>
              <a:t>4 Sequences and Graphs Theme Overview Document</a:t>
            </a:r>
            <a:endParaRPr lang="en-GB" dirty="0"/>
          </a:p>
          <a:p>
            <a:pPr lvl="2">
              <a:lnSpc>
                <a:spcPct val="100000"/>
              </a:lnSpc>
            </a:pPr>
            <a:r>
              <a:rPr lang="en-GB" dirty="0">
                <a:hlinkClick r:id="rId4"/>
              </a:rPr>
              <a:t>4.2 Graphical representations Core Concept Document</a:t>
            </a:r>
            <a:endParaRPr lang="en-GB" dirty="0"/>
          </a:p>
          <a:p>
            <a:pPr lvl="2">
              <a:lnSpc>
                <a:spcPct val="100000"/>
              </a:lnSpc>
            </a:pPr>
            <a:r>
              <a:rPr lang="en-GB" dirty="0">
                <a:hlinkClick r:id="rId5"/>
              </a:rPr>
              <a:t>1.4 Simplifying and manipulating expressions, equations and formulae Core Concept Document</a:t>
            </a:r>
            <a:endParaRPr lang="en-GB" dirty="0"/>
          </a:p>
          <a:p>
            <a:pPr lvl="1">
              <a:lnSpc>
                <a:spcPct val="100000"/>
              </a:lnSpc>
            </a:pPr>
            <a:r>
              <a:rPr lang="en-GB" dirty="0">
                <a:hlinkClick r:id="rId6"/>
              </a:rPr>
              <a:t>NCETM primary mastery professional development materials</a:t>
            </a:r>
            <a:endParaRPr lang="en-GB" dirty="0"/>
          </a:p>
          <a:p>
            <a:pPr lvl="1">
              <a:lnSpc>
                <a:spcPct val="100000"/>
              </a:lnSpc>
            </a:pPr>
            <a:r>
              <a:rPr lang="en-GB" dirty="0">
                <a:hlinkClick r:id="rId7"/>
              </a:rPr>
              <a:t>NCETM primary assessment materials</a:t>
            </a:r>
            <a:endParaRPr lang="en-GB" dirty="0"/>
          </a:p>
          <a:p>
            <a:pPr lvl="1">
              <a:lnSpc>
                <a:spcPct val="100000"/>
              </a:lnSpc>
            </a:pPr>
            <a:r>
              <a:rPr lang="en-GB" dirty="0">
                <a:hlinkClick r:id="rId8"/>
              </a:rPr>
              <a:t>NCETM secondary assessment materials</a:t>
            </a:r>
            <a:endParaRPr lang="en-GB" dirty="0"/>
          </a:p>
          <a:p>
            <a:pPr>
              <a:lnSpc>
                <a:spcPct val="100000"/>
              </a:lnSpc>
            </a:pPr>
            <a:r>
              <a:rPr lang="en-GB" dirty="0"/>
              <a:t>There are also references to the following:</a:t>
            </a:r>
          </a:p>
          <a:p>
            <a:pPr lvl="1">
              <a:lnSpc>
                <a:spcPct val="100000"/>
              </a:lnSpc>
            </a:pPr>
            <a:r>
              <a:rPr lang="en-GB" dirty="0"/>
              <a:t>Hart, K.M., College, C. and Al, E. (2004). Children’s understanding of mathematics : 11-16. Eastbourne, </a:t>
            </a:r>
            <a:r>
              <a:rPr lang="en-GB" dirty="0" err="1"/>
              <a:t>Angleterre</a:t>
            </a:r>
            <a:r>
              <a:rPr lang="en-GB" dirty="0"/>
              <a:t>: Anthony Rowe Publishing.</a:t>
            </a:r>
          </a:p>
          <a:p>
            <a:pPr lvl="1">
              <a:lnSpc>
                <a:spcPct val="100000"/>
              </a:lnSpc>
            </a:pPr>
            <a:r>
              <a:rPr lang="en-GB" dirty="0">
                <a:solidFill>
                  <a:schemeClr val="tx1"/>
                </a:solidFill>
                <a:latin typeface="+mn-lt"/>
                <a:ea typeface="Calibri" panose="020F0502020204030204" pitchFamily="34" charset="0"/>
                <a:cs typeface="Times New Roman" panose="02020603050405020304" pitchFamily="18" charset="0"/>
                <a:hlinkClick r:id="rId9"/>
              </a:rPr>
              <a:t>www.gapminder.org</a:t>
            </a:r>
            <a:endParaRPr lang="en-GB" dirty="0">
              <a:solidFill>
                <a:schemeClr val="tx1"/>
              </a:solidFill>
              <a:latin typeface="+mn-lt"/>
              <a:ea typeface="Calibri" panose="020F0502020204030204" pitchFamily="34" charset="0"/>
              <a:cs typeface="Times New Roman" panose="02020603050405020304" pitchFamily="18" charset="0"/>
            </a:endParaRPr>
          </a:p>
          <a:p>
            <a:pPr lvl="1">
              <a:lnSpc>
                <a:spcPct val="100000"/>
              </a:lnSpc>
            </a:pPr>
            <a:r>
              <a:rPr lang="en-GB" i="1" dirty="0">
                <a:latin typeface="+mn-lt"/>
                <a:ea typeface="Calibri" panose="020F0502020204030204" pitchFamily="34" charset="0"/>
                <a:cs typeface="Times New Roman" panose="02020603050405020304" pitchFamily="18" charset="0"/>
                <a:hlinkClick r:id="rId10"/>
              </a:rPr>
              <a:t>https://ourworldindata.org/rise-of-social-media</a:t>
            </a:r>
            <a:endParaRPr lang="en-GB" i="1" kern="0" dirty="0">
              <a:effectLst>
                <a:glow>
                  <a:srgbClr val="000000"/>
                </a:glow>
                <a:outerShdw sx="0" sy="0">
                  <a:srgbClr val="000000"/>
                </a:outerShdw>
                <a:reflection stA="0" endPos="0" fadeDir="0" sx="0" sy="0"/>
              </a:effectLst>
              <a:latin typeface="+mn-lt"/>
              <a:ea typeface="Calibri" panose="020F0502020204030204" pitchFamily="34" charset="0"/>
              <a:cs typeface="Times New Roman" panose="02020603050405020304" pitchFamily="18" charset="0"/>
            </a:endParaRPr>
          </a:p>
          <a:p>
            <a:pPr lvl="1">
              <a:lnSpc>
                <a:spcPct val="100000"/>
              </a:lnSpc>
            </a:pPr>
            <a:endParaRPr lang="en-GB" dirty="0">
              <a:solidFill>
                <a:schemeClr val="tx1"/>
              </a:solidFill>
              <a:latin typeface="+mn-lt"/>
              <a:ea typeface="Calibri" panose="020F0502020204030204" pitchFamily="34" charset="0"/>
              <a:cs typeface="Times New Roman" panose="02020603050405020304" pitchFamily="18" charset="0"/>
            </a:endParaRPr>
          </a:p>
          <a:p>
            <a:pPr lvl="1">
              <a:lnSpc>
                <a:spcPct val="100000"/>
              </a:lnSpc>
            </a:pPr>
            <a:endParaRPr lang="en-GB" dirty="0">
              <a:solidFill>
                <a:schemeClr val="tx1"/>
              </a:solidFill>
              <a:latin typeface="+mn-lt"/>
              <a:ea typeface="Calibri" panose="020F0502020204030204" pitchFamily="34" charset="0"/>
              <a:cs typeface="Times New Roman" panose="02020603050405020304" pitchFamily="18" charset="0"/>
            </a:endParaRPr>
          </a:p>
          <a:p>
            <a:pPr lvl="1">
              <a:lnSpc>
                <a:spcPct val="100000"/>
              </a:lnSpc>
            </a:pP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fourth of these themes is </a:t>
            </a:r>
            <a:r>
              <a:rPr lang="en-GB" dirty="0">
                <a:hlinkClick r:id="rId3"/>
              </a:rPr>
              <a:t>Sequences and graphs</a:t>
            </a:r>
            <a:r>
              <a:rPr lang="en-GB" dirty="0"/>
              <a:t>, which covers the following interconnected core concepts:</a:t>
            </a:r>
          </a:p>
          <a:p>
            <a:pPr marL="857250" lvl="3" indent="0">
              <a:spcBef>
                <a:spcPts val="1000"/>
              </a:spcBef>
              <a:buNone/>
            </a:pPr>
            <a:r>
              <a:rPr lang="en-GB" sz="2400" i="1" dirty="0"/>
              <a:t>4.1	Sequences</a:t>
            </a:r>
          </a:p>
          <a:p>
            <a:pPr marL="857250" lvl="3" indent="0">
              <a:spcBef>
                <a:spcPts val="1000"/>
              </a:spcBef>
              <a:buNone/>
            </a:pPr>
            <a:r>
              <a:rPr lang="en-GB" sz="2400" i="1" dirty="0"/>
              <a:t>4.2	Graphical representations</a:t>
            </a:r>
          </a:p>
          <a:p>
            <a:endParaRPr lang="en-GB" dirty="0"/>
          </a:p>
        </p:txBody>
      </p:sp>
    </p:spTree>
    <p:extLst>
      <p:ext uri="{BB962C8B-B14F-4D97-AF65-F5344CB8AC3E}">
        <p14:creationId xmlns:p14="http://schemas.microsoft.com/office/powerpoint/2010/main" val="248107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D05A-F8E3-47FA-81CE-4E63450EA3A0}"/>
              </a:ext>
            </a:extLst>
          </p:cNvPr>
          <p:cNvPicPr>
            <a:picLocks noChangeAspect="1"/>
          </p:cNvPicPr>
          <p:nvPr/>
        </p:nvPicPr>
        <p:blipFill>
          <a:blip r:embed="rId3"/>
          <a:stretch>
            <a:fillRect/>
          </a:stretch>
        </p:blipFill>
        <p:spPr>
          <a:xfrm>
            <a:off x="255526" y="1148093"/>
            <a:ext cx="11680948" cy="2712955"/>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4.2 Graphical representations</a:t>
            </a:r>
            <a:r>
              <a:rPr lang="en-GB" sz="1500" dirty="0"/>
              <a:t>, there are three statements of knowledge, skills and understanding. </a:t>
            </a:r>
          </a:p>
          <a:p>
            <a:pPr>
              <a:spcBef>
                <a:spcPts val="600"/>
              </a:spcBef>
            </a:pPr>
            <a:r>
              <a:rPr lang="en-GB" sz="1500" dirty="0"/>
              <a:t>These, in turn, are broken down into twelve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386852"/>
            <a:ext cx="2664296" cy="241057"/>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39216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4.2.3.3 Model real life situations graphically</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and interpret the gradient in context.</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and interpret the intercept in context.</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and interpret a graph in context.</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3"/>
            <a:ext cx="10972800" cy="4104456"/>
          </a:xfrm>
        </p:spPr>
        <p:txBody>
          <a:bodyPr>
            <a:normAutofit/>
          </a:bodyPr>
          <a:lstStyle/>
          <a:p>
            <a:r>
              <a:rPr lang="en-GB" sz="2200" dirty="0">
                <a:latin typeface="+mj-lt"/>
              </a:rPr>
              <a:t>In Key Stage 3, a key focus will be thinking about </a:t>
            </a:r>
            <a:r>
              <a:rPr lang="en-GB" sz="2200" i="1" dirty="0">
                <a:latin typeface="Times New Roman" panose="02020603050405020304" pitchFamily="18" charset="0"/>
                <a:cs typeface="Times New Roman" panose="02020603050405020304" pitchFamily="18" charset="0"/>
              </a:rPr>
              <a:t>x</a:t>
            </a:r>
            <a:r>
              <a:rPr lang="en-GB" sz="2200" dirty="0">
                <a:latin typeface="+mj-lt"/>
              </a:rPr>
              <a:t>- and </a:t>
            </a:r>
            <a:r>
              <a:rPr lang="en-GB" sz="2200" i="1" dirty="0">
                <a:latin typeface="Times New Roman" panose="02020603050405020304" pitchFamily="18" charset="0"/>
                <a:cs typeface="Times New Roman" panose="02020603050405020304" pitchFamily="18" charset="0"/>
              </a:rPr>
              <a:t>y</a:t>
            </a:r>
            <a:r>
              <a:rPr lang="en-GB" sz="2200" dirty="0">
                <a:latin typeface="+mj-lt"/>
              </a:rPr>
              <a:t>-coordinates as the input and output respectively of a function or rule, and appreciating that the set of coordinates generated and the line joining them can be thought of as a graphical representation of that function. </a:t>
            </a:r>
          </a:p>
          <a:p>
            <a:pPr>
              <a:spcBef>
                <a:spcPts val="400"/>
              </a:spcBef>
              <a:spcAft>
                <a:spcPts val="400"/>
              </a:spcAft>
            </a:pPr>
            <a:r>
              <a:rPr lang="en-GB" sz="2200" dirty="0">
                <a:effectLst/>
                <a:latin typeface="+mj-lt"/>
                <a:ea typeface="Calibri" panose="020F0502020204030204" pitchFamily="34" charset="0"/>
                <a:cs typeface="Times New Roman" panose="02020603050405020304" pitchFamily="18" charset="0"/>
              </a:rPr>
              <a:t>The move from seeing a graph as a finite collection of coordinates that satisfy a relationship to a single mathematical object which encapsulates an infinite set of points, is an important one. </a:t>
            </a:r>
          </a:p>
          <a:p>
            <a:r>
              <a:rPr lang="en-GB" sz="2200" dirty="0"/>
              <a:t>Students should explore graphs in given contexts, such as distance–time graphs, and be able to match graphs with specific scenarios. They should also not only develop algebraic and graphical fluency when understanding linear functions, but also experience simple quadratic functions. </a:t>
            </a:r>
          </a:p>
        </p:txBody>
      </p:sp>
    </p:spTree>
    <p:extLst>
      <p:ext uri="{BB962C8B-B14F-4D97-AF65-F5344CB8AC3E}">
        <p14:creationId xmlns:p14="http://schemas.microsoft.com/office/powerpoint/2010/main" val="367578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836712"/>
            <a:ext cx="4891318" cy="4423773"/>
          </a:xfrm>
        </p:spPr>
        <p:txBody>
          <a:bodyPr anchor="ctr">
            <a:normAutofit/>
          </a:bodyPr>
          <a:lstStyle/>
          <a:p>
            <a:pPr lvl="1"/>
            <a:r>
              <a:rPr lang="en-GB" sz="2400" dirty="0"/>
              <a:t>What prior knowledge might your students already have? </a:t>
            </a:r>
          </a:p>
          <a:p>
            <a:pPr lvl="1"/>
            <a:r>
              <a:rPr lang="en-GB" sz="2400" dirty="0"/>
              <a:t>What language or representations might they use for this key idea? </a:t>
            </a:r>
          </a:p>
          <a:p>
            <a:pPr lvl="1"/>
            <a:r>
              <a:rPr lang="en-GB" sz="2400" dirty="0"/>
              <a:t>What questions might you want to ask to assess their prior learning?</a:t>
            </a:r>
          </a:p>
          <a:p>
            <a:pPr lvl="1"/>
            <a:r>
              <a:rPr lang="en-GB" sz="2400" dirty="0"/>
              <a:t>How does this fit in with your curriculum progression?</a:t>
            </a:r>
          </a:p>
          <a:p>
            <a:pPr lvl="1"/>
            <a:endParaRPr lang="en-GB" sz="2400" dirty="0"/>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196752"/>
          <a:ext cx="6160612" cy="20116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8830">
                <a:tc>
                  <a:txBody>
                    <a:bodyPr/>
                    <a:lstStyle/>
                    <a:p>
                      <a:r>
                        <a:rPr lang="en-GB" dirty="0"/>
                        <a:t>Upper Key Stage 2 Learning Outcome</a:t>
                      </a:r>
                    </a:p>
                  </a:txBody>
                  <a:tcPr/>
                </a:tc>
                <a:extLst>
                  <a:ext uri="{0D108BD9-81ED-4DB2-BD59-A6C34878D82A}">
                    <a16:rowId xmlns:a16="http://schemas.microsoft.com/office/drawing/2014/main" val="1564221312"/>
                  </a:ext>
                </a:extLst>
              </a:tr>
              <a:tr h="610453">
                <a:tc>
                  <a:txBody>
                    <a:bodyPr/>
                    <a:lstStyle/>
                    <a:p>
                      <a:pPr marL="285750" indent="-285750">
                        <a:buFont typeface="Arial" panose="020B0604020202020204" pitchFamily="34" charset="0"/>
                        <a:buChar char="•"/>
                      </a:pPr>
                      <a:r>
                        <a:rPr lang="en-GB" dirty="0"/>
                        <a:t>Describe positions on the full coordinate grid (all four quadrants)</a:t>
                      </a:r>
                    </a:p>
                  </a:txBody>
                  <a:tcPr/>
                </a:tc>
                <a:extLst>
                  <a:ext uri="{0D108BD9-81ED-4DB2-BD59-A6C34878D82A}">
                    <a16:rowId xmlns:a16="http://schemas.microsoft.com/office/drawing/2014/main" val="1387505252"/>
                  </a:ext>
                </a:extLst>
              </a:tr>
              <a:tr h="610453">
                <a:tc>
                  <a:txBody>
                    <a:bodyPr/>
                    <a:lstStyle/>
                    <a:p>
                      <a:pPr marL="285750" indent="-285750">
                        <a:buFont typeface="Arial" panose="020B0604020202020204" pitchFamily="34" charset="0"/>
                        <a:buChar char="•"/>
                      </a:pPr>
                      <a:r>
                        <a:rPr lang="en-GB" dirty="0"/>
                        <a:t>Find pairs of numbers that satisfy an equation with two unknowns</a:t>
                      </a:r>
                    </a:p>
                  </a:txBody>
                  <a:tcPr/>
                </a:tc>
                <a:extLst>
                  <a:ext uri="{0D108BD9-81ED-4DB2-BD59-A6C34878D82A}">
                    <a16:rowId xmlns:a16="http://schemas.microsoft.com/office/drawing/2014/main" val="502591801"/>
                  </a:ext>
                </a:extLst>
              </a:tr>
              <a:tr h="29829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Enumerate possibilities of combinations of two variables</a:t>
                      </a:r>
                    </a:p>
                  </a:txBody>
                  <a:tcPr/>
                </a:tc>
                <a:extLst>
                  <a:ext uri="{0D108BD9-81ED-4DB2-BD59-A6C34878D82A}">
                    <a16:rowId xmlns:a16="http://schemas.microsoft.com/office/drawing/2014/main" val="2537917201"/>
                  </a:ext>
                </a:extLst>
              </a:tr>
            </a:tbl>
          </a:graphicData>
        </a:graphic>
      </p:graphicFrame>
      <p:graphicFrame>
        <p:nvGraphicFramePr>
          <p:cNvPr id="5" name="Table 6">
            <a:extLst>
              <a:ext uri="{FF2B5EF4-FFF2-40B4-BE49-F238E27FC236}">
                <a16:creationId xmlns:a16="http://schemas.microsoft.com/office/drawing/2014/main" id="{7BD3648C-C122-4EF9-8B9A-5412A39199C9}"/>
              </a:ext>
            </a:extLst>
          </p:cNvPr>
          <p:cNvGraphicFramePr>
            <a:graphicFrameLocks noGrp="1"/>
          </p:cNvGraphicFramePr>
          <p:nvPr/>
        </p:nvGraphicFramePr>
        <p:xfrm>
          <a:off x="662943" y="3552408"/>
          <a:ext cx="6160612" cy="24688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29151">
                <a:tc>
                  <a:txBody>
                    <a:bodyPr/>
                    <a:lstStyle/>
                    <a:p>
                      <a:r>
                        <a:rPr lang="en-GB" dirty="0"/>
                        <a:t>Key Stage 3 Learning Outcome</a:t>
                      </a:r>
                    </a:p>
                  </a:txBody>
                  <a:tcPr/>
                </a:tc>
                <a:extLst>
                  <a:ext uri="{0D108BD9-81ED-4DB2-BD59-A6C34878D82A}">
                    <a16:rowId xmlns:a16="http://schemas.microsoft.com/office/drawing/2014/main" val="1564221312"/>
                  </a:ext>
                </a:extLst>
              </a:tr>
              <a:tr h="822877">
                <a:tc>
                  <a:txBody>
                    <a:bodyPr/>
                    <a:lstStyle/>
                    <a:p>
                      <a:pPr marL="285750" indent="-285750">
                        <a:buFont typeface="Arial" panose="020B0604020202020204" pitchFamily="34" charset="0"/>
                        <a:buChar char="•"/>
                      </a:pPr>
                      <a:r>
                        <a:rPr lang="en-GB" dirty="0"/>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r h="2524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1.4.5 Rearrange formulae to change the subject</a:t>
                      </a:r>
                    </a:p>
                  </a:txBody>
                  <a:tcPr/>
                </a:tc>
                <a:extLst>
                  <a:ext uri="{0D108BD9-81ED-4DB2-BD59-A6C34878D82A}">
                    <a16:rowId xmlns:a16="http://schemas.microsoft.com/office/drawing/2014/main" val="502591801"/>
                  </a:ext>
                </a:extLst>
              </a:tr>
              <a:tr h="6999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Please note: </a:t>
                      </a:r>
                      <a:r>
                        <a:rPr lang="en-GB" sz="1600" dirty="0"/>
                        <a:t>Numerical codes refer to statements of knowledge, skills and understanding in the NCETM breakdown of Key Stage 3 mathematics.</a:t>
                      </a:r>
                    </a:p>
                  </a:txBody>
                  <a:tcPr/>
                </a:tc>
                <a:extLst>
                  <a:ext uri="{0D108BD9-81ED-4DB2-BD59-A6C34878D82A}">
                    <a16:rowId xmlns:a16="http://schemas.microsoft.com/office/drawing/2014/main" val="1264376479"/>
                  </a:ext>
                </a:extLst>
              </a:tr>
            </a:tbl>
          </a:graphicData>
        </a:graphic>
      </p:graphicFrame>
    </p:spTree>
    <p:extLst>
      <p:ext uri="{BB962C8B-B14F-4D97-AF65-F5344CB8AC3E}">
        <p14:creationId xmlns:p14="http://schemas.microsoft.com/office/powerpoint/2010/main" val="288706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331</TotalTime>
  <Words>6092</Words>
  <Application>Microsoft Office PowerPoint</Application>
  <PresentationFormat>Widescreen</PresentationFormat>
  <Paragraphs>435</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 Math</vt:lpstr>
      <vt:lpstr>Myriad Pro</vt:lpstr>
      <vt:lpstr>Symbol</vt:lpstr>
      <vt:lpstr>Times New Roman</vt:lpstr>
      <vt:lpstr>Custom Design</vt:lpstr>
      <vt:lpstr>Modelling real life situations graphically</vt:lpstr>
      <vt:lpstr>About this resource</vt:lpstr>
      <vt:lpstr>About this resource</vt:lpstr>
      <vt:lpstr>Where does this fit in?</vt:lpstr>
      <vt:lpstr>Where does this fit in?</vt:lpstr>
      <vt:lpstr>What do students need to understand?</vt:lpstr>
      <vt:lpstr>Why is this key idea important? </vt:lpstr>
      <vt:lpstr>Prior learning</vt:lpstr>
      <vt:lpstr>Checking prior learning</vt:lpstr>
      <vt:lpstr>Checking prior learning (1)</vt:lpstr>
      <vt:lpstr>Checking prior learning (2)</vt:lpstr>
      <vt:lpstr>Common difficulties and misconceptions</vt:lpstr>
      <vt:lpstr>Common difficulties and misconceptions (1)</vt:lpstr>
      <vt:lpstr>Understand and interpret the gradient in context</vt:lpstr>
      <vt:lpstr>PowerPoint Presentation</vt:lpstr>
      <vt:lpstr>Understand and interpret the gradient in context</vt:lpstr>
      <vt:lpstr>PowerPoint Presentation</vt:lpstr>
      <vt:lpstr>Understand and interpret the gradient in context</vt:lpstr>
      <vt:lpstr>Understand and interpret the gradient in context</vt:lpstr>
      <vt:lpstr>PowerPoint Presentation</vt:lpstr>
      <vt:lpstr>Understand and interpret the intercept in context</vt:lpstr>
      <vt:lpstr>PowerPoint Presentation</vt:lpstr>
      <vt:lpstr>Understand and interpret the graph in context</vt:lpstr>
      <vt:lpstr>PowerPoint Presentation</vt:lpstr>
      <vt:lpstr>Understand and interpret the graph in context</vt:lpstr>
      <vt:lpstr>Understand and interpret the graph in context</vt:lpstr>
      <vt:lpstr>PowerPoint Presentation</vt:lpstr>
      <vt:lpstr>Understand and interpret the graph in context</vt:lpstr>
      <vt:lpstr>PowerPoint Presentation</vt:lpstr>
      <vt:lpstr>Reflection questions</vt:lpstr>
      <vt:lpstr>PowerPoint Presentation</vt:lpstr>
      <vt:lpstr>Appendices</vt:lpstr>
      <vt:lpstr>Key vocabulary (1) </vt:lpstr>
      <vt:lpstr>Key vocabulary (2) </vt:lpstr>
      <vt:lpstr>Key vocabulary (3) </vt:lpstr>
      <vt:lpstr>Representations and structure</vt:lpstr>
      <vt:lpstr>Previous learning</vt:lpstr>
      <vt:lpstr>Future learning </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real life situations graphically</dc:title>
  <dc:creator>Rebecca Donaldson</dc:creator>
  <cp:lastModifiedBy>Rebecca Donaldson</cp:lastModifiedBy>
  <cp:revision>7</cp:revision>
  <dcterms:created xsi:type="dcterms:W3CDTF">2021-08-19T11:48:23Z</dcterms:created>
  <dcterms:modified xsi:type="dcterms:W3CDTF">2021-10-12T08:24:19Z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