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8"/>
  </p:notesMasterIdLst>
  <p:sldIdLst>
    <p:sldId id="263" r:id="rId6"/>
    <p:sldId id="636" r:id="rId7"/>
    <p:sldId id="588" r:id="rId8"/>
    <p:sldId id="296" r:id="rId9"/>
    <p:sldId id="313" r:id="rId10"/>
    <p:sldId id="269" r:id="rId11"/>
    <p:sldId id="681" r:id="rId12"/>
    <p:sldId id="680" r:id="rId13"/>
    <p:sldId id="279" r:id="rId14"/>
    <p:sldId id="280" r:id="rId15"/>
    <p:sldId id="682" r:id="rId16"/>
    <p:sldId id="281" r:id="rId17"/>
    <p:sldId id="282" r:id="rId18"/>
    <p:sldId id="679" r:id="rId19"/>
    <p:sldId id="663" r:id="rId20"/>
    <p:sldId id="579" r:id="rId21"/>
    <p:sldId id="659" r:id="rId22"/>
    <p:sldId id="660" r:id="rId23"/>
    <p:sldId id="661" r:id="rId24"/>
    <p:sldId id="665" r:id="rId25"/>
    <p:sldId id="662" r:id="rId26"/>
    <p:sldId id="667" r:id="rId27"/>
    <p:sldId id="668" r:id="rId28"/>
    <p:sldId id="669" r:id="rId29"/>
    <p:sldId id="670" r:id="rId30"/>
    <p:sldId id="671" r:id="rId31"/>
    <p:sldId id="672" r:id="rId32"/>
    <p:sldId id="673" r:id="rId33"/>
    <p:sldId id="674" r:id="rId34"/>
    <p:sldId id="675" r:id="rId35"/>
    <p:sldId id="676" r:id="rId36"/>
    <p:sldId id="677" r:id="rId37"/>
    <p:sldId id="678" r:id="rId38"/>
    <p:sldId id="286" r:id="rId39"/>
    <p:sldId id="265" r:id="rId40"/>
    <p:sldId id="287" r:id="rId41"/>
    <p:sldId id="288" r:id="rId42"/>
    <p:sldId id="609" r:id="rId43"/>
    <p:sldId id="620" r:id="rId44"/>
    <p:sldId id="621" r:id="rId45"/>
    <p:sldId id="656" r:id="rId46"/>
    <p:sldId id="658" r:id="rId47"/>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429" autoAdjust="0"/>
  </p:normalViewPr>
  <p:slideViewPr>
    <p:cSldViewPr>
      <p:cViewPr varScale="1">
        <p:scale>
          <a:sx n="61" d="100"/>
          <a:sy n="61" d="100"/>
        </p:scale>
        <p:origin x="109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C5EB21C3-33BB-4442-89A4-CD871EBA86BF}"/>
    <pc:docChg chg="modSld">
      <pc:chgData name="Steve McCormack" userId="a36034f6-e157-44c0-92e0-583c4185333c" providerId="ADAL" clId="{C5EB21C3-33BB-4442-89A4-CD871EBA86BF}" dt="2021-09-21T10:55:28.331" v="69" actId="6549"/>
      <pc:docMkLst>
        <pc:docMk/>
      </pc:docMkLst>
      <pc:sldChg chg="modSp mod">
        <pc:chgData name="Steve McCormack" userId="a36034f6-e157-44c0-92e0-583c4185333c" providerId="ADAL" clId="{C5EB21C3-33BB-4442-89A4-CD871EBA86BF}" dt="2021-09-21T10:55:10.224" v="63" actId="6549"/>
        <pc:sldMkLst>
          <pc:docMk/>
          <pc:sldMk cId="1792976774" sldId="288"/>
        </pc:sldMkLst>
        <pc:spChg chg="mod">
          <ac:chgData name="Steve McCormack" userId="a36034f6-e157-44c0-92e0-583c4185333c" providerId="ADAL" clId="{C5EB21C3-33BB-4442-89A4-CD871EBA86BF}" dt="2021-09-21T10:55:10.224" v="63" actId="6549"/>
          <ac:spMkLst>
            <pc:docMk/>
            <pc:sldMk cId="1792976774" sldId="288"/>
            <ac:spMk id="2" creationId="{3D3B0D61-9420-4B06-8555-667429430C87}"/>
          </ac:spMkLst>
        </pc:spChg>
      </pc:sldChg>
      <pc:sldChg chg="modNotesTx">
        <pc:chgData name="Steve McCormack" userId="a36034f6-e157-44c0-92e0-583c4185333c" providerId="ADAL" clId="{C5EB21C3-33BB-4442-89A4-CD871EBA86BF}" dt="2021-09-21T10:50:30.408" v="41" actId="20577"/>
        <pc:sldMkLst>
          <pc:docMk/>
          <pc:sldMk cId="1762904637" sldId="296"/>
        </pc:sldMkLst>
      </pc:sldChg>
      <pc:sldChg chg="modSp mod">
        <pc:chgData name="Steve McCormack" userId="a36034f6-e157-44c0-92e0-583c4185333c" providerId="ADAL" clId="{C5EB21C3-33BB-4442-89A4-CD871EBA86BF}" dt="2021-09-21T10:52:17.886" v="44" actId="20577"/>
        <pc:sldMkLst>
          <pc:docMk/>
          <pc:sldMk cId="1972075379" sldId="579"/>
        </pc:sldMkLst>
        <pc:spChg chg="mod">
          <ac:chgData name="Steve McCormack" userId="a36034f6-e157-44c0-92e0-583c4185333c" providerId="ADAL" clId="{C5EB21C3-33BB-4442-89A4-CD871EBA86BF}" dt="2021-09-21T10:52:17.886" v="44" actId="20577"/>
          <ac:spMkLst>
            <pc:docMk/>
            <pc:sldMk cId="1972075379" sldId="579"/>
            <ac:spMk id="46" creationId="{F54F07ED-8B66-4FB3-B9ED-20C6A6FEE49C}"/>
          </ac:spMkLst>
        </pc:spChg>
      </pc:sldChg>
      <pc:sldChg chg="modSp mod">
        <pc:chgData name="Steve McCormack" userId="a36034f6-e157-44c0-92e0-583c4185333c" providerId="ADAL" clId="{C5EB21C3-33BB-4442-89A4-CD871EBA86BF}" dt="2021-09-21T10:55:18.990" v="65" actId="6549"/>
        <pc:sldMkLst>
          <pc:docMk/>
          <pc:sldMk cId="186735210" sldId="620"/>
        </pc:sldMkLst>
        <pc:spChg chg="mod">
          <ac:chgData name="Steve McCormack" userId="a36034f6-e157-44c0-92e0-583c4185333c" providerId="ADAL" clId="{C5EB21C3-33BB-4442-89A4-CD871EBA86BF}" dt="2021-09-21T10:55:18.990" v="65" actId="6549"/>
          <ac:spMkLst>
            <pc:docMk/>
            <pc:sldMk cId="186735210" sldId="620"/>
            <ac:spMk id="2" creationId="{468AD34D-48AC-4C34-99A5-DF560A5DFC10}"/>
          </ac:spMkLst>
        </pc:spChg>
      </pc:sldChg>
      <pc:sldChg chg="modSp mod">
        <pc:chgData name="Steve McCormack" userId="a36034f6-e157-44c0-92e0-583c4185333c" providerId="ADAL" clId="{C5EB21C3-33BB-4442-89A4-CD871EBA86BF}" dt="2021-09-21T10:55:22.810" v="67" actId="6549"/>
        <pc:sldMkLst>
          <pc:docMk/>
          <pc:sldMk cId="2098571705" sldId="621"/>
        </pc:sldMkLst>
        <pc:spChg chg="mod">
          <ac:chgData name="Steve McCormack" userId="a36034f6-e157-44c0-92e0-583c4185333c" providerId="ADAL" clId="{C5EB21C3-33BB-4442-89A4-CD871EBA86BF}" dt="2021-09-21T10:55:22.810" v="67" actId="6549"/>
          <ac:spMkLst>
            <pc:docMk/>
            <pc:sldMk cId="2098571705" sldId="621"/>
            <ac:spMk id="2" creationId="{468AD34D-48AC-4C34-99A5-DF560A5DFC10}"/>
          </ac:spMkLst>
        </pc:spChg>
      </pc:sldChg>
      <pc:sldChg chg="modSp mod">
        <pc:chgData name="Steve McCormack" userId="a36034f6-e157-44c0-92e0-583c4185333c" providerId="ADAL" clId="{C5EB21C3-33BB-4442-89A4-CD871EBA86BF}" dt="2021-09-21T10:55:28.331" v="69" actId="6549"/>
        <pc:sldMkLst>
          <pc:docMk/>
          <pc:sldMk cId="2755038121" sldId="656"/>
        </pc:sldMkLst>
        <pc:spChg chg="mod">
          <ac:chgData name="Steve McCormack" userId="a36034f6-e157-44c0-92e0-583c4185333c" providerId="ADAL" clId="{C5EB21C3-33BB-4442-89A4-CD871EBA86BF}" dt="2021-09-21T10:55:28.331" v="69" actId="6549"/>
          <ac:spMkLst>
            <pc:docMk/>
            <pc:sldMk cId="2755038121" sldId="656"/>
            <ac:spMk id="2" creationId="{468AD34D-48AC-4C34-99A5-DF560A5DFC10}"/>
          </ac:spMkLst>
        </pc:spChg>
      </pc:sldChg>
      <pc:sldChg chg="modSp mod">
        <pc:chgData name="Steve McCormack" userId="a36034f6-e157-44c0-92e0-583c4185333c" providerId="ADAL" clId="{C5EB21C3-33BB-4442-89A4-CD871EBA86BF}" dt="2021-09-21T10:52:30.073" v="45" actId="20577"/>
        <pc:sldMkLst>
          <pc:docMk/>
          <pc:sldMk cId="2239930201" sldId="659"/>
        </pc:sldMkLst>
        <pc:spChg chg="mod">
          <ac:chgData name="Steve McCormack" userId="a36034f6-e157-44c0-92e0-583c4185333c" providerId="ADAL" clId="{C5EB21C3-33BB-4442-89A4-CD871EBA86BF}" dt="2021-09-21T10:52:30.073" v="45" actId="20577"/>
          <ac:spMkLst>
            <pc:docMk/>
            <pc:sldMk cId="2239930201" sldId="659"/>
            <ac:spMk id="2" creationId="{23A84928-1FCA-4634-9C2E-8162352F2955}"/>
          </ac:spMkLst>
        </pc:spChg>
      </pc:sldChg>
      <pc:sldChg chg="modSp mod">
        <pc:chgData name="Steve McCormack" userId="a36034f6-e157-44c0-92e0-583c4185333c" providerId="ADAL" clId="{C5EB21C3-33BB-4442-89A4-CD871EBA86BF}" dt="2021-09-21T10:52:44.256" v="46" actId="20577"/>
        <pc:sldMkLst>
          <pc:docMk/>
          <pc:sldMk cId="4161861112" sldId="660"/>
        </pc:sldMkLst>
        <pc:spChg chg="mod">
          <ac:chgData name="Steve McCormack" userId="a36034f6-e157-44c0-92e0-583c4185333c" providerId="ADAL" clId="{C5EB21C3-33BB-4442-89A4-CD871EBA86BF}" dt="2021-09-21T10:52:44.256" v="46" actId="20577"/>
          <ac:spMkLst>
            <pc:docMk/>
            <pc:sldMk cId="4161861112" sldId="660"/>
            <ac:spMk id="46" creationId="{F54F07ED-8B66-4FB3-B9ED-20C6A6FEE49C}"/>
          </ac:spMkLst>
        </pc:spChg>
      </pc:sldChg>
      <pc:sldChg chg="modSp mod">
        <pc:chgData name="Steve McCormack" userId="a36034f6-e157-44c0-92e0-583c4185333c" providerId="ADAL" clId="{C5EB21C3-33BB-4442-89A4-CD871EBA86BF}" dt="2021-09-21T10:52:55.774" v="47" actId="20577"/>
        <pc:sldMkLst>
          <pc:docMk/>
          <pc:sldMk cId="3847508603" sldId="661"/>
        </pc:sldMkLst>
        <pc:spChg chg="mod">
          <ac:chgData name="Steve McCormack" userId="a36034f6-e157-44c0-92e0-583c4185333c" providerId="ADAL" clId="{C5EB21C3-33BB-4442-89A4-CD871EBA86BF}" dt="2021-09-21T10:52:55.774" v="47" actId="20577"/>
          <ac:spMkLst>
            <pc:docMk/>
            <pc:sldMk cId="3847508603" sldId="661"/>
            <ac:spMk id="2" creationId="{23A84928-1FCA-4634-9C2E-8162352F2955}"/>
          </ac:spMkLst>
        </pc:spChg>
      </pc:sldChg>
      <pc:sldChg chg="modSp mod">
        <pc:chgData name="Steve McCormack" userId="a36034f6-e157-44c0-92e0-583c4185333c" providerId="ADAL" clId="{C5EB21C3-33BB-4442-89A4-CD871EBA86BF}" dt="2021-09-21T10:53:08.184" v="49" actId="20577"/>
        <pc:sldMkLst>
          <pc:docMk/>
          <pc:sldMk cId="1837080694" sldId="662"/>
        </pc:sldMkLst>
        <pc:spChg chg="mod">
          <ac:chgData name="Steve McCormack" userId="a36034f6-e157-44c0-92e0-583c4185333c" providerId="ADAL" clId="{C5EB21C3-33BB-4442-89A4-CD871EBA86BF}" dt="2021-09-21T10:53:08.184" v="49" actId="20577"/>
          <ac:spMkLst>
            <pc:docMk/>
            <pc:sldMk cId="1837080694" sldId="662"/>
            <ac:spMk id="46" creationId="{F54F07ED-8B66-4FB3-B9ED-20C6A6FEE49C}"/>
          </ac:spMkLst>
        </pc:spChg>
      </pc:sldChg>
      <pc:sldChg chg="modSp mod">
        <pc:chgData name="Steve McCormack" userId="a36034f6-e157-44c0-92e0-583c4185333c" providerId="ADAL" clId="{C5EB21C3-33BB-4442-89A4-CD871EBA86BF}" dt="2021-09-21T10:52:13.238" v="43" actId="20577"/>
        <pc:sldMkLst>
          <pc:docMk/>
          <pc:sldMk cId="2593423018" sldId="663"/>
        </pc:sldMkLst>
        <pc:spChg chg="mod">
          <ac:chgData name="Steve McCormack" userId="a36034f6-e157-44c0-92e0-583c4185333c" providerId="ADAL" clId="{C5EB21C3-33BB-4442-89A4-CD871EBA86BF}" dt="2021-09-21T10:52:13.238" v="43" actId="20577"/>
          <ac:spMkLst>
            <pc:docMk/>
            <pc:sldMk cId="2593423018" sldId="663"/>
            <ac:spMk id="2" creationId="{23A84928-1FCA-4634-9C2E-8162352F2955}"/>
          </ac:spMkLst>
        </pc:spChg>
      </pc:sldChg>
      <pc:sldChg chg="modSp mod">
        <pc:chgData name="Steve McCormack" userId="a36034f6-e157-44c0-92e0-583c4185333c" providerId="ADAL" clId="{C5EB21C3-33BB-4442-89A4-CD871EBA86BF}" dt="2021-09-21T10:53:01.535" v="48" actId="20577"/>
        <pc:sldMkLst>
          <pc:docMk/>
          <pc:sldMk cId="2954937190" sldId="665"/>
        </pc:sldMkLst>
        <pc:spChg chg="mod">
          <ac:chgData name="Steve McCormack" userId="a36034f6-e157-44c0-92e0-583c4185333c" providerId="ADAL" clId="{C5EB21C3-33BB-4442-89A4-CD871EBA86BF}" dt="2021-09-21T10:53:01.535" v="48" actId="20577"/>
          <ac:spMkLst>
            <pc:docMk/>
            <pc:sldMk cId="2954937190" sldId="665"/>
            <ac:spMk id="2" creationId="{23A84928-1FCA-4634-9C2E-8162352F2955}"/>
          </ac:spMkLst>
        </pc:spChg>
      </pc:sldChg>
      <pc:sldChg chg="modSp mod">
        <pc:chgData name="Steve McCormack" userId="a36034f6-e157-44c0-92e0-583c4185333c" providerId="ADAL" clId="{C5EB21C3-33BB-4442-89A4-CD871EBA86BF}" dt="2021-09-21T10:53:19.010" v="50" actId="6549"/>
        <pc:sldMkLst>
          <pc:docMk/>
          <pc:sldMk cId="847843868" sldId="667"/>
        </pc:sldMkLst>
        <pc:spChg chg="mod">
          <ac:chgData name="Steve McCormack" userId="a36034f6-e157-44c0-92e0-583c4185333c" providerId="ADAL" clId="{C5EB21C3-33BB-4442-89A4-CD871EBA86BF}" dt="2021-09-21T10:53:19.010" v="50" actId="6549"/>
          <ac:spMkLst>
            <pc:docMk/>
            <pc:sldMk cId="847843868" sldId="667"/>
            <ac:spMk id="2" creationId="{23A84928-1FCA-4634-9C2E-8162352F2955}"/>
          </ac:spMkLst>
        </pc:spChg>
      </pc:sldChg>
      <pc:sldChg chg="modSp mod">
        <pc:chgData name="Steve McCormack" userId="a36034f6-e157-44c0-92e0-583c4185333c" providerId="ADAL" clId="{C5EB21C3-33BB-4442-89A4-CD871EBA86BF}" dt="2021-09-21T10:53:34.094" v="51" actId="20577"/>
        <pc:sldMkLst>
          <pc:docMk/>
          <pc:sldMk cId="543903227" sldId="668"/>
        </pc:sldMkLst>
        <pc:spChg chg="mod">
          <ac:chgData name="Steve McCormack" userId="a36034f6-e157-44c0-92e0-583c4185333c" providerId="ADAL" clId="{C5EB21C3-33BB-4442-89A4-CD871EBA86BF}" dt="2021-09-21T10:53:34.094" v="51" actId="20577"/>
          <ac:spMkLst>
            <pc:docMk/>
            <pc:sldMk cId="543903227" sldId="668"/>
            <ac:spMk id="46" creationId="{F54F07ED-8B66-4FB3-B9ED-20C6A6FEE49C}"/>
          </ac:spMkLst>
        </pc:spChg>
      </pc:sldChg>
      <pc:sldChg chg="modSp mod">
        <pc:chgData name="Steve McCormack" userId="a36034f6-e157-44c0-92e0-583c4185333c" providerId="ADAL" clId="{C5EB21C3-33BB-4442-89A4-CD871EBA86BF}" dt="2021-09-21T10:53:41.151" v="52" actId="20577"/>
        <pc:sldMkLst>
          <pc:docMk/>
          <pc:sldMk cId="4001445056" sldId="669"/>
        </pc:sldMkLst>
        <pc:spChg chg="mod">
          <ac:chgData name="Steve McCormack" userId="a36034f6-e157-44c0-92e0-583c4185333c" providerId="ADAL" clId="{C5EB21C3-33BB-4442-89A4-CD871EBA86BF}" dt="2021-09-21T10:53:41.151" v="52" actId="20577"/>
          <ac:spMkLst>
            <pc:docMk/>
            <pc:sldMk cId="4001445056" sldId="669"/>
            <ac:spMk id="2" creationId="{23A84928-1FCA-4634-9C2E-8162352F2955}"/>
          </ac:spMkLst>
        </pc:spChg>
      </pc:sldChg>
      <pc:sldChg chg="modSp mod">
        <pc:chgData name="Steve McCormack" userId="a36034f6-e157-44c0-92e0-583c4185333c" providerId="ADAL" clId="{C5EB21C3-33BB-4442-89A4-CD871EBA86BF}" dt="2021-09-21T10:53:51.263" v="53" actId="20577"/>
        <pc:sldMkLst>
          <pc:docMk/>
          <pc:sldMk cId="3682853355" sldId="670"/>
        </pc:sldMkLst>
        <pc:spChg chg="mod">
          <ac:chgData name="Steve McCormack" userId="a36034f6-e157-44c0-92e0-583c4185333c" providerId="ADAL" clId="{C5EB21C3-33BB-4442-89A4-CD871EBA86BF}" dt="2021-09-21T10:53:51.263" v="53" actId="20577"/>
          <ac:spMkLst>
            <pc:docMk/>
            <pc:sldMk cId="3682853355" sldId="670"/>
            <ac:spMk id="46" creationId="{F54F07ED-8B66-4FB3-B9ED-20C6A6FEE49C}"/>
          </ac:spMkLst>
        </pc:spChg>
      </pc:sldChg>
      <pc:sldChg chg="modSp mod">
        <pc:chgData name="Steve McCormack" userId="a36034f6-e157-44c0-92e0-583c4185333c" providerId="ADAL" clId="{C5EB21C3-33BB-4442-89A4-CD871EBA86BF}" dt="2021-09-21T10:54:01.390" v="54" actId="20577"/>
        <pc:sldMkLst>
          <pc:docMk/>
          <pc:sldMk cId="1173872570" sldId="671"/>
        </pc:sldMkLst>
        <pc:spChg chg="mod">
          <ac:chgData name="Steve McCormack" userId="a36034f6-e157-44c0-92e0-583c4185333c" providerId="ADAL" clId="{C5EB21C3-33BB-4442-89A4-CD871EBA86BF}" dt="2021-09-21T10:54:01.390" v="54" actId="20577"/>
          <ac:spMkLst>
            <pc:docMk/>
            <pc:sldMk cId="1173872570" sldId="671"/>
            <ac:spMk id="2" creationId="{23A84928-1FCA-4634-9C2E-8162352F2955}"/>
          </ac:spMkLst>
        </pc:spChg>
      </pc:sldChg>
      <pc:sldChg chg="modSp mod">
        <pc:chgData name="Steve McCormack" userId="a36034f6-e157-44c0-92e0-583c4185333c" providerId="ADAL" clId="{C5EB21C3-33BB-4442-89A4-CD871EBA86BF}" dt="2021-09-21T10:54:14.369" v="55" actId="20577"/>
        <pc:sldMkLst>
          <pc:docMk/>
          <pc:sldMk cId="3730156678" sldId="672"/>
        </pc:sldMkLst>
        <pc:spChg chg="mod">
          <ac:chgData name="Steve McCormack" userId="a36034f6-e157-44c0-92e0-583c4185333c" providerId="ADAL" clId="{C5EB21C3-33BB-4442-89A4-CD871EBA86BF}" dt="2021-09-21T10:54:14.369" v="55" actId="20577"/>
          <ac:spMkLst>
            <pc:docMk/>
            <pc:sldMk cId="3730156678" sldId="672"/>
            <ac:spMk id="46" creationId="{F54F07ED-8B66-4FB3-B9ED-20C6A6FEE49C}"/>
          </ac:spMkLst>
        </pc:spChg>
      </pc:sldChg>
      <pc:sldChg chg="modSp mod">
        <pc:chgData name="Steve McCormack" userId="a36034f6-e157-44c0-92e0-583c4185333c" providerId="ADAL" clId="{C5EB21C3-33BB-4442-89A4-CD871EBA86BF}" dt="2021-09-21T10:54:22.269" v="56" actId="6549"/>
        <pc:sldMkLst>
          <pc:docMk/>
          <pc:sldMk cId="4143135425" sldId="673"/>
        </pc:sldMkLst>
        <pc:spChg chg="mod">
          <ac:chgData name="Steve McCormack" userId="a36034f6-e157-44c0-92e0-583c4185333c" providerId="ADAL" clId="{C5EB21C3-33BB-4442-89A4-CD871EBA86BF}" dt="2021-09-21T10:54:22.269" v="56" actId="6549"/>
          <ac:spMkLst>
            <pc:docMk/>
            <pc:sldMk cId="4143135425" sldId="673"/>
            <ac:spMk id="2" creationId="{23A84928-1FCA-4634-9C2E-8162352F2955}"/>
          </ac:spMkLst>
        </pc:spChg>
      </pc:sldChg>
      <pc:sldChg chg="modSp mod">
        <pc:chgData name="Steve McCormack" userId="a36034f6-e157-44c0-92e0-583c4185333c" providerId="ADAL" clId="{C5EB21C3-33BB-4442-89A4-CD871EBA86BF}" dt="2021-09-21T10:54:30.110" v="57" actId="20577"/>
        <pc:sldMkLst>
          <pc:docMk/>
          <pc:sldMk cId="1184841891" sldId="674"/>
        </pc:sldMkLst>
        <pc:spChg chg="mod">
          <ac:chgData name="Steve McCormack" userId="a36034f6-e157-44c0-92e0-583c4185333c" providerId="ADAL" clId="{C5EB21C3-33BB-4442-89A4-CD871EBA86BF}" dt="2021-09-21T10:54:30.110" v="57" actId="20577"/>
          <ac:spMkLst>
            <pc:docMk/>
            <pc:sldMk cId="1184841891" sldId="674"/>
            <ac:spMk id="46" creationId="{F54F07ED-8B66-4FB3-B9ED-20C6A6FEE49C}"/>
          </ac:spMkLst>
        </pc:spChg>
      </pc:sldChg>
      <pc:sldChg chg="modSp mod">
        <pc:chgData name="Steve McCormack" userId="a36034f6-e157-44c0-92e0-583c4185333c" providerId="ADAL" clId="{C5EB21C3-33BB-4442-89A4-CD871EBA86BF}" dt="2021-09-21T10:54:35.882" v="58" actId="20577"/>
        <pc:sldMkLst>
          <pc:docMk/>
          <pc:sldMk cId="471202649" sldId="675"/>
        </pc:sldMkLst>
        <pc:spChg chg="mod">
          <ac:chgData name="Steve McCormack" userId="a36034f6-e157-44c0-92e0-583c4185333c" providerId="ADAL" clId="{C5EB21C3-33BB-4442-89A4-CD871EBA86BF}" dt="2021-09-21T10:54:35.882" v="58" actId="20577"/>
          <ac:spMkLst>
            <pc:docMk/>
            <pc:sldMk cId="471202649" sldId="675"/>
            <ac:spMk id="2" creationId="{23A84928-1FCA-4634-9C2E-8162352F2955}"/>
          </ac:spMkLst>
        </pc:spChg>
      </pc:sldChg>
      <pc:sldChg chg="modSp mod">
        <pc:chgData name="Steve McCormack" userId="a36034f6-e157-44c0-92e0-583c4185333c" providerId="ADAL" clId="{C5EB21C3-33BB-4442-89A4-CD871EBA86BF}" dt="2021-09-21T10:54:41.743" v="59" actId="20577"/>
        <pc:sldMkLst>
          <pc:docMk/>
          <pc:sldMk cId="1187913587" sldId="676"/>
        </pc:sldMkLst>
        <pc:spChg chg="mod">
          <ac:chgData name="Steve McCormack" userId="a36034f6-e157-44c0-92e0-583c4185333c" providerId="ADAL" clId="{C5EB21C3-33BB-4442-89A4-CD871EBA86BF}" dt="2021-09-21T10:54:41.743" v="59" actId="20577"/>
          <ac:spMkLst>
            <pc:docMk/>
            <pc:sldMk cId="1187913587" sldId="676"/>
            <ac:spMk id="46" creationId="{F54F07ED-8B66-4FB3-B9ED-20C6A6FEE49C}"/>
          </ac:spMkLst>
        </pc:spChg>
      </pc:sldChg>
      <pc:sldChg chg="modSp mod">
        <pc:chgData name="Steve McCormack" userId="a36034f6-e157-44c0-92e0-583c4185333c" providerId="ADAL" clId="{C5EB21C3-33BB-4442-89A4-CD871EBA86BF}" dt="2021-09-21T10:54:46.341" v="60" actId="20577"/>
        <pc:sldMkLst>
          <pc:docMk/>
          <pc:sldMk cId="3695074669" sldId="677"/>
        </pc:sldMkLst>
        <pc:spChg chg="mod">
          <ac:chgData name="Steve McCormack" userId="a36034f6-e157-44c0-92e0-583c4185333c" providerId="ADAL" clId="{C5EB21C3-33BB-4442-89A4-CD871EBA86BF}" dt="2021-09-21T10:54:46.341" v="60" actId="20577"/>
          <ac:spMkLst>
            <pc:docMk/>
            <pc:sldMk cId="3695074669" sldId="677"/>
            <ac:spMk id="2" creationId="{23A84928-1FCA-4634-9C2E-8162352F2955}"/>
          </ac:spMkLst>
        </pc:spChg>
      </pc:sldChg>
      <pc:sldChg chg="modSp mod">
        <pc:chgData name="Steve McCormack" userId="a36034f6-e157-44c0-92e0-583c4185333c" providerId="ADAL" clId="{C5EB21C3-33BB-4442-89A4-CD871EBA86BF}" dt="2021-09-21T10:54:57.251" v="61" actId="20577"/>
        <pc:sldMkLst>
          <pc:docMk/>
          <pc:sldMk cId="1766780697" sldId="678"/>
        </pc:sldMkLst>
        <pc:spChg chg="mod">
          <ac:chgData name="Steve McCormack" userId="a36034f6-e157-44c0-92e0-583c4185333c" providerId="ADAL" clId="{C5EB21C3-33BB-4442-89A4-CD871EBA86BF}" dt="2021-09-21T10:54:57.251" v="61" actId="20577"/>
          <ac:spMkLst>
            <pc:docMk/>
            <pc:sldMk cId="1766780697" sldId="678"/>
            <ac:spMk id="46" creationId="{F54F07ED-8B66-4FB3-B9ED-20C6A6FEE49C}"/>
          </ac:spMkLst>
        </pc:spChg>
      </pc:sldChg>
      <pc:sldChg chg="modSp mod">
        <pc:chgData name="Steve McCormack" userId="a36034f6-e157-44c0-92e0-583c4185333c" providerId="ADAL" clId="{C5EB21C3-33BB-4442-89A4-CD871EBA86BF}" dt="2021-09-21T10:52:07.019" v="42" actId="20577"/>
        <pc:sldMkLst>
          <pc:docMk/>
          <pc:sldMk cId="3642083414" sldId="679"/>
        </pc:sldMkLst>
        <pc:spChg chg="mod">
          <ac:chgData name="Steve McCormack" userId="a36034f6-e157-44c0-92e0-583c4185333c" providerId="ADAL" clId="{C5EB21C3-33BB-4442-89A4-CD871EBA86BF}" dt="2021-09-21T10:52:07.019" v="42" actId="20577"/>
          <ac:spMkLst>
            <pc:docMk/>
            <pc:sldMk cId="3642083414" sldId="679"/>
            <ac:spMk id="2" creationId="{23A84928-1FCA-4634-9C2E-8162352F29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are the names of the faces for each shape?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1, the prisms have been chosen to support students in noticing that prisms can have a different number of faces and different shaped faces. </a:t>
            </a:r>
          </a:p>
          <a:p>
            <a:r>
              <a:rPr lang="en-GB" dirty="0"/>
              <a:t>The prisms have also been carefully chosen as the dimensions of each face are easy to deduce.</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98589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the lines mean on the sides of the diagram in part </a:t>
            </a:r>
            <a:r>
              <a:rPr lang="en-GB" sz="1200" dirty="0" err="1">
                <a:solidFill>
                  <a:srgbClr val="008080"/>
                </a:solidFill>
                <a:latin typeface="Myriad Pro"/>
              </a:rPr>
              <a:t>i</a:t>
            </a:r>
            <a:r>
              <a:rPr lang="en-GB" sz="1200" dirty="0">
                <a:solidFill>
                  <a:srgbClr val="008080"/>
                </a:solidFill>
                <a:latin typeface="Myriad Pro"/>
              </a:rPr>
              <a: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 </a:t>
            </a:r>
            <a:r>
              <a:rPr lang="en-GB" sz="1800" i="1" dirty="0">
                <a:solidFill>
                  <a:srgbClr val="000000"/>
                </a:solidFill>
                <a:effectLst/>
                <a:latin typeface="Myriad Pro"/>
                <a:ea typeface="Calibri" panose="020F0502020204030204" pitchFamily="34" charset="0"/>
                <a:cs typeface="Arial" panose="020B0604020202020204" pitchFamily="34" charset="0"/>
              </a:rPr>
              <a:t>Example 2</a:t>
            </a:r>
            <a:r>
              <a:rPr lang="en-GB" sz="1800" dirty="0">
                <a:solidFill>
                  <a:srgbClr val="000000"/>
                </a:solidFill>
                <a:effectLst/>
                <a:latin typeface="Myriad Pro"/>
                <a:ea typeface="Calibri" panose="020F0502020204030204" pitchFamily="34" charset="0"/>
                <a:cs typeface="Arial" panose="020B0604020202020204" pitchFamily="34" charset="0"/>
              </a:rPr>
              <a:t>, the prisms have been carefully chosen to encourage students to not only notice the number of faces, but also that sometimes the dimensions may have to be worked out from the given information, especially when the shape of a face is not a common one, such as the L-shape in prism (iii).</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411755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27-28 of the 6.2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surface area? What do you need to calculate it?</a:t>
            </a:r>
          </a:p>
          <a:p>
            <a:pPr>
              <a:spcBef>
                <a:spcPts val="400"/>
              </a:spcBef>
              <a:spcAft>
                <a:spcPts val="400"/>
              </a:spcAft>
            </a:pPr>
            <a:r>
              <a:rPr lang="en-GB" sz="1200" dirty="0">
                <a:solidFill>
                  <a:srgbClr val="008080"/>
                </a:solidFill>
                <a:latin typeface="Myriad Pro"/>
              </a:rPr>
              <a:t>Why has </a:t>
            </a:r>
            <a:r>
              <a:rPr lang="en-GB" sz="1200" dirty="0" err="1">
                <a:solidFill>
                  <a:srgbClr val="008080"/>
                </a:solidFill>
                <a:latin typeface="Myriad Pro"/>
              </a:rPr>
              <a:t>Kagendo</a:t>
            </a:r>
            <a:r>
              <a:rPr lang="en-GB" sz="1200" dirty="0">
                <a:solidFill>
                  <a:srgbClr val="008080"/>
                </a:solidFill>
                <a:latin typeface="Myriad Pro"/>
              </a:rPr>
              <a:t> set out his working like this? What are the benefits of working like this?</a:t>
            </a:r>
          </a:p>
          <a:p>
            <a:pPr>
              <a:spcBef>
                <a:spcPts val="400"/>
              </a:spcBef>
              <a:spcAft>
                <a:spcPts val="400"/>
              </a:spcAft>
            </a:pPr>
            <a:r>
              <a:rPr lang="en-GB" sz="1200" dirty="0">
                <a:solidFill>
                  <a:srgbClr val="008080"/>
                </a:solidFill>
                <a:latin typeface="Myriad Pro"/>
              </a:rPr>
              <a:t>What would you do differently?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marR="0" lvl="0" indent="-28067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An aspect of variation is to offer examples of ‘what it’s not’ (as well as ‘what it is’) to help students clarify the idea in their minds. </a:t>
            </a:r>
          </a:p>
          <a:p>
            <a:pPr marL="280670" marR="0" lvl="0" indent="-28067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Consider encouraging students to verbalise the formula using correct terminology, i.e. </a:t>
            </a:r>
            <a:r>
              <a:rPr lang="en-GB" sz="1800" i="1" dirty="0">
                <a:solidFill>
                  <a:srgbClr val="000000"/>
                </a:solidFill>
                <a:effectLst/>
                <a:latin typeface="Myriad Pro"/>
                <a:ea typeface="Calibri" panose="020F0502020204030204" pitchFamily="34" charset="0"/>
                <a:cs typeface="Arial" panose="020B0604020202020204" pitchFamily="34" charset="0"/>
              </a:rPr>
              <a:t>‘The surface area of a prism is equal to the sum of the areas of all its faces.’</a:t>
            </a:r>
            <a:endParaRPr lang="en-GB" sz="1800" dirty="0">
              <a:solidFill>
                <a:srgbClr val="000000"/>
              </a:solidFill>
              <a:effectLst/>
              <a:latin typeface="Myriad Pro"/>
              <a:ea typeface="Calibri" panose="020F0502020204030204" pitchFamily="34" charset="0"/>
              <a:cs typeface="Arial" panose="020B0604020202020204" pitchFamily="34" charset="0"/>
            </a:endParaRPr>
          </a:p>
          <a:p>
            <a:pPr marL="280670" indent="-280670">
              <a:spcBef>
                <a:spcPts val="400"/>
              </a:spcBef>
              <a:spcAft>
                <a:spcPts val="400"/>
              </a:spcAft>
            </a:pPr>
            <a:r>
              <a:rPr lang="en-GB" sz="1800" i="1" dirty="0">
                <a:solidFill>
                  <a:srgbClr val="000000"/>
                </a:solidFill>
                <a:effectLst/>
                <a:latin typeface="Myriad Pro"/>
                <a:ea typeface="Calibri" panose="020F0502020204030204" pitchFamily="34" charset="0"/>
                <a:cs typeface="Arial" panose="020B0604020202020204" pitchFamily="34" charset="0"/>
              </a:rPr>
              <a:t>Example 3</a:t>
            </a:r>
            <a:r>
              <a:rPr lang="en-GB" sz="1800" dirty="0">
                <a:solidFill>
                  <a:srgbClr val="000000"/>
                </a:solidFill>
                <a:effectLst/>
                <a:latin typeface="Myriad Pro"/>
                <a:ea typeface="Calibri" panose="020F0502020204030204" pitchFamily="34" charset="0"/>
                <a:cs typeface="Arial" panose="020B0604020202020204" pitchFamily="34" charset="0"/>
              </a:rPr>
              <a:t> is designed to encourage students to notice that not all the faces have been used in the calculation of the surface area of the prism.</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02927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29-30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19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faces does this prism have? </a:t>
            </a:r>
          </a:p>
          <a:p>
            <a:pPr>
              <a:spcBef>
                <a:spcPts val="400"/>
              </a:spcBef>
              <a:spcAft>
                <a:spcPts val="400"/>
              </a:spcAft>
            </a:pPr>
            <a:r>
              <a:rPr lang="en-GB" sz="1200" dirty="0">
                <a:solidFill>
                  <a:srgbClr val="008080"/>
                </a:solidFill>
                <a:latin typeface="Myriad Pro"/>
              </a:rPr>
              <a:t>What is the shape of each face?</a:t>
            </a:r>
          </a:p>
          <a:p>
            <a:pPr>
              <a:spcBef>
                <a:spcPts val="400"/>
              </a:spcBef>
              <a:spcAft>
                <a:spcPts val="400"/>
              </a:spcAft>
            </a:pPr>
            <a:r>
              <a:rPr lang="en-GB" sz="1200" dirty="0">
                <a:solidFill>
                  <a:srgbClr val="008080"/>
                </a:solidFill>
                <a:latin typeface="Myriad Pro"/>
              </a:rPr>
              <a:t>How will you work out the area of the cross-section? How will you work out the area of the other faces?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dirty="0">
                <a:solidFill>
                  <a:srgbClr val="000000"/>
                </a:solidFill>
                <a:effectLst/>
                <a:latin typeface="Myriad Pro"/>
                <a:ea typeface="Calibri" panose="020F0502020204030204" pitchFamily="34" charset="0"/>
                <a:cs typeface="Arial" panose="020B0604020202020204" pitchFamily="34" charset="0"/>
              </a:rPr>
              <a:t>The choice of what and what not to vary can draw students’ attention to the key ideas.</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the prism has been chosen because the L-shaped face may cause difficulties for some students. They may think that the area of each face can be calculated using a standard formula, such as </a:t>
            </a:r>
            <a:r>
              <a:rPr lang="en-GB" sz="1800" i="1" dirty="0">
                <a:effectLst/>
                <a:latin typeface="Myriad Pro"/>
                <a:ea typeface="Calibri" panose="020F0502020204030204" pitchFamily="34" charset="0"/>
                <a:cs typeface="Times New Roman" panose="02020603050405020304" pitchFamily="18" charset="0"/>
              </a:rPr>
              <a:t>A</a:t>
            </a:r>
            <a:r>
              <a:rPr lang="en-GB" sz="1800" dirty="0">
                <a:effectLst/>
                <a:latin typeface="Myriad Pro"/>
                <a:ea typeface="Calibri" panose="020F0502020204030204" pitchFamily="34" charset="0"/>
                <a:cs typeface="Times New Roman" panose="02020603050405020304" pitchFamily="18" charset="0"/>
              </a:rPr>
              <a:t> = </a:t>
            </a:r>
            <a:r>
              <a:rPr lang="en-GB" sz="1800" i="1" dirty="0">
                <a:effectLst/>
                <a:latin typeface="Myriad Pro"/>
                <a:ea typeface="Calibri" panose="020F0502020204030204" pitchFamily="34" charset="0"/>
                <a:cs typeface="Times New Roman" panose="02020603050405020304" pitchFamily="18" charset="0"/>
              </a:rPr>
              <a:t>l</a:t>
            </a:r>
            <a:r>
              <a:rPr lang="en-GB" sz="1800" dirty="0">
                <a:effectLst/>
                <a:latin typeface="Myriad Pro"/>
                <a:ea typeface="Calibri" panose="020F0502020204030204" pitchFamily="34" charset="0"/>
                <a:cs typeface="Times New Roman" panose="02020603050405020304" pitchFamily="18" charset="0"/>
              </a:rPr>
              <a:t> × </a:t>
            </a:r>
            <a:r>
              <a:rPr lang="en-GB" sz="1800" i="1" dirty="0">
                <a:effectLst/>
                <a:latin typeface="Myriad Pro"/>
                <a:ea typeface="Calibri" panose="020F0502020204030204" pitchFamily="34" charset="0"/>
                <a:cs typeface="Times New Roman" panose="02020603050405020304" pitchFamily="18" charset="0"/>
              </a:rPr>
              <a:t>w</a:t>
            </a:r>
            <a:r>
              <a:rPr lang="en-GB" sz="1800" dirty="0">
                <a:effectLst/>
                <a:latin typeface="Myriad Pro"/>
                <a:ea typeface="Calibri" panose="020F0502020204030204" pitchFamily="34" charset="0"/>
                <a:cs typeface="Times New Roman" panose="02020603050405020304" pitchFamily="18" charset="0"/>
              </a:rPr>
              <a:t> or </a:t>
            </a:r>
            <a:r>
              <a:rPr lang="en-GB" sz="1800" i="1" dirty="0">
                <a:effectLst/>
                <a:latin typeface="Myriad Pro"/>
                <a:ea typeface="Calibri" panose="020F0502020204030204" pitchFamily="34" charset="0"/>
                <a:cs typeface="Times New Roman" panose="02020603050405020304" pitchFamily="18" charset="0"/>
              </a:rPr>
              <a:t>A</a:t>
            </a:r>
            <a:r>
              <a:rPr lang="en-GB" sz="1800" dirty="0">
                <a:effectLst/>
                <a:latin typeface="Myriad Pro"/>
                <a:ea typeface="Calibri" panose="020F0502020204030204" pitchFamily="34" charset="0"/>
                <a:cs typeface="Times New Roman" panose="02020603050405020304" pitchFamily="18" charset="0"/>
              </a:rPr>
              <a:t> =1/2 × </a:t>
            </a:r>
            <a:r>
              <a:rPr lang="en-GB" sz="1800" i="1" dirty="0">
                <a:effectLst/>
                <a:latin typeface="Myriad Pro"/>
                <a:ea typeface="Calibri" panose="020F0502020204030204" pitchFamily="34" charset="0"/>
                <a:cs typeface="Times New Roman" panose="02020603050405020304" pitchFamily="18" charset="0"/>
              </a:rPr>
              <a:t>b</a:t>
            </a:r>
            <a:r>
              <a:rPr lang="en-GB" sz="1800" dirty="0">
                <a:effectLst/>
                <a:latin typeface="Myriad Pro"/>
                <a:ea typeface="Calibri" panose="020F0502020204030204" pitchFamily="34" charset="0"/>
                <a:cs typeface="Times New Roman" panose="02020603050405020304" pitchFamily="18" charset="0"/>
              </a:rPr>
              <a:t> × </a:t>
            </a:r>
            <a:r>
              <a:rPr lang="en-GB" sz="1800" i="1" dirty="0">
                <a:effectLst/>
                <a:latin typeface="Myriad Pro"/>
                <a:ea typeface="Calibri" panose="020F0502020204030204" pitchFamily="34" charset="0"/>
                <a:cs typeface="Times New Roman" panose="02020603050405020304" pitchFamily="18" charset="0"/>
              </a:rPr>
              <a:t>h</a:t>
            </a:r>
            <a:r>
              <a:rPr lang="en-GB" sz="1800" dirty="0">
                <a:effectLst/>
                <a:latin typeface="Myriad Pro"/>
                <a:ea typeface="Calibri" panose="020F0502020204030204" pitchFamily="34" charset="0"/>
                <a:cs typeface="Times New Roman" panose="02020603050405020304" pitchFamily="18" charset="0"/>
              </a:rPr>
              <a:t>. Being flexible is an important aspect of fluency.</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91645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endParaRPr lang="en-GB" sz="1200" dirty="0">
              <a:solidFill>
                <a:srgbClr val="008080"/>
              </a:solidFill>
              <a:latin typeface="Myriad Pro"/>
            </a:endParaRPr>
          </a:p>
          <a:p>
            <a:pPr>
              <a:spcBef>
                <a:spcPts val="400"/>
              </a:spcBef>
              <a:spcAft>
                <a:spcPts val="400"/>
              </a:spcAft>
            </a:pPr>
            <a:r>
              <a:rPr lang="en-GB" sz="1200" dirty="0">
                <a:solidFill>
                  <a:srgbClr val="008080"/>
                </a:solidFill>
                <a:latin typeface="Myriad Pro"/>
              </a:rPr>
              <a:t>Which lengths are the same as each other?</a:t>
            </a:r>
          </a:p>
          <a:p>
            <a:pPr>
              <a:spcBef>
                <a:spcPts val="400"/>
              </a:spcBef>
              <a:spcAft>
                <a:spcPts val="400"/>
              </a:spcAft>
            </a:pPr>
            <a:r>
              <a:rPr lang="en-GB" sz="1200" dirty="0">
                <a:solidFill>
                  <a:srgbClr val="008080"/>
                </a:solidFill>
                <a:latin typeface="Myriad Pro"/>
              </a:rPr>
              <a:t>What do you notice when looking at the lengths in this diagram?</a:t>
            </a:r>
          </a:p>
          <a:p>
            <a:pPr>
              <a:spcBef>
                <a:spcPts val="400"/>
              </a:spcBef>
              <a:spcAft>
                <a:spcPts val="400"/>
              </a:spcAft>
            </a:pPr>
            <a:r>
              <a:rPr lang="en-GB" sz="1200" dirty="0">
                <a:solidFill>
                  <a:srgbClr val="008080"/>
                </a:solidFill>
                <a:latin typeface="Myriad Pro"/>
              </a:rPr>
              <a:t>What other facts do you need to be able to calculate the areas?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5</a:t>
            </a:r>
            <a:r>
              <a:rPr lang="en-GB" sz="1800" dirty="0">
                <a:effectLst/>
                <a:latin typeface="Myriad Pro"/>
                <a:ea typeface="Calibri" panose="020F0502020204030204" pitchFamily="34" charset="0"/>
                <a:cs typeface="Times New Roman" panose="02020603050405020304" pitchFamily="18" charset="0"/>
              </a:rPr>
              <a:t>, students need to notice that the unit of one dimension (0.2 m) differs from the units of the other dimensions. </a:t>
            </a:r>
          </a:p>
          <a:p>
            <a:r>
              <a:rPr lang="en-GB" sz="1800" dirty="0">
                <a:effectLst/>
                <a:latin typeface="Myriad Pro"/>
                <a:ea typeface="Calibri" panose="020F0502020204030204" pitchFamily="34" charset="0"/>
                <a:cs typeface="Times New Roman" panose="02020603050405020304" pitchFamily="18" charset="0"/>
              </a:rPr>
              <a:t>Students should realise that all dimensions must be in the same unit before they can calculate the area of a face.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186031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 30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05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would you describe the prism in the diagram?</a:t>
            </a:r>
          </a:p>
          <a:p>
            <a:pPr>
              <a:spcBef>
                <a:spcPts val="400"/>
              </a:spcBef>
              <a:spcAft>
                <a:spcPts val="400"/>
              </a:spcAft>
            </a:pPr>
            <a:r>
              <a:rPr lang="en-GB" sz="1200" dirty="0">
                <a:solidFill>
                  <a:srgbClr val="008080"/>
                </a:solidFill>
                <a:latin typeface="Myriad Pro"/>
              </a:rPr>
              <a:t>What method do you think John has used?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6 is designed to encourage students to notice that there is not a single formula for calculating the surface area of any prism. </a:t>
            </a:r>
          </a:p>
          <a:p>
            <a:r>
              <a:rPr lang="en-GB" dirty="0"/>
              <a:t>Each prism must be considered on its own merits.</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733794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31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537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31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In what orientation did Zarina have the shape for her method?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Getting students to discuss and explain why certain statements are wrong is a strategy to encourage reasoning (a fundamental aim of the national curriculum) and explicitly address common mistakes or misconceptions. </a:t>
            </a:r>
          </a:p>
          <a:p>
            <a:r>
              <a:rPr lang="en-GB" dirty="0"/>
              <a:t>The three mistakes in Example 7 are:</a:t>
            </a:r>
          </a:p>
          <a:p>
            <a:pPr marL="171450" indent="-171450">
              <a:buFont typeface="Arial" panose="020B0604020202020204" pitchFamily="34" charset="0"/>
              <a:buChar char="•"/>
            </a:pPr>
            <a:r>
              <a:rPr lang="en-GB" dirty="0"/>
              <a:t>not changing all measurements to the same unit</a:t>
            </a:r>
          </a:p>
          <a:p>
            <a:pPr marL="171450" indent="-171450">
              <a:buFont typeface="Arial" panose="020B0604020202020204" pitchFamily="34" charset="0"/>
              <a:buChar char="•"/>
            </a:pPr>
            <a:r>
              <a:rPr lang="en-GB" dirty="0"/>
              <a:t>not finding the surface area of every surface</a:t>
            </a:r>
          </a:p>
          <a:p>
            <a:pPr marL="171450" indent="-171450">
              <a:buFont typeface="Arial" panose="020B0604020202020204" pitchFamily="34" charset="0"/>
              <a:buChar char="•"/>
            </a:pPr>
            <a:r>
              <a:rPr lang="en-GB" dirty="0"/>
              <a:t>using the incorrect unit (m</a:t>
            </a:r>
            <a:r>
              <a:rPr lang="en-GB" baseline="30000" dirty="0"/>
              <a:t>3</a:t>
            </a:r>
            <a:r>
              <a:rPr lang="en-GB" dirty="0"/>
              <a:t>) for the total surface area.</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90816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31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204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should your steps be to solve this problem?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Problems provide opportunities for students to intelligently practise their understanding of a concept (rather than mechanical repetition), to focus on relationships – not just the procedure – and make connections. </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93464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32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5352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diagrams might you draw to help you solve this?</a:t>
            </a:r>
          </a:p>
          <a:p>
            <a:r>
              <a:rPr lang="en-GB" sz="2000" b="0" dirty="0">
                <a:solidFill>
                  <a:srgbClr val="008080"/>
                </a:solidFill>
                <a:latin typeface="Myriad Pro"/>
              </a:rPr>
              <a:t>What properties does the number 24 have?</a:t>
            </a:r>
          </a:p>
          <a:p>
            <a:r>
              <a:rPr lang="en-GB" sz="2000" b="0" dirty="0">
                <a:solidFill>
                  <a:srgbClr val="008080"/>
                </a:solidFill>
                <a:latin typeface="Myriad Pro"/>
              </a:rPr>
              <a:t>How many different answers are there?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can begin to link volume and surface area, and realise that for constant volume, a range of surface areas is possible, just as a constant area of a rectangle gives rise to a range of possible perimeters.</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370372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32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8741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shapes are easy to find the area of? Which shapes are more tricky?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subtle shift involved in asking students to explain how they would calculate something, rather than produce the calculation, often encourages reasoning and the construction of a convincing argument, which all contribute to deeper thinking.</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360073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32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916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Could you find a cuboid that has the required area? What about a triangular prism?</a:t>
            </a:r>
          </a:p>
          <a:p>
            <a:pPr>
              <a:spcBef>
                <a:spcPts val="400"/>
              </a:spcBef>
              <a:spcAft>
                <a:spcPts val="400"/>
              </a:spcAft>
            </a:pPr>
            <a:r>
              <a:rPr lang="en-GB" sz="1200" dirty="0">
                <a:solidFill>
                  <a:srgbClr val="008080"/>
                </a:solidFill>
                <a:latin typeface="Myriad Pro"/>
              </a:rPr>
              <a:t>Can you find an example no one else will find?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who have demonstrated a secure understanding of calculating the area of triangles should be encouraged to go deeper by solving more complex problems, such as exploring all possibilities, creating their own examples and testing conjectures.</a:t>
            </a:r>
          </a:p>
          <a:p>
            <a:r>
              <a:rPr lang="en-GB" dirty="0"/>
              <a:t>If students are struggling, you could encourage them to think about 2D representations of prisms.</a:t>
            </a:r>
          </a:p>
          <a:p>
            <a:r>
              <a:rPr lang="en-GB" dirty="0"/>
              <a:t>For problems such as Example 11, encourage students to find non-integer values and ‘unusual’ solutions (i.e. solutions that no one else in the class will find!).</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3193607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33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826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466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057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1549457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43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Perimeter, area and volume can be found on page 2 of the 6.2 Core Concept document.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6.2.1 Understand the concept of perimeter and use it in a range of problem-solving situations – pages 9 and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6.2.2 Understand the concept of area and use it in a range of problem-solving situations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6.2.3 Understand the concept of volume and use it in a range of problem-solving situations – pages 12 and 13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Geometry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Primary assessment materials: year 6, page 32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NCETM Primary Assessment Materials: year 6, page 32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87229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26 of the 6.2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Unthinking memorisation and use of formulae (e.g. SA = 2(</a:t>
            </a:r>
            <a:r>
              <a:rPr lang="en-GB" dirty="0" err="1">
                <a:highlight>
                  <a:srgbClr val="FFFF00"/>
                </a:highlight>
              </a:rPr>
              <a:t>xy</a:t>
            </a:r>
            <a:r>
              <a:rPr lang="en-GB" dirty="0">
                <a:highlight>
                  <a:srgbClr val="FFFF00"/>
                </a:highlight>
              </a:rPr>
              <a:t> + </a:t>
            </a:r>
            <a:r>
              <a:rPr lang="en-GB" dirty="0" err="1">
                <a:highlight>
                  <a:srgbClr val="FFFF00"/>
                </a:highlight>
              </a:rPr>
              <a:t>xz</a:t>
            </a:r>
            <a:r>
              <a:rPr lang="en-GB" dirty="0">
                <a:highlight>
                  <a:srgbClr val="FFFF00"/>
                </a:highlight>
              </a:rPr>
              <a:t> + </a:t>
            </a:r>
            <a:r>
              <a:rPr lang="en-GB" dirty="0" err="1">
                <a:highlight>
                  <a:srgbClr val="FFFF00"/>
                </a:highlight>
              </a:rPr>
              <a:t>yz</a:t>
            </a:r>
            <a:r>
              <a:rPr lang="en-GB" dirty="0">
                <a:highlight>
                  <a:srgbClr val="FFFF00"/>
                </a:highlight>
              </a:rPr>
              <a:t>) or 2xy + 2xz + 2yz for the surface area of a cuboid, where x, y and z are its dimensions) should be avoided, as this can lead to over-generalising that the surface area of all prisms can be calculated in this way (e.g. as the sum of the area of six rectangular faces).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1qabpyac/ncetm_ks3_cc_6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2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46689"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qabpyac/ncetm_ks3_cc_6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Surface area of 3D shapes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6.2 Perimeter, area and volume)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pic>
        <p:nvPicPr>
          <p:cNvPr id="10" name="Content Placeholder 9">
            <a:extLst>
              <a:ext uri="{FF2B5EF4-FFF2-40B4-BE49-F238E27FC236}">
                <a16:creationId xmlns:a16="http://schemas.microsoft.com/office/drawing/2014/main" id="{F4608C38-49D4-4245-828E-2A2F604E605A}"/>
              </a:ext>
            </a:extLst>
          </p:cNvPr>
          <p:cNvPicPr>
            <a:picLocks noGrp="1" noChangeAspect="1"/>
          </p:cNvPicPr>
          <p:nvPr>
            <p:ph idx="1"/>
          </p:nvPr>
        </p:nvPicPr>
        <p:blipFill rotWithShape="1">
          <a:blip r:embed="rId3"/>
          <a:srcRect t="13060"/>
          <a:stretch/>
        </p:blipFill>
        <p:spPr>
          <a:xfrm>
            <a:off x="2639616" y="1988840"/>
            <a:ext cx="6599488" cy="3834705"/>
          </a:xfrm>
        </p:spPr>
      </p:pic>
      <p:sp>
        <p:nvSpPr>
          <p:cNvPr id="3" name="TextBox 2">
            <a:extLst>
              <a:ext uri="{FF2B5EF4-FFF2-40B4-BE49-F238E27FC236}">
                <a16:creationId xmlns:a16="http://schemas.microsoft.com/office/drawing/2014/main" id="{6C978D5A-8942-4DD7-A010-9AB55C8AD2DD}"/>
              </a:ext>
            </a:extLst>
          </p:cNvPr>
          <p:cNvSpPr txBox="1"/>
          <p:nvPr/>
        </p:nvSpPr>
        <p:spPr>
          <a:xfrm>
            <a:off x="589981" y="1379640"/>
            <a:ext cx="8863324" cy="461665"/>
          </a:xfrm>
          <a:prstGeom prst="rect">
            <a:avLst/>
          </a:prstGeom>
          <a:noFill/>
        </p:spPr>
        <p:txBody>
          <a:bodyPr wrap="none" rtlCol="0">
            <a:spAutoFit/>
          </a:bodyPr>
          <a:lstStyle/>
          <a:p>
            <a:pPr marL="514350" indent="-514350">
              <a:buFont typeface="+mj-lt"/>
              <a:buAutoNum type="alphaLcParenR"/>
            </a:pPr>
            <a:r>
              <a:rPr lang="en-GB" sz="2400" dirty="0"/>
              <a:t>Which of these right angled triangles have an area of 20cm</a:t>
            </a:r>
            <a:r>
              <a:rPr lang="en-GB" sz="2400" baseline="30000" dirty="0"/>
              <a:t>2</a:t>
            </a:r>
            <a:endParaRPr lang="en-GB" sz="2400" dirty="0"/>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pic>
        <p:nvPicPr>
          <p:cNvPr id="5" name="Content Placeholder 4">
            <a:extLst>
              <a:ext uri="{FF2B5EF4-FFF2-40B4-BE49-F238E27FC236}">
                <a16:creationId xmlns:a16="http://schemas.microsoft.com/office/drawing/2014/main" id="{421624D2-BEB0-42AE-A307-582219B067BC}"/>
              </a:ext>
            </a:extLst>
          </p:cNvPr>
          <p:cNvPicPr>
            <a:picLocks noGrp="1" noChangeAspect="1"/>
          </p:cNvPicPr>
          <p:nvPr>
            <p:ph idx="1"/>
          </p:nvPr>
        </p:nvPicPr>
        <p:blipFill rotWithShape="1">
          <a:blip r:embed="rId3"/>
          <a:srcRect l="1855" t="25400" r="57830" b="23800"/>
          <a:stretch/>
        </p:blipFill>
        <p:spPr>
          <a:xfrm>
            <a:off x="6240016" y="921718"/>
            <a:ext cx="5208240" cy="4587668"/>
          </a:xfrm>
        </p:spPr>
      </p:pic>
      <p:sp>
        <p:nvSpPr>
          <p:cNvPr id="4" name="TextBox 3">
            <a:extLst>
              <a:ext uri="{FF2B5EF4-FFF2-40B4-BE49-F238E27FC236}">
                <a16:creationId xmlns:a16="http://schemas.microsoft.com/office/drawing/2014/main" id="{4EA8B54E-9C20-4949-AC92-293FE0C1D588}"/>
              </a:ext>
            </a:extLst>
          </p:cNvPr>
          <p:cNvSpPr txBox="1"/>
          <p:nvPr/>
        </p:nvSpPr>
        <p:spPr>
          <a:xfrm>
            <a:off x="407369" y="1196752"/>
            <a:ext cx="6912768" cy="830997"/>
          </a:xfrm>
          <a:prstGeom prst="rect">
            <a:avLst/>
          </a:prstGeom>
          <a:noFill/>
        </p:spPr>
        <p:txBody>
          <a:bodyPr wrap="square" rtlCol="0">
            <a:spAutoFit/>
          </a:bodyPr>
          <a:lstStyle/>
          <a:p>
            <a:pPr marL="514350" indent="-514350">
              <a:buFont typeface="+mj-lt"/>
              <a:buAutoNum type="alphaLcParenR" startAt="2"/>
            </a:pPr>
            <a:r>
              <a:rPr lang="en-GB" sz="2400" dirty="0"/>
              <a:t>Sami worked out the area of the orange shape as 10 x 4 + 8 x 7 = 96cm</a:t>
            </a:r>
            <a:r>
              <a:rPr lang="en-GB" sz="2400" baseline="30000" dirty="0"/>
              <a:t>2</a:t>
            </a:r>
          </a:p>
        </p:txBody>
      </p:sp>
      <p:sp>
        <p:nvSpPr>
          <p:cNvPr id="6" name="TextBox 5">
            <a:extLst>
              <a:ext uri="{FF2B5EF4-FFF2-40B4-BE49-F238E27FC236}">
                <a16:creationId xmlns:a16="http://schemas.microsoft.com/office/drawing/2014/main" id="{C63E48D8-CA3F-4EB1-94B6-70FFE4D41CD7}"/>
              </a:ext>
            </a:extLst>
          </p:cNvPr>
          <p:cNvSpPr txBox="1"/>
          <p:nvPr/>
        </p:nvSpPr>
        <p:spPr>
          <a:xfrm>
            <a:off x="815753" y="4193154"/>
            <a:ext cx="6096000" cy="1274195"/>
          </a:xfrm>
          <a:prstGeom prst="rect">
            <a:avLst/>
          </a:prstGeom>
          <a:noFill/>
        </p:spPr>
        <p:txBody>
          <a:bodyPr wrap="square">
            <a:spAutoFit/>
          </a:bodyPr>
          <a:lstStyle/>
          <a:p>
            <a:pPr>
              <a:buNone/>
            </a:pPr>
            <a:r>
              <a:rPr lang="en-GB" sz="2400" dirty="0"/>
              <a:t>Are you convinced by Sami, </a:t>
            </a:r>
            <a:r>
              <a:rPr lang="en-GB" sz="2400" dirty="0" err="1"/>
              <a:t>Razina</a:t>
            </a:r>
            <a:r>
              <a:rPr lang="en-GB" sz="2400" dirty="0"/>
              <a:t> or Lukas’s reasoning?</a:t>
            </a:r>
          </a:p>
          <a:p>
            <a:pPr>
              <a:buNone/>
            </a:pPr>
            <a:r>
              <a:rPr lang="en-GB" sz="2400" dirty="0"/>
              <a:t>Explain your answer.</a:t>
            </a:r>
            <a:endParaRPr lang="en-GB" dirty="0"/>
          </a:p>
        </p:txBody>
      </p:sp>
      <p:sp>
        <p:nvSpPr>
          <p:cNvPr id="8" name="TextBox 7">
            <a:extLst>
              <a:ext uri="{FF2B5EF4-FFF2-40B4-BE49-F238E27FC236}">
                <a16:creationId xmlns:a16="http://schemas.microsoft.com/office/drawing/2014/main" id="{1BEFD9CD-EA67-43CA-B283-3812C170E7D4}"/>
              </a:ext>
            </a:extLst>
          </p:cNvPr>
          <p:cNvSpPr txBox="1"/>
          <p:nvPr/>
        </p:nvSpPr>
        <p:spPr>
          <a:xfrm>
            <a:off x="866199" y="2195553"/>
            <a:ext cx="4363601" cy="830997"/>
          </a:xfrm>
          <a:prstGeom prst="rect">
            <a:avLst/>
          </a:prstGeom>
          <a:noFill/>
        </p:spPr>
        <p:txBody>
          <a:bodyPr wrap="square">
            <a:spAutoFit/>
          </a:bodyPr>
          <a:lstStyle/>
          <a:p>
            <a:pPr>
              <a:buNone/>
            </a:pPr>
            <a:r>
              <a:rPr lang="en-GB" sz="2400" dirty="0" err="1"/>
              <a:t>Razina</a:t>
            </a:r>
            <a:r>
              <a:rPr lang="en-GB" sz="2400" dirty="0"/>
              <a:t> worked out the area as 12 x 7 + 3 x 4 = 96cm</a:t>
            </a:r>
            <a:r>
              <a:rPr lang="en-GB" sz="2400" baseline="30000" dirty="0"/>
              <a:t>2</a:t>
            </a:r>
          </a:p>
        </p:txBody>
      </p:sp>
      <p:sp>
        <p:nvSpPr>
          <p:cNvPr id="10" name="TextBox 9">
            <a:extLst>
              <a:ext uri="{FF2B5EF4-FFF2-40B4-BE49-F238E27FC236}">
                <a16:creationId xmlns:a16="http://schemas.microsoft.com/office/drawing/2014/main" id="{DD6BBA4C-117E-4183-B66F-3021ABDE5193}"/>
              </a:ext>
            </a:extLst>
          </p:cNvPr>
          <p:cNvSpPr txBox="1"/>
          <p:nvPr/>
        </p:nvSpPr>
        <p:spPr>
          <a:xfrm>
            <a:off x="866199" y="3196291"/>
            <a:ext cx="4715362" cy="830997"/>
          </a:xfrm>
          <a:prstGeom prst="rect">
            <a:avLst/>
          </a:prstGeom>
          <a:noFill/>
        </p:spPr>
        <p:txBody>
          <a:bodyPr wrap="square">
            <a:spAutoFit/>
          </a:bodyPr>
          <a:lstStyle/>
          <a:p>
            <a:pPr>
              <a:buNone/>
            </a:pPr>
            <a:r>
              <a:rPr lang="en-GB" sz="2400" dirty="0"/>
              <a:t>Lukas worked out the area as 10 x 10 – 2 x 2 = 96cm</a:t>
            </a:r>
            <a:r>
              <a:rPr lang="en-GB" sz="2400" baseline="30000" dirty="0"/>
              <a:t>2</a:t>
            </a:r>
            <a:endParaRPr lang="en-GB" sz="2400" dirty="0"/>
          </a:p>
        </p:txBody>
      </p:sp>
    </p:spTree>
    <p:extLst>
      <p:ext uri="{BB962C8B-B14F-4D97-AF65-F5344CB8AC3E}">
        <p14:creationId xmlns:p14="http://schemas.microsoft.com/office/powerpoint/2010/main" val="34662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Visualising how many surfaces certain prisms have </a:t>
            </a:r>
          </a:p>
          <a:p>
            <a:pPr marL="457200" indent="-457200" fontAlgn="auto">
              <a:spcAft>
                <a:spcPts val="0"/>
              </a:spcAft>
              <a:buClrTx/>
              <a:buFont typeface="+mj-lt"/>
              <a:buAutoNum type="arabicParenR"/>
            </a:pPr>
            <a:endParaRPr lang="en-GB" dirty="0">
              <a:highlight>
                <a:srgbClr val="FFFF00"/>
              </a:highlight>
            </a:endParaRP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t>
            </a:r>
            <a:r>
              <a:rPr lang="en-GB"/>
              <a:t>and misconceptions (1)</a:t>
            </a:r>
            <a:endParaRPr lang="en-GB" dirty="0"/>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Students may have difficulty visualising how many surfaces certain prisms have. They can be supported in this by being given the opportunity to handle 3D models of prisms and to describe how many faces there are and what shape they are.</a:t>
            </a:r>
          </a:p>
          <a:p>
            <a:r>
              <a:rPr lang="en-GB" dirty="0"/>
              <a:t>It is important for students to appreciate the structure of all surface area calculations, so that they correctly generalise that to find the surface area of a prism, they need to identify all of the surfaces (two of which will be the ends and, therefore, have the same area) and a number of rectangular faces depending on the nature of the polygonal ends.</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prisms can have a different number of faces and, therefore, the surface area can be the sum of a different number of areas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5" name="TextBox 4">
            <a:extLst>
              <a:ext uri="{FF2B5EF4-FFF2-40B4-BE49-F238E27FC236}">
                <a16:creationId xmlns:a16="http://schemas.microsoft.com/office/drawing/2014/main" id="{4361BF83-531E-4AC9-AAF4-1A7B5B41BC54}"/>
              </a:ext>
            </a:extLst>
          </p:cNvPr>
          <p:cNvSpPr txBox="1"/>
          <p:nvPr/>
        </p:nvSpPr>
        <p:spPr>
          <a:xfrm>
            <a:off x="551384" y="1728197"/>
            <a:ext cx="8540638" cy="2973122"/>
          </a:xfrm>
          <a:prstGeom prst="rect">
            <a:avLst/>
          </a:prstGeom>
          <a:noFill/>
        </p:spPr>
        <p:txBody>
          <a:bodyPr wrap="square">
            <a:spAutoFit/>
          </a:bodyPr>
          <a:lstStyle/>
          <a:p>
            <a:pPr>
              <a:buNone/>
            </a:pPr>
            <a:r>
              <a:rPr lang="en-GB" sz="2400" dirty="0"/>
              <a:t>For each prism:</a:t>
            </a:r>
          </a:p>
          <a:p>
            <a:pPr marL="457200" indent="-457200">
              <a:buFont typeface="+mj-lt"/>
              <a:buAutoNum type="alphaLcParenR"/>
            </a:pPr>
            <a:r>
              <a:rPr lang="en-GB" sz="2400" dirty="0"/>
              <a:t>How many faces does the prism have?</a:t>
            </a:r>
          </a:p>
          <a:p>
            <a:pPr marL="457200" indent="-457200">
              <a:buFont typeface="+mj-lt"/>
              <a:buAutoNum type="alphaLcParenR"/>
            </a:pPr>
            <a:r>
              <a:rPr lang="en-GB" sz="2400" dirty="0"/>
              <a:t>Describe and sketch the shape of each face, including dimensions.</a:t>
            </a:r>
          </a:p>
          <a:p>
            <a:pPr marL="457200" indent="-457200">
              <a:buFont typeface="+mj-lt"/>
              <a:buAutoNum type="alphaLcParenR"/>
            </a:pPr>
            <a:endParaRPr lang="en-GB" sz="2400" dirty="0"/>
          </a:p>
          <a:p>
            <a:pPr>
              <a:buNone/>
            </a:pPr>
            <a:r>
              <a:rPr lang="en-GB" sz="2400" dirty="0" err="1">
                <a:solidFill>
                  <a:srgbClr val="00628C"/>
                </a:solidFill>
              </a:rPr>
              <a:t>i</a:t>
            </a:r>
            <a:r>
              <a:rPr lang="en-GB" sz="2400" dirty="0">
                <a:solidFill>
                  <a:srgbClr val="00628C"/>
                </a:solidFill>
              </a:rPr>
              <a:t>)</a:t>
            </a:r>
            <a:r>
              <a:rPr lang="en-GB" sz="2400" dirty="0"/>
              <a:t>						</a:t>
            </a:r>
            <a:r>
              <a:rPr lang="en-GB" sz="2400" dirty="0">
                <a:solidFill>
                  <a:srgbClr val="00628C"/>
                </a:solidFill>
              </a:rPr>
              <a:t>ii)</a:t>
            </a:r>
            <a:r>
              <a:rPr lang="en-GB" sz="2400" dirty="0"/>
              <a:t>								</a:t>
            </a:r>
          </a:p>
        </p:txBody>
      </p:sp>
      <p:pic>
        <p:nvPicPr>
          <p:cNvPr id="3" name="Picture 2">
            <a:extLst>
              <a:ext uri="{FF2B5EF4-FFF2-40B4-BE49-F238E27FC236}">
                <a16:creationId xmlns:a16="http://schemas.microsoft.com/office/drawing/2014/main" id="{0658AC02-1A96-4589-9EBB-B4CE2B9BAFC3}"/>
              </a:ext>
            </a:extLst>
          </p:cNvPr>
          <p:cNvPicPr>
            <a:picLocks noChangeAspect="1"/>
          </p:cNvPicPr>
          <p:nvPr/>
        </p:nvPicPr>
        <p:blipFill>
          <a:blip r:embed="rId3"/>
          <a:stretch>
            <a:fillRect/>
          </a:stretch>
        </p:blipFill>
        <p:spPr>
          <a:xfrm>
            <a:off x="1055440" y="3643242"/>
            <a:ext cx="4320480" cy="2365760"/>
          </a:xfrm>
          <a:prstGeom prst="rect">
            <a:avLst/>
          </a:prstGeom>
        </p:spPr>
      </p:pic>
      <p:pic>
        <p:nvPicPr>
          <p:cNvPr id="9" name="Picture 8">
            <a:extLst>
              <a:ext uri="{FF2B5EF4-FFF2-40B4-BE49-F238E27FC236}">
                <a16:creationId xmlns:a16="http://schemas.microsoft.com/office/drawing/2014/main" id="{721B5F03-68C4-4999-AF99-7A08D839C353}"/>
              </a:ext>
            </a:extLst>
          </p:cNvPr>
          <p:cNvPicPr>
            <a:picLocks noChangeAspect="1"/>
          </p:cNvPicPr>
          <p:nvPr/>
        </p:nvPicPr>
        <p:blipFill>
          <a:blip r:embed="rId4"/>
          <a:stretch>
            <a:fillRect/>
          </a:stretch>
        </p:blipFill>
        <p:spPr>
          <a:xfrm>
            <a:off x="6600056" y="3298844"/>
            <a:ext cx="3842740" cy="2583491"/>
          </a:xfrm>
          <a:prstGeom prst="rect">
            <a:avLst/>
          </a:prstGeom>
        </p:spPr>
      </p:pic>
    </p:spTree>
    <p:extLst>
      <p:ext uri="{BB962C8B-B14F-4D97-AF65-F5344CB8AC3E}">
        <p14:creationId xmlns:p14="http://schemas.microsoft.com/office/powerpoint/2010/main" val="364208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1091719" cy="426170"/>
          </a:xfrm>
        </p:spPr>
        <p:txBody>
          <a:bodyPr>
            <a:normAutofit fontScale="90000"/>
          </a:bodyPr>
          <a:lstStyle/>
          <a:p>
            <a:r>
              <a:rPr lang="en-GB" sz="2000" b="1" dirty="0"/>
              <a:t>Understand that prisms can have a different number of faces and, therefore, the surface area can be the sum of a different number of areas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4361BF83-531E-4AC9-AAF4-1A7B5B41BC54}"/>
              </a:ext>
            </a:extLst>
          </p:cNvPr>
          <p:cNvSpPr txBox="1"/>
          <p:nvPr/>
        </p:nvSpPr>
        <p:spPr>
          <a:xfrm>
            <a:off x="519833" y="1736784"/>
            <a:ext cx="8540638" cy="2973122"/>
          </a:xfrm>
          <a:prstGeom prst="rect">
            <a:avLst/>
          </a:prstGeom>
          <a:noFill/>
        </p:spPr>
        <p:txBody>
          <a:bodyPr wrap="square">
            <a:spAutoFit/>
          </a:bodyPr>
          <a:lstStyle/>
          <a:p>
            <a:pPr>
              <a:buNone/>
            </a:pPr>
            <a:r>
              <a:rPr lang="en-GB" sz="2400" dirty="0"/>
              <a:t>For each prism:</a:t>
            </a:r>
          </a:p>
          <a:p>
            <a:pPr marL="457200" indent="-457200">
              <a:buFont typeface="+mj-lt"/>
              <a:buAutoNum type="alphaLcParenR"/>
            </a:pPr>
            <a:r>
              <a:rPr lang="en-GB" sz="2400" dirty="0"/>
              <a:t>How many faces does the prism have?</a:t>
            </a:r>
          </a:p>
          <a:p>
            <a:pPr marL="457200" indent="-457200">
              <a:buFont typeface="+mj-lt"/>
              <a:buAutoNum type="alphaLcParenR"/>
            </a:pPr>
            <a:r>
              <a:rPr lang="en-GB" sz="2400" dirty="0"/>
              <a:t>Describe and sketch the shape of each face, including dimensions.</a:t>
            </a:r>
          </a:p>
          <a:p>
            <a:pPr marL="457200" indent="-457200">
              <a:buFont typeface="+mj-lt"/>
              <a:buAutoNum type="alphaLcParenR"/>
            </a:pPr>
            <a:endParaRPr lang="en-GB" sz="2400" dirty="0"/>
          </a:p>
          <a:p>
            <a:pPr>
              <a:buNone/>
            </a:pPr>
            <a:r>
              <a:rPr lang="en-GB" sz="2400" dirty="0" err="1">
                <a:solidFill>
                  <a:srgbClr val="00628C"/>
                </a:solidFill>
              </a:rPr>
              <a:t>i</a:t>
            </a:r>
            <a:r>
              <a:rPr lang="en-GB" sz="2400" dirty="0">
                <a:solidFill>
                  <a:srgbClr val="00628C"/>
                </a:solidFill>
              </a:rPr>
              <a:t>)</a:t>
            </a:r>
            <a:r>
              <a:rPr lang="en-GB" sz="2400" dirty="0"/>
              <a:t>	</a:t>
            </a:r>
            <a:r>
              <a:rPr lang="en-GB" sz="2400" dirty="0">
                <a:solidFill>
                  <a:srgbClr val="00628C"/>
                </a:solidFill>
              </a:rPr>
              <a:t>			ii)				iii)	</a:t>
            </a:r>
            <a:r>
              <a:rPr lang="en-GB" sz="2400" dirty="0"/>
              <a:t>			</a:t>
            </a:r>
          </a:p>
        </p:txBody>
      </p:sp>
      <p:pic>
        <p:nvPicPr>
          <p:cNvPr id="4" name="Picture 3">
            <a:extLst>
              <a:ext uri="{FF2B5EF4-FFF2-40B4-BE49-F238E27FC236}">
                <a16:creationId xmlns:a16="http://schemas.microsoft.com/office/drawing/2014/main" id="{6E437242-7A81-4B17-BE73-B885893077BE}"/>
              </a:ext>
            </a:extLst>
          </p:cNvPr>
          <p:cNvPicPr>
            <a:picLocks noChangeAspect="1"/>
          </p:cNvPicPr>
          <p:nvPr/>
        </p:nvPicPr>
        <p:blipFill>
          <a:blip r:embed="rId3"/>
          <a:stretch>
            <a:fillRect/>
          </a:stretch>
        </p:blipFill>
        <p:spPr>
          <a:xfrm>
            <a:off x="389790" y="3954277"/>
            <a:ext cx="3704769" cy="1519504"/>
          </a:xfrm>
          <a:prstGeom prst="rect">
            <a:avLst/>
          </a:prstGeom>
        </p:spPr>
      </p:pic>
      <p:pic>
        <p:nvPicPr>
          <p:cNvPr id="7" name="Picture 6">
            <a:extLst>
              <a:ext uri="{FF2B5EF4-FFF2-40B4-BE49-F238E27FC236}">
                <a16:creationId xmlns:a16="http://schemas.microsoft.com/office/drawing/2014/main" id="{61D8CCD6-BCF2-4757-BD93-15F6BBBADCED}"/>
              </a:ext>
            </a:extLst>
          </p:cNvPr>
          <p:cNvPicPr>
            <a:picLocks noChangeAspect="1"/>
          </p:cNvPicPr>
          <p:nvPr/>
        </p:nvPicPr>
        <p:blipFill>
          <a:blip r:embed="rId4"/>
          <a:stretch>
            <a:fillRect/>
          </a:stretch>
        </p:blipFill>
        <p:spPr>
          <a:xfrm>
            <a:off x="4094559" y="3954277"/>
            <a:ext cx="3569121" cy="1622328"/>
          </a:xfrm>
          <a:prstGeom prst="rect">
            <a:avLst/>
          </a:prstGeom>
        </p:spPr>
      </p:pic>
      <p:pic>
        <p:nvPicPr>
          <p:cNvPr id="8" name="Picture 7">
            <a:extLst>
              <a:ext uri="{FF2B5EF4-FFF2-40B4-BE49-F238E27FC236}">
                <a16:creationId xmlns:a16="http://schemas.microsoft.com/office/drawing/2014/main" id="{224CAE50-CCA8-4C7B-B987-D7A72FD5E57B}"/>
              </a:ext>
            </a:extLst>
          </p:cNvPr>
          <p:cNvPicPr>
            <a:picLocks noChangeAspect="1"/>
          </p:cNvPicPr>
          <p:nvPr/>
        </p:nvPicPr>
        <p:blipFill>
          <a:blip r:embed="rId5"/>
          <a:stretch>
            <a:fillRect/>
          </a:stretch>
        </p:blipFill>
        <p:spPr>
          <a:xfrm>
            <a:off x="8102378" y="3660856"/>
            <a:ext cx="3569789" cy="2098100"/>
          </a:xfrm>
          <a:prstGeom prst="rect">
            <a:avLst/>
          </a:prstGeom>
        </p:spPr>
      </p:pic>
    </p:spTree>
    <p:extLst>
      <p:ext uri="{BB962C8B-B14F-4D97-AF65-F5344CB8AC3E}">
        <p14:creationId xmlns:p14="http://schemas.microsoft.com/office/powerpoint/2010/main" val="259342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33248"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Understand that prisms can have a different number of faces and, therefore, the surface area can be the sum of a different number of areas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 and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931982" y="656692"/>
            <a:ext cx="6161401" cy="5544615"/>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do you think students struggle when working with 2D representations of 3D objects?</a:t>
            </a:r>
          </a:p>
          <a:p>
            <a:pPr marL="360000" lvl="1" fontAlgn="auto">
              <a:lnSpc>
                <a:spcPct val="100000"/>
              </a:lnSpc>
              <a:spcBef>
                <a:spcPts val="0"/>
              </a:spcBef>
              <a:spcAft>
                <a:spcPts val="1200"/>
              </a:spcAft>
              <a:buClrTx/>
            </a:pPr>
            <a:r>
              <a:rPr lang="en-GB" sz="2400" dirty="0"/>
              <a:t>What prisms are there readily ‘to hand’ in your classroom or department? </a:t>
            </a:r>
          </a:p>
          <a:p>
            <a:pPr marL="360000" lvl="1" fontAlgn="auto">
              <a:lnSpc>
                <a:spcPct val="100000"/>
              </a:lnSpc>
              <a:spcBef>
                <a:spcPts val="0"/>
              </a:spcBef>
              <a:spcAft>
                <a:spcPts val="1200"/>
              </a:spcAft>
              <a:buClrTx/>
            </a:pPr>
            <a:r>
              <a:rPr lang="en-GB" sz="2400" dirty="0"/>
              <a:t>Are the prisms that they see always in a ‘standard’ orientation (i.e. with a horizontal base)? </a:t>
            </a:r>
          </a:p>
          <a:p>
            <a:pPr marL="360000" lvl="1" fontAlgn="auto">
              <a:lnSpc>
                <a:spcPct val="100000"/>
              </a:lnSpc>
              <a:spcBef>
                <a:spcPts val="0"/>
              </a:spcBef>
              <a:spcAft>
                <a:spcPts val="1200"/>
              </a:spcAft>
              <a:buClrTx/>
            </a:pPr>
            <a:r>
              <a:rPr lang="en-GB" sz="2400" dirty="0"/>
              <a:t>How would presenting them in different orientations help students to identify the shapes of the different faces?</a:t>
            </a:r>
          </a:p>
        </p:txBody>
      </p:sp>
      <p:grpSp>
        <p:nvGrpSpPr>
          <p:cNvPr id="6" name="Group 5">
            <a:extLst>
              <a:ext uri="{FF2B5EF4-FFF2-40B4-BE49-F238E27FC236}">
                <a16:creationId xmlns:a16="http://schemas.microsoft.com/office/drawing/2014/main" id="{16BB8010-F727-417F-9689-99151F2BD161}"/>
              </a:ext>
            </a:extLst>
          </p:cNvPr>
          <p:cNvGrpSpPr/>
          <p:nvPr/>
        </p:nvGrpSpPr>
        <p:grpSpPr>
          <a:xfrm>
            <a:off x="0" y="1841316"/>
            <a:ext cx="6161404" cy="3847708"/>
            <a:chOff x="0" y="1841316"/>
            <a:chExt cx="6161404"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35253" y="1841316"/>
              <a:ext cx="5795345"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1600" dirty="0"/>
                <a:t>For each prism:</a:t>
              </a:r>
            </a:p>
            <a:p>
              <a:pPr marL="457200" indent="-457200">
                <a:buFont typeface="+mj-lt"/>
                <a:buAutoNum type="alphaLcParenR"/>
              </a:pPr>
              <a:r>
                <a:rPr lang="en-GB" sz="1600" dirty="0"/>
                <a:t>How many faces does the prism have?</a:t>
              </a:r>
            </a:p>
            <a:p>
              <a:pPr marL="457200" indent="-457200">
                <a:buFont typeface="+mj-lt"/>
                <a:buAutoNum type="alphaLcParenR"/>
              </a:pPr>
              <a:r>
                <a:rPr lang="en-GB" sz="1600" dirty="0"/>
                <a:t>Describe and sketch the shape of each face, including dimensions.</a:t>
              </a:r>
            </a:p>
            <a:p>
              <a:pPr marL="457200" indent="-457200">
                <a:buFont typeface="+mj-lt"/>
                <a:buAutoNum type="alphaLcParenR"/>
              </a:pPr>
              <a:endParaRPr lang="en-GB" sz="1600" dirty="0"/>
            </a:p>
            <a:p>
              <a:pPr marL="0" indent="0">
                <a:buNone/>
              </a:pPr>
              <a:endParaRPr lang="en-GB" sz="1600" dirty="0"/>
            </a:p>
            <a:p>
              <a:pPr marL="457200" indent="-457200">
                <a:buFont typeface="+mj-lt"/>
                <a:buAutoNum type="alphaLcParenR"/>
              </a:pPr>
              <a:endParaRPr lang="en-GB" dirty="0"/>
            </a:p>
            <a:p>
              <a:pPr marL="457200" indent="-457200">
                <a:buFont typeface="+mj-lt"/>
                <a:buAutoNum type="alphaLcParenR"/>
              </a:pPr>
              <a:endParaRPr lang="en-GB" sz="2400" dirty="0"/>
            </a:p>
            <a:p>
              <a:pPr marL="457200" indent="-457200">
                <a:buFont typeface="+mj-lt"/>
                <a:buAutoNum type="alphaLcParenR"/>
              </a:pPr>
              <a:endParaRPr lang="en-GB" dirty="0"/>
            </a:p>
            <a:p>
              <a:pPr marL="0" indent="0">
                <a:buNone/>
              </a:pPr>
              <a:endParaRPr lang="en-GB" sz="2400" dirty="0"/>
            </a:p>
          </p:txBody>
        </p:sp>
        <p:pic>
          <p:nvPicPr>
            <p:cNvPr id="7" name="Picture 6">
              <a:extLst>
                <a:ext uri="{FF2B5EF4-FFF2-40B4-BE49-F238E27FC236}">
                  <a16:creationId xmlns:a16="http://schemas.microsoft.com/office/drawing/2014/main" id="{C1B1FEE4-E71D-438B-B9C9-DE85D67BF394}"/>
                </a:ext>
              </a:extLst>
            </p:cNvPr>
            <p:cNvPicPr>
              <a:picLocks noChangeAspect="1"/>
            </p:cNvPicPr>
            <p:nvPr/>
          </p:nvPicPr>
          <p:blipFill>
            <a:blip r:embed="rId4"/>
            <a:stretch>
              <a:fillRect/>
            </a:stretch>
          </p:blipFill>
          <p:spPr>
            <a:xfrm>
              <a:off x="660695" y="3159245"/>
              <a:ext cx="2213147" cy="1211850"/>
            </a:xfrm>
            <a:prstGeom prst="rect">
              <a:avLst/>
            </a:prstGeom>
          </p:spPr>
        </p:pic>
        <p:pic>
          <p:nvPicPr>
            <p:cNvPr id="2" name="Picture 1">
              <a:extLst>
                <a:ext uri="{FF2B5EF4-FFF2-40B4-BE49-F238E27FC236}">
                  <a16:creationId xmlns:a16="http://schemas.microsoft.com/office/drawing/2014/main" id="{10D3B594-4994-46B8-B09D-97691CC016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73842" y="2960023"/>
              <a:ext cx="2241386" cy="1508488"/>
            </a:xfrm>
            <a:prstGeom prst="rect">
              <a:avLst/>
            </a:prstGeom>
          </p:spPr>
        </p:pic>
        <p:pic>
          <p:nvPicPr>
            <p:cNvPr id="3" name="Picture 2">
              <a:extLst>
                <a:ext uri="{FF2B5EF4-FFF2-40B4-BE49-F238E27FC236}">
                  <a16:creationId xmlns:a16="http://schemas.microsoft.com/office/drawing/2014/main" id="{1982ECC6-F23D-4F32-AA1C-FB12D0768493}"/>
                </a:ext>
              </a:extLst>
            </p:cNvPr>
            <p:cNvPicPr>
              <a:picLocks noChangeAspect="1"/>
            </p:cNvPicPr>
            <p:nvPr/>
          </p:nvPicPr>
          <p:blipFill>
            <a:blip r:embed="rId6"/>
            <a:stretch>
              <a:fillRect/>
            </a:stretch>
          </p:blipFill>
          <p:spPr>
            <a:xfrm>
              <a:off x="0" y="4640546"/>
              <a:ext cx="2518308" cy="1031347"/>
            </a:xfrm>
            <a:prstGeom prst="rect">
              <a:avLst/>
            </a:prstGeom>
          </p:spPr>
        </p:pic>
        <p:pic>
          <p:nvPicPr>
            <p:cNvPr id="4" name="Picture 3">
              <a:extLst>
                <a:ext uri="{FF2B5EF4-FFF2-40B4-BE49-F238E27FC236}">
                  <a16:creationId xmlns:a16="http://schemas.microsoft.com/office/drawing/2014/main" id="{0558BC22-D143-45A4-9C2D-4023730EFDF4}"/>
                </a:ext>
              </a:extLst>
            </p:cNvPr>
            <p:cNvPicPr>
              <a:picLocks noChangeAspect="1"/>
            </p:cNvPicPr>
            <p:nvPr/>
          </p:nvPicPr>
          <p:blipFill>
            <a:blip r:embed="rId7"/>
            <a:stretch>
              <a:fillRect/>
            </a:stretch>
          </p:blipFill>
          <p:spPr>
            <a:xfrm>
              <a:off x="1920301" y="4604405"/>
              <a:ext cx="2194326" cy="997762"/>
            </a:xfrm>
            <a:prstGeom prst="rect">
              <a:avLst/>
            </a:prstGeom>
          </p:spPr>
        </p:pic>
        <p:pic>
          <p:nvPicPr>
            <p:cNvPr id="5" name="Picture 4">
              <a:extLst>
                <a:ext uri="{FF2B5EF4-FFF2-40B4-BE49-F238E27FC236}">
                  <a16:creationId xmlns:a16="http://schemas.microsoft.com/office/drawing/2014/main" id="{24B24549-259B-4B33-834C-C961BA98310D}"/>
                </a:ext>
              </a:extLst>
            </p:cNvPr>
            <p:cNvPicPr>
              <a:picLocks noChangeAspect="1"/>
            </p:cNvPicPr>
            <p:nvPr/>
          </p:nvPicPr>
          <p:blipFill>
            <a:blip r:embed="rId8"/>
            <a:stretch>
              <a:fillRect/>
            </a:stretch>
          </p:blipFill>
          <p:spPr>
            <a:xfrm>
              <a:off x="3887497" y="4297001"/>
              <a:ext cx="2273907" cy="1334853"/>
            </a:xfrm>
            <a:prstGeom prst="rect">
              <a:avLst/>
            </a:prstGeom>
          </p:spPr>
        </p:pic>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947703" cy="426170"/>
          </a:xfrm>
        </p:spPr>
        <p:txBody>
          <a:bodyPr>
            <a:normAutofit fontScale="90000"/>
          </a:bodyPr>
          <a:lstStyle/>
          <a:p>
            <a:r>
              <a:rPr lang="en-GB" b="1" dirty="0"/>
              <a:t>Understand that the surface area of a prism is the sum of the area of all the faces and not just the visible ones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3</a:t>
            </a:r>
            <a:endParaRPr lang="en-GB" dirty="0"/>
          </a:p>
        </p:txBody>
      </p:sp>
      <p:pic>
        <p:nvPicPr>
          <p:cNvPr id="3" name="Picture 2">
            <a:extLst>
              <a:ext uri="{FF2B5EF4-FFF2-40B4-BE49-F238E27FC236}">
                <a16:creationId xmlns:a16="http://schemas.microsoft.com/office/drawing/2014/main" id="{396A2AE9-B2FC-40BC-A92F-B7AC016262CE}"/>
              </a:ext>
            </a:extLst>
          </p:cNvPr>
          <p:cNvPicPr>
            <a:picLocks noChangeAspect="1"/>
          </p:cNvPicPr>
          <p:nvPr/>
        </p:nvPicPr>
        <p:blipFill>
          <a:blip r:embed="rId3"/>
          <a:stretch>
            <a:fillRect/>
          </a:stretch>
        </p:blipFill>
        <p:spPr>
          <a:xfrm>
            <a:off x="-250625" y="3005279"/>
            <a:ext cx="4481173" cy="2279440"/>
          </a:xfrm>
          <a:prstGeom prst="rect">
            <a:avLst/>
          </a:prstGeom>
        </p:spPr>
      </p:pic>
      <p:sp>
        <p:nvSpPr>
          <p:cNvPr id="21" name="TextBox 20">
            <a:extLst>
              <a:ext uri="{FF2B5EF4-FFF2-40B4-BE49-F238E27FC236}">
                <a16:creationId xmlns:a16="http://schemas.microsoft.com/office/drawing/2014/main" id="{720FF2E3-DF2A-4286-A973-2BF6A7F440A8}"/>
              </a:ext>
            </a:extLst>
          </p:cNvPr>
          <p:cNvSpPr txBox="1"/>
          <p:nvPr/>
        </p:nvSpPr>
        <p:spPr>
          <a:xfrm>
            <a:off x="458844" y="1690277"/>
            <a:ext cx="3281425" cy="1200329"/>
          </a:xfrm>
          <a:prstGeom prst="rect">
            <a:avLst/>
          </a:prstGeom>
          <a:noFill/>
        </p:spPr>
        <p:txBody>
          <a:bodyPr wrap="square">
            <a:spAutoFit/>
          </a:bodyPr>
          <a:lstStyle/>
          <a:p>
            <a:pPr algn="ctr">
              <a:buNone/>
            </a:pPr>
            <a:r>
              <a:rPr lang="en-GB" sz="2400" dirty="0"/>
              <a:t>Kagendo is calculating the total surface area of the prism:</a:t>
            </a:r>
          </a:p>
        </p:txBody>
      </p:sp>
      <p:grpSp>
        <p:nvGrpSpPr>
          <p:cNvPr id="4" name="Group 3">
            <a:extLst>
              <a:ext uri="{FF2B5EF4-FFF2-40B4-BE49-F238E27FC236}">
                <a16:creationId xmlns:a16="http://schemas.microsoft.com/office/drawing/2014/main" id="{9F4CA323-9627-4EF6-B8FA-B567C5416C49}"/>
              </a:ext>
            </a:extLst>
          </p:cNvPr>
          <p:cNvGrpSpPr/>
          <p:nvPr/>
        </p:nvGrpSpPr>
        <p:grpSpPr>
          <a:xfrm>
            <a:off x="3935760" y="1069928"/>
            <a:ext cx="8141716" cy="4663328"/>
            <a:chOff x="3935760" y="1069928"/>
            <a:chExt cx="8141716" cy="4663328"/>
          </a:xfrm>
        </p:grpSpPr>
        <p:sp>
          <p:nvSpPr>
            <p:cNvPr id="7" name="Rectangle 6">
              <a:extLst>
                <a:ext uri="{FF2B5EF4-FFF2-40B4-BE49-F238E27FC236}">
                  <a16:creationId xmlns:a16="http://schemas.microsoft.com/office/drawing/2014/main" id="{5A7BFBF0-40FF-4D27-BEFD-E60574851B59}"/>
                </a:ext>
              </a:extLst>
            </p:cNvPr>
            <p:cNvSpPr/>
            <p:nvPr/>
          </p:nvSpPr>
          <p:spPr>
            <a:xfrm>
              <a:off x="3935760" y="1167135"/>
              <a:ext cx="8141716" cy="3918049"/>
            </a:xfrm>
            <a:prstGeom prst="rect">
              <a:avLst/>
            </a:prstGeom>
            <a:pattFill prst="lgGrid">
              <a:fgClr>
                <a:schemeClr val="accent3">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0E90E432-CCA5-465E-9634-DC29DADFF8E8}"/>
                </a:ext>
              </a:extLst>
            </p:cNvPr>
            <p:cNvSpPr txBox="1"/>
            <p:nvPr/>
          </p:nvSpPr>
          <p:spPr>
            <a:xfrm>
              <a:off x="6023992" y="1069928"/>
              <a:ext cx="5962427" cy="4663328"/>
            </a:xfrm>
            <a:prstGeom prst="rect">
              <a:avLst/>
            </a:prstGeom>
            <a:noFill/>
          </p:spPr>
          <p:txBody>
            <a:bodyPr wrap="square">
              <a:spAutoFit/>
            </a:bodyPr>
            <a:lstStyle/>
            <a:p>
              <a:pPr>
                <a:lnSpc>
                  <a:spcPct val="150000"/>
                </a:lnSpc>
                <a:spcBef>
                  <a:spcPts val="1200"/>
                </a:spcBef>
                <a:spcAft>
                  <a:spcPts val="1200"/>
                </a:spcAft>
                <a:buNone/>
              </a:pPr>
              <a:r>
                <a:rPr lang="en-GB" sz="2400" dirty="0"/>
                <a:t>Front: Area =  ½ × 3 × 4 = 6 cm</a:t>
              </a:r>
              <a:r>
                <a:rPr lang="en-GB" sz="2400" baseline="30000" dirty="0"/>
                <a:t>2</a:t>
              </a:r>
            </a:p>
            <a:p>
              <a:pPr>
                <a:lnSpc>
                  <a:spcPct val="150000"/>
                </a:lnSpc>
                <a:spcBef>
                  <a:spcPts val="1200"/>
                </a:spcBef>
                <a:spcAft>
                  <a:spcPts val="1200"/>
                </a:spcAft>
                <a:buNone/>
              </a:pPr>
              <a:r>
                <a:rPr lang="en-GB" sz="2400" dirty="0"/>
                <a:t>Back: Area =  ½  × 3 × 4 = 6 cm</a:t>
              </a:r>
              <a:r>
                <a:rPr lang="en-GB" sz="2400" baseline="30000" dirty="0"/>
                <a:t>2 </a:t>
              </a:r>
            </a:p>
            <a:p>
              <a:pPr>
                <a:lnSpc>
                  <a:spcPct val="150000"/>
                </a:lnSpc>
                <a:spcBef>
                  <a:spcPts val="1200"/>
                </a:spcBef>
                <a:spcAft>
                  <a:spcPts val="1200"/>
                </a:spcAft>
                <a:buNone/>
              </a:pPr>
              <a:r>
                <a:rPr lang="en-GB" sz="2400" dirty="0"/>
                <a:t>Side: Area =  3 × 10 = 30 cm</a:t>
              </a:r>
              <a:r>
                <a:rPr lang="en-GB" sz="2400" baseline="30000" dirty="0"/>
                <a:t>2 </a:t>
              </a:r>
            </a:p>
            <a:p>
              <a:pPr>
                <a:lnSpc>
                  <a:spcPct val="150000"/>
                </a:lnSpc>
                <a:spcBef>
                  <a:spcPts val="1200"/>
                </a:spcBef>
                <a:spcAft>
                  <a:spcPts val="1200"/>
                </a:spcAft>
                <a:buNone/>
              </a:pPr>
              <a:r>
                <a:rPr lang="en-GB" sz="2400" dirty="0"/>
                <a:t>Sloping side: Area =  5 × 10 = 50 cm</a:t>
              </a:r>
              <a:r>
                <a:rPr lang="en-GB" sz="2400" baseline="30000" dirty="0"/>
                <a:t>2 </a:t>
              </a:r>
            </a:p>
            <a:p>
              <a:pPr>
                <a:lnSpc>
                  <a:spcPct val="200000"/>
                </a:lnSpc>
                <a:buNone/>
              </a:pPr>
              <a:r>
                <a:rPr lang="en-GB" sz="2400" b="1" dirty="0"/>
                <a:t>Surface area = 6 + 6 + 30 + 50 = 92  cm</a:t>
              </a:r>
              <a:r>
                <a:rPr lang="en-GB" sz="2400" b="1" baseline="30000" dirty="0"/>
                <a:t>2</a:t>
              </a:r>
            </a:p>
            <a:p>
              <a:pPr>
                <a:lnSpc>
                  <a:spcPct val="200000"/>
                </a:lnSpc>
                <a:buNone/>
              </a:pPr>
              <a:r>
                <a:rPr lang="en-GB" sz="2400" baseline="30000" dirty="0"/>
                <a:t> </a:t>
              </a:r>
            </a:p>
          </p:txBody>
        </p:sp>
        <p:pic>
          <p:nvPicPr>
            <p:cNvPr id="5" name="Picture 4">
              <a:extLst>
                <a:ext uri="{FF2B5EF4-FFF2-40B4-BE49-F238E27FC236}">
                  <a16:creationId xmlns:a16="http://schemas.microsoft.com/office/drawing/2014/main" id="{063D1634-5ABF-474A-A5C9-7DCA2829E9EA}"/>
                </a:ext>
              </a:extLst>
            </p:cNvPr>
            <p:cNvPicPr>
              <a:picLocks noChangeAspect="1"/>
            </p:cNvPicPr>
            <p:nvPr/>
          </p:nvPicPr>
          <p:blipFill>
            <a:blip r:embed="rId4"/>
            <a:stretch>
              <a:fillRect/>
            </a:stretch>
          </p:blipFill>
          <p:spPr>
            <a:xfrm>
              <a:off x="4151784" y="1176176"/>
              <a:ext cx="2531278" cy="755970"/>
            </a:xfrm>
            <a:prstGeom prst="rect">
              <a:avLst/>
            </a:prstGeom>
          </p:spPr>
        </p:pic>
        <p:pic>
          <p:nvPicPr>
            <p:cNvPr id="23" name="Picture 22">
              <a:extLst>
                <a:ext uri="{FF2B5EF4-FFF2-40B4-BE49-F238E27FC236}">
                  <a16:creationId xmlns:a16="http://schemas.microsoft.com/office/drawing/2014/main" id="{666D7103-4023-465C-8F75-796AF2EB8D68}"/>
                </a:ext>
              </a:extLst>
            </p:cNvPr>
            <p:cNvPicPr>
              <a:picLocks noChangeAspect="1"/>
            </p:cNvPicPr>
            <p:nvPr/>
          </p:nvPicPr>
          <p:blipFill>
            <a:blip r:embed="rId5"/>
            <a:stretch>
              <a:fillRect/>
            </a:stretch>
          </p:blipFill>
          <p:spPr>
            <a:xfrm>
              <a:off x="4258754" y="1958605"/>
              <a:ext cx="2531278" cy="760846"/>
            </a:xfrm>
            <a:prstGeom prst="rect">
              <a:avLst/>
            </a:prstGeom>
          </p:spPr>
        </p:pic>
      </p:grpSp>
      <p:pic>
        <p:nvPicPr>
          <p:cNvPr id="25" name="Picture 24">
            <a:extLst>
              <a:ext uri="{FF2B5EF4-FFF2-40B4-BE49-F238E27FC236}">
                <a16:creationId xmlns:a16="http://schemas.microsoft.com/office/drawing/2014/main" id="{236CBA4D-7EEE-48F1-A6A1-92C0513F7C46}"/>
              </a:ext>
            </a:extLst>
          </p:cNvPr>
          <p:cNvPicPr>
            <a:picLocks noChangeAspect="1"/>
          </p:cNvPicPr>
          <p:nvPr/>
        </p:nvPicPr>
        <p:blipFill>
          <a:blip r:embed="rId6"/>
          <a:stretch>
            <a:fillRect/>
          </a:stretch>
        </p:blipFill>
        <p:spPr>
          <a:xfrm>
            <a:off x="3693956" y="2852936"/>
            <a:ext cx="2841553" cy="761032"/>
          </a:xfrm>
          <a:prstGeom prst="rect">
            <a:avLst/>
          </a:prstGeom>
        </p:spPr>
      </p:pic>
      <p:pic>
        <p:nvPicPr>
          <p:cNvPr id="26" name="Picture 25">
            <a:extLst>
              <a:ext uri="{FF2B5EF4-FFF2-40B4-BE49-F238E27FC236}">
                <a16:creationId xmlns:a16="http://schemas.microsoft.com/office/drawing/2014/main" id="{D846AFC5-FDAA-4629-B7CD-178B89BE2694}"/>
              </a:ext>
            </a:extLst>
          </p:cNvPr>
          <p:cNvPicPr>
            <a:picLocks noChangeAspect="1"/>
          </p:cNvPicPr>
          <p:nvPr/>
        </p:nvPicPr>
        <p:blipFill>
          <a:blip r:embed="rId7"/>
          <a:stretch>
            <a:fillRect/>
          </a:stretch>
        </p:blipFill>
        <p:spPr>
          <a:xfrm>
            <a:off x="3727276" y="3613968"/>
            <a:ext cx="2728764" cy="1062063"/>
          </a:xfrm>
          <a:prstGeom prst="rect">
            <a:avLst/>
          </a:prstGeom>
        </p:spPr>
      </p:pic>
      <p:sp>
        <p:nvSpPr>
          <p:cNvPr id="12" name="TextBox 11">
            <a:extLst>
              <a:ext uri="{FF2B5EF4-FFF2-40B4-BE49-F238E27FC236}">
                <a16:creationId xmlns:a16="http://schemas.microsoft.com/office/drawing/2014/main" id="{8BCAF05C-B840-4E28-8979-BED7E4E54201}"/>
              </a:ext>
            </a:extLst>
          </p:cNvPr>
          <p:cNvSpPr txBox="1"/>
          <p:nvPr/>
        </p:nvSpPr>
        <p:spPr>
          <a:xfrm>
            <a:off x="2279576" y="5182391"/>
            <a:ext cx="7001158" cy="904863"/>
          </a:xfrm>
          <a:prstGeom prst="rect">
            <a:avLst/>
          </a:prstGeom>
          <a:noFill/>
        </p:spPr>
        <p:txBody>
          <a:bodyPr wrap="square">
            <a:spAutoFit/>
          </a:bodyPr>
          <a:lstStyle/>
          <a:p>
            <a:pPr algn="ctr">
              <a:buNone/>
            </a:pPr>
            <a:r>
              <a:rPr lang="en-GB" sz="2400" dirty="0"/>
              <a:t>Do you agree with </a:t>
            </a:r>
            <a:r>
              <a:rPr lang="en-GB" sz="2400" dirty="0" err="1"/>
              <a:t>Kagendo</a:t>
            </a:r>
            <a:r>
              <a:rPr lang="en-GB" sz="2400" dirty="0"/>
              <a:t>? </a:t>
            </a:r>
          </a:p>
          <a:p>
            <a:pPr algn="ctr">
              <a:buNone/>
            </a:pPr>
            <a:r>
              <a:rPr lang="en-GB" sz="2400" dirty="0"/>
              <a:t>Explain your answer.</a:t>
            </a:r>
          </a:p>
        </p:txBody>
      </p:sp>
    </p:spTree>
    <p:extLst>
      <p:ext uri="{BB962C8B-B14F-4D97-AF65-F5344CB8AC3E}">
        <p14:creationId xmlns:p14="http://schemas.microsoft.com/office/powerpoint/2010/main" val="223993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Understand that the surface area of a prism is the sum of the area of all the faces and not just the visible ones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51033" y="2019071"/>
            <a:ext cx="4891318" cy="4176464"/>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Can you construct other ‘what it’s not’ examples that might highlight the importance of identifying all the faces of a prism?</a:t>
            </a:r>
          </a:p>
          <a:p>
            <a:pPr marL="360000" lvl="1" fontAlgn="auto">
              <a:lnSpc>
                <a:spcPct val="100000"/>
              </a:lnSpc>
              <a:spcBef>
                <a:spcPts val="0"/>
              </a:spcBef>
              <a:spcAft>
                <a:spcPts val="1200"/>
              </a:spcAft>
              <a:buClrTx/>
            </a:pPr>
            <a:r>
              <a:rPr lang="en-GB" sz="2400" dirty="0"/>
              <a:t>How will you model finding surface area: will it be the same or different to this example?</a:t>
            </a:r>
          </a:p>
          <a:p>
            <a:pPr marL="360000" lvl="1" fontAlgn="auto">
              <a:lnSpc>
                <a:spcPct val="100000"/>
              </a:lnSpc>
              <a:spcBef>
                <a:spcPts val="0"/>
              </a:spcBef>
              <a:spcAft>
                <a:spcPts val="1200"/>
              </a:spcAft>
              <a:buClrTx/>
            </a:pPr>
            <a:r>
              <a:rPr lang="en-GB" sz="2400" dirty="0"/>
              <a:t>What terminology will you expect students to use in their explanations?</a:t>
            </a:r>
          </a:p>
          <a:p>
            <a:pPr marL="360000" lvl="1" fontAlgn="auto">
              <a:lnSpc>
                <a:spcPct val="100000"/>
              </a:lnSpc>
              <a:spcBef>
                <a:spcPts val="0"/>
              </a:spcBef>
              <a:spcAft>
                <a:spcPts val="1200"/>
              </a:spcAft>
              <a:buClrTx/>
            </a:pPr>
            <a:endParaRPr lang="en-GB" sz="2400" dirty="0"/>
          </a:p>
        </p:txBody>
      </p:sp>
      <p:grpSp>
        <p:nvGrpSpPr>
          <p:cNvPr id="5" name="Group 4">
            <a:extLst>
              <a:ext uri="{FF2B5EF4-FFF2-40B4-BE49-F238E27FC236}">
                <a16:creationId xmlns:a16="http://schemas.microsoft.com/office/drawing/2014/main" id="{B2B5861A-635A-48DA-9C03-9E5C849CF5C1}"/>
              </a:ext>
            </a:extLst>
          </p:cNvPr>
          <p:cNvGrpSpPr/>
          <p:nvPr/>
        </p:nvGrpSpPr>
        <p:grpSpPr>
          <a:xfrm>
            <a:off x="-140237" y="1724794"/>
            <a:ext cx="7137974" cy="4495780"/>
            <a:chOff x="-140237" y="1724794"/>
            <a:chExt cx="7137974" cy="449578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24794"/>
              <a:ext cx="6662377"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GB" sz="2000" dirty="0"/>
            </a:p>
            <a:p>
              <a:pPr>
                <a:buNone/>
              </a:pPr>
              <a:endParaRPr lang="en-GB" sz="2000" dirty="0"/>
            </a:p>
            <a:p>
              <a:pPr>
                <a:buNone/>
              </a:pPr>
              <a:endParaRPr lang="en-GB" sz="2000" dirty="0"/>
            </a:p>
            <a:p>
              <a:pPr>
                <a:buNone/>
              </a:pPr>
              <a:endParaRPr lang="en-GB" sz="2000" dirty="0"/>
            </a:p>
          </p:txBody>
        </p:sp>
        <p:pic>
          <p:nvPicPr>
            <p:cNvPr id="2" name="Picture 1">
              <a:extLst>
                <a:ext uri="{FF2B5EF4-FFF2-40B4-BE49-F238E27FC236}">
                  <a16:creationId xmlns:a16="http://schemas.microsoft.com/office/drawing/2014/main" id="{05A22114-86E9-4DAE-B938-D93ADE806260}"/>
                </a:ext>
              </a:extLst>
            </p:cNvPr>
            <p:cNvPicPr>
              <a:picLocks noChangeAspect="1"/>
            </p:cNvPicPr>
            <p:nvPr/>
          </p:nvPicPr>
          <p:blipFill>
            <a:blip r:embed="rId4"/>
            <a:stretch>
              <a:fillRect/>
            </a:stretch>
          </p:blipFill>
          <p:spPr>
            <a:xfrm>
              <a:off x="-140237" y="4395335"/>
              <a:ext cx="3539029" cy="1800200"/>
            </a:xfrm>
            <a:prstGeom prst="rect">
              <a:avLst/>
            </a:prstGeom>
          </p:spPr>
        </p:pic>
        <p:sp>
          <p:nvSpPr>
            <p:cNvPr id="10" name="TextBox 9">
              <a:extLst>
                <a:ext uri="{FF2B5EF4-FFF2-40B4-BE49-F238E27FC236}">
                  <a16:creationId xmlns:a16="http://schemas.microsoft.com/office/drawing/2014/main" id="{561C71B9-1B1A-4013-A15D-E60725154082}"/>
                </a:ext>
              </a:extLst>
            </p:cNvPr>
            <p:cNvSpPr txBox="1"/>
            <p:nvPr/>
          </p:nvSpPr>
          <p:spPr>
            <a:xfrm>
              <a:off x="335360" y="2252826"/>
              <a:ext cx="2036756" cy="1631216"/>
            </a:xfrm>
            <a:prstGeom prst="rect">
              <a:avLst/>
            </a:prstGeom>
            <a:noFill/>
          </p:spPr>
          <p:txBody>
            <a:bodyPr wrap="square">
              <a:spAutoFit/>
            </a:bodyPr>
            <a:lstStyle/>
            <a:p>
              <a:pPr algn="ctr">
                <a:buNone/>
              </a:pPr>
              <a:r>
                <a:rPr lang="en-GB" sz="2000" dirty="0"/>
                <a:t>Kagendo is calculating the total surface area of the prism:</a:t>
              </a:r>
            </a:p>
          </p:txBody>
        </p:sp>
        <p:sp>
          <p:nvSpPr>
            <p:cNvPr id="14" name="TextBox 13">
              <a:extLst>
                <a:ext uri="{FF2B5EF4-FFF2-40B4-BE49-F238E27FC236}">
                  <a16:creationId xmlns:a16="http://schemas.microsoft.com/office/drawing/2014/main" id="{832DA650-DCDE-402A-9670-83D328EF8045}"/>
                </a:ext>
              </a:extLst>
            </p:cNvPr>
            <p:cNvSpPr txBox="1"/>
            <p:nvPr/>
          </p:nvSpPr>
          <p:spPr>
            <a:xfrm>
              <a:off x="2917012" y="4964296"/>
              <a:ext cx="3539029" cy="769441"/>
            </a:xfrm>
            <a:prstGeom prst="rect">
              <a:avLst/>
            </a:prstGeom>
            <a:noFill/>
          </p:spPr>
          <p:txBody>
            <a:bodyPr wrap="square">
              <a:spAutoFit/>
            </a:bodyPr>
            <a:lstStyle/>
            <a:p>
              <a:pPr algn="ctr">
                <a:buNone/>
              </a:pPr>
              <a:r>
                <a:rPr lang="en-GB" sz="2000" dirty="0"/>
                <a:t>Do you agree with </a:t>
              </a:r>
              <a:r>
                <a:rPr lang="en-GB" sz="2000" dirty="0" err="1"/>
                <a:t>Kagendo</a:t>
              </a:r>
              <a:r>
                <a:rPr lang="en-GB" sz="2000" dirty="0"/>
                <a:t>? </a:t>
              </a:r>
            </a:p>
            <a:p>
              <a:pPr algn="ctr">
                <a:buNone/>
              </a:pPr>
              <a:r>
                <a:rPr lang="en-GB" sz="2000" dirty="0"/>
                <a:t>Explain your answer.</a:t>
              </a:r>
            </a:p>
          </p:txBody>
        </p:sp>
        <p:pic>
          <p:nvPicPr>
            <p:cNvPr id="4" name="Picture 3">
              <a:extLst>
                <a:ext uri="{FF2B5EF4-FFF2-40B4-BE49-F238E27FC236}">
                  <a16:creationId xmlns:a16="http://schemas.microsoft.com/office/drawing/2014/main" id="{B71C6744-C865-4DE9-B34F-D742DB6384C3}"/>
                </a:ext>
              </a:extLst>
            </p:cNvPr>
            <p:cNvPicPr>
              <a:picLocks noChangeAspect="1"/>
            </p:cNvPicPr>
            <p:nvPr/>
          </p:nvPicPr>
          <p:blipFill>
            <a:blip r:embed="rId5"/>
            <a:stretch>
              <a:fillRect/>
            </a:stretch>
          </p:blipFill>
          <p:spPr>
            <a:xfrm>
              <a:off x="2373004" y="2012949"/>
              <a:ext cx="4371305" cy="2501631"/>
            </a:xfrm>
            <a:prstGeom prst="rect">
              <a:avLst/>
            </a:prstGeom>
          </p:spPr>
        </p:pic>
      </p:grpSp>
    </p:spTree>
    <p:custDataLst>
      <p:tags r:id="rId1"/>
    </p:custDataLst>
    <p:extLst>
      <p:ext uri="{BB962C8B-B14F-4D97-AF65-F5344CB8AC3E}">
        <p14:creationId xmlns:p14="http://schemas.microsoft.com/office/powerpoint/2010/main" val="416186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Understand how to use the correct dimensions to calculate the area of 2D shapes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211C445C-94D4-4975-AE38-6EE785797605}"/>
              </a:ext>
            </a:extLst>
          </p:cNvPr>
          <p:cNvSpPr txBox="1"/>
          <p:nvPr/>
        </p:nvSpPr>
        <p:spPr>
          <a:xfrm>
            <a:off x="3143672" y="1541201"/>
            <a:ext cx="6096000" cy="461665"/>
          </a:xfrm>
          <a:prstGeom prst="rect">
            <a:avLst/>
          </a:prstGeom>
          <a:noFill/>
        </p:spPr>
        <p:txBody>
          <a:bodyPr wrap="square">
            <a:spAutoFit/>
          </a:bodyPr>
          <a:lstStyle/>
          <a:p>
            <a:pPr algn="ctr">
              <a:buNone/>
            </a:pPr>
            <a:r>
              <a:rPr lang="en-GB" sz="2400" dirty="0"/>
              <a:t>Calculate the surface area of this prism.</a:t>
            </a:r>
          </a:p>
        </p:txBody>
      </p:sp>
      <p:pic>
        <p:nvPicPr>
          <p:cNvPr id="4" name="Picture 3">
            <a:extLst>
              <a:ext uri="{FF2B5EF4-FFF2-40B4-BE49-F238E27FC236}">
                <a16:creationId xmlns:a16="http://schemas.microsoft.com/office/drawing/2014/main" id="{2F0BED1A-5FEA-4202-9710-7E0A17F57BFC}"/>
              </a:ext>
            </a:extLst>
          </p:cNvPr>
          <p:cNvPicPr>
            <a:picLocks noChangeAspect="1"/>
          </p:cNvPicPr>
          <p:nvPr/>
        </p:nvPicPr>
        <p:blipFill>
          <a:blip r:embed="rId3"/>
          <a:stretch>
            <a:fillRect/>
          </a:stretch>
        </p:blipFill>
        <p:spPr>
          <a:xfrm>
            <a:off x="2866928" y="2456354"/>
            <a:ext cx="6458143" cy="3372171"/>
          </a:xfrm>
          <a:prstGeom prst="rect">
            <a:avLst/>
          </a:prstGeom>
        </p:spPr>
      </p:pic>
    </p:spTree>
    <p:extLst>
      <p:ext uri="{BB962C8B-B14F-4D97-AF65-F5344CB8AC3E}">
        <p14:creationId xmlns:p14="http://schemas.microsoft.com/office/powerpoint/2010/main" val="384750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052736"/>
            <a:ext cx="10972800" cy="3888432"/>
          </a:xfrm>
        </p:spPr>
        <p:txBody>
          <a:bodyPr>
            <a:noAutofit/>
          </a:bodyPr>
          <a:lstStyle/>
          <a:p>
            <a:r>
              <a:rPr lang="en-GB" dirty="0"/>
              <a:t>These slides are designed to complement the </a:t>
            </a:r>
            <a:r>
              <a:rPr lang="en-GB" dirty="0">
                <a:hlinkClick r:id="rId2"/>
              </a:rPr>
              <a:t>6.2 Area, perimeter and volume</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55403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Understand how to use the correct dimensions to calculate the area of 2D shapes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1B0D7F67-16F6-47B1-ABBA-18FE042AF7FF}"/>
              </a:ext>
            </a:extLst>
          </p:cNvPr>
          <p:cNvSpPr txBox="1"/>
          <p:nvPr/>
        </p:nvSpPr>
        <p:spPr>
          <a:xfrm>
            <a:off x="2999656" y="1769544"/>
            <a:ext cx="6096000" cy="461665"/>
          </a:xfrm>
          <a:prstGeom prst="rect">
            <a:avLst/>
          </a:prstGeom>
          <a:noFill/>
        </p:spPr>
        <p:txBody>
          <a:bodyPr wrap="square">
            <a:spAutoFit/>
          </a:bodyPr>
          <a:lstStyle/>
          <a:p>
            <a:pPr>
              <a:buNone/>
            </a:pPr>
            <a:r>
              <a:rPr lang="en-GB" sz="2400" dirty="0"/>
              <a:t>Calculate the surface area of this prism.</a:t>
            </a:r>
          </a:p>
        </p:txBody>
      </p:sp>
      <p:pic>
        <p:nvPicPr>
          <p:cNvPr id="4" name="Picture 3">
            <a:extLst>
              <a:ext uri="{FF2B5EF4-FFF2-40B4-BE49-F238E27FC236}">
                <a16:creationId xmlns:a16="http://schemas.microsoft.com/office/drawing/2014/main" id="{469C09AD-4F71-4996-B99E-52A1F13D90F4}"/>
              </a:ext>
            </a:extLst>
          </p:cNvPr>
          <p:cNvPicPr>
            <a:picLocks noChangeAspect="1"/>
          </p:cNvPicPr>
          <p:nvPr/>
        </p:nvPicPr>
        <p:blipFill>
          <a:blip r:embed="rId3"/>
          <a:stretch>
            <a:fillRect/>
          </a:stretch>
        </p:blipFill>
        <p:spPr>
          <a:xfrm>
            <a:off x="3503712" y="2564904"/>
            <a:ext cx="4765167" cy="2910516"/>
          </a:xfrm>
          <a:prstGeom prst="rect">
            <a:avLst/>
          </a:prstGeom>
        </p:spPr>
      </p:pic>
    </p:spTree>
    <p:extLst>
      <p:ext uri="{BB962C8B-B14F-4D97-AF65-F5344CB8AC3E}">
        <p14:creationId xmlns:p14="http://schemas.microsoft.com/office/powerpoint/2010/main" val="295493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how to use the correct dimensions to calculate the area of 2D shapes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and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expect students to use to verbalise how to calculate the surface area?</a:t>
            </a:r>
          </a:p>
          <a:p>
            <a:pPr marL="360000" lvl="1" fontAlgn="auto">
              <a:lnSpc>
                <a:spcPct val="100000"/>
              </a:lnSpc>
              <a:spcBef>
                <a:spcPts val="0"/>
              </a:spcBef>
              <a:spcAft>
                <a:spcPts val="1200"/>
              </a:spcAft>
              <a:buClrTx/>
            </a:pPr>
            <a:r>
              <a:rPr lang="en-GB" sz="2400" dirty="0"/>
              <a:t>For the second prism, would you expect students to convert to cm or m? What mistakes might they make?  </a:t>
            </a:r>
          </a:p>
        </p:txBody>
      </p:sp>
      <p:grpSp>
        <p:nvGrpSpPr>
          <p:cNvPr id="4" name="Group 3">
            <a:extLst>
              <a:ext uri="{FF2B5EF4-FFF2-40B4-BE49-F238E27FC236}">
                <a16:creationId xmlns:a16="http://schemas.microsoft.com/office/drawing/2014/main" id="{2440C90F-72AB-460C-AF24-FB1EAB1CE3B5}"/>
              </a:ext>
            </a:extLst>
          </p:cNvPr>
          <p:cNvGrpSpPr/>
          <p:nvPr/>
        </p:nvGrpSpPr>
        <p:grpSpPr>
          <a:xfrm>
            <a:off x="576903" y="1741532"/>
            <a:ext cx="6244404" cy="3847708"/>
            <a:chOff x="576903" y="1741532"/>
            <a:chExt cx="6244404"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400" dirty="0"/>
                <a:t>Calculate the surface area of these prisms.</a:t>
              </a:r>
            </a:p>
            <a:p>
              <a:pPr algn="ctr">
                <a:buNone/>
              </a:pPr>
              <a:endParaRPr lang="en-GB" dirty="0"/>
            </a:p>
            <a:p>
              <a:pPr algn="ctr">
                <a:buNone/>
              </a:pPr>
              <a:endParaRPr lang="en-GB" sz="2400" dirty="0"/>
            </a:p>
            <a:p>
              <a:pPr algn="ctr">
                <a:buNone/>
              </a:pPr>
              <a:endParaRPr lang="en-GB" dirty="0"/>
            </a:p>
            <a:p>
              <a:pPr algn="ctr">
                <a:buNone/>
              </a:pPr>
              <a:endParaRPr lang="en-GB" sz="2400" dirty="0"/>
            </a:p>
          </p:txBody>
        </p:sp>
        <p:pic>
          <p:nvPicPr>
            <p:cNvPr id="2" name="Picture 1">
              <a:extLst>
                <a:ext uri="{FF2B5EF4-FFF2-40B4-BE49-F238E27FC236}">
                  <a16:creationId xmlns:a16="http://schemas.microsoft.com/office/drawing/2014/main" id="{32666AF3-177A-4EC3-87AC-351CDF786CDB}"/>
                </a:ext>
              </a:extLst>
            </p:cNvPr>
            <p:cNvPicPr>
              <a:picLocks noChangeAspect="1"/>
            </p:cNvPicPr>
            <p:nvPr/>
          </p:nvPicPr>
          <p:blipFill>
            <a:blip r:embed="rId4"/>
            <a:stretch>
              <a:fillRect/>
            </a:stretch>
          </p:blipFill>
          <p:spPr>
            <a:xfrm>
              <a:off x="576903" y="3573016"/>
              <a:ext cx="3164098" cy="1652159"/>
            </a:xfrm>
            <a:prstGeom prst="rect">
              <a:avLst/>
            </a:prstGeom>
          </p:spPr>
        </p:pic>
        <p:pic>
          <p:nvPicPr>
            <p:cNvPr id="3" name="Picture 2">
              <a:extLst>
                <a:ext uri="{FF2B5EF4-FFF2-40B4-BE49-F238E27FC236}">
                  <a16:creationId xmlns:a16="http://schemas.microsoft.com/office/drawing/2014/main" id="{2CAFC047-0A7F-42A0-AAEF-3229512DF9F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03712" y="3292576"/>
              <a:ext cx="3164098" cy="1932599"/>
            </a:xfrm>
            <a:prstGeom prst="rect">
              <a:avLst/>
            </a:prstGeom>
          </p:spPr>
        </p:pic>
      </p:grpSp>
    </p:spTree>
    <p:custDataLst>
      <p:tags r:id="rId1"/>
    </p:custDataLst>
    <p:extLst>
      <p:ext uri="{BB962C8B-B14F-4D97-AF65-F5344CB8AC3E}">
        <p14:creationId xmlns:p14="http://schemas.microsoft.com/office/powerpoint/2010/main" val="183708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There is no standard formula for calculating the surface area of a prism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pic>
        <p:nvPicPr>
          <p:cNvPr id="3" name="Picture 2">
            <a:extLst>
              <a:ext uri="{FF2B5EF4-FFF2-40B4-BE49-F238E27FC236}">
                <a16:creationId xmlns:a16="http://schemas.microsoft.com/office/drawing/2014/main" id="{16B058FE-B47D-4A45-BF03-05D3A30239D4}"/>
              </a:ext>
            </a:extLst>
          </p:cNvPr>
          <p:cNvPicPr>
            <a:picLocks noChangeAspect="1"/>
          </p:cNvPicPr>
          <p:nvPr/>
        </p:nvPicPr>
        <p:blipFill>
          <a:blip r:embed="rId3"/>
          <a:stretch>
            <a:fillRect/>
          </a:stretch>
        </p:blipFill>
        <p:spPr>
          <a:xfrm>
            <a:off x="2999656" y="1556792"/>
            <a:ext cx="5324656" cy="2226302"/>
          </a:xfrm>
          <a:prstGeom prst="rect">
            <a:avLst/>
          </a:prstGeom>
        </p:spPr>
      </p:pic>
      <p:sp>
        <p:nvSpPr>
          <p:cNvPr id="7" name="TextBox 6">
            <a:extLst>
              <a:ext uri="{FF2B5EF4-FFF2-40B4-BE49-F238E27FC236}">
                <a16:creationId xmlns:a16="http://schemas.microsoft.com/office/drawing/2014/main" id="{A9A61FB3-6ECD-4C70-9AB4-945418BFF963}"/>
              </a:ext>
            </a:extLst>
          </p:cNvPr>
          <p:cNvSpPr txBox="1"/>
          <p:nvPr/>
        </p:nvSpPr>
        <p:spPr>
          <a:xfrm>
            <a:off x="2687960" y="4008547"/>
            <a:ext cx="6816080" cy="1754326"/>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John thinks the surface area of the prism is: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Surface area = 6 × 3 × 4 × 10 = 720 cm</a:t>
            </a:r>
            <a:r>
              <a:rPr lang="en-GB" sz="2400" baseline="30000" dirty="0">
                <a:effectLst/>
                <a:latin typeface="+mn-lt"/>
                <a:ea typeface="Calibri" panose="020F0502020204030204" pitchFamily="34" charset="0"/>
                <a:cs typeface="Times New Roman" panose="02020603050405020304" pitchFamily="18" charset="0"/>
              </a:rPr>
              <a:t>2</a:t>
            </a:r>
          </a:p>
          <a:p>
            <a:pPr algn="ctr">
              <a:spcBef>
                <a:spcPts val="400"/>
              </a:spcBef>
              <a:spcAft>
                <a:spcPts val="400"/>
              </a:spcAft>
              <a:buNone/>
            </a:pPr>
            <a:endParaRPr lang="en-GB" sz="2400" baseline="300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Do you agree with John? Explain your answer.</a:t>
            </a:r>
          </a:p>
        </p:txBody>
      </p:sp>
    </p:spTree>
    <p:extLst>
      <p:ext uri="{BB962C8B-B14F-4D97-AF65-F5344CB8AC3E}">
        <p14:creationId xmlns:p14="http://schemas.microsoft.com/office/powerpoint/2010/main" val="84784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There is no standard formula for calculating the surface area of a prism</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Can you construct other ‘what it’s not’ examples that might highlight the importance of identifying the number, and type, of faces?</a:t>
            </a:r>
          </a:p>
          <a:p>
            <a:pPr marL="360000" lvl="1" fontAlgn="auto">
              <a:lnSpc>
                <a:spcPct val="100000"/>
              </a:lnSpc>
              <a:spcBef>
                <a:spcPts val="0"/>
              </a:spcBef>
              <a:spcAft>
                <a:spcPts val="1200"/>
              </a:spcAft>
              <a:buClrTx/>
            </a:pPr>
            <a:r>
              <a:rPr lang="en-GB" sz="2400" dirty="0"/>
              <a:t>How might you model the correct way to find this surface area?</a:t>
            </a:r>
          </a:p>
        </p:txBody>
      </p:sp>
      <p:grpSp>
        <p:nvGrpSpPr>
          <p:cNvPr id="3" name="Group 2">
            <a:extLst>
              <a:ext uri="{FF2B5EF4-FFF2-40B4-BE49-F238E27FC236}">
                <a16:creationId xmlns:a16="http://schemas.microsoft.com/office/drawing/2014/main" id="{96916171-EE85-46B5-94AD-39295E5EE33F}"/>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sz="24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endParaRPr lang="en-GB" dirty="0">
                <a:latin typeface="+mn-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John thinks the surface area of the prism is: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Surface area = 6 × 3 × 4 × 10 = 720 cm</a:t>
              </a:r>
              <a:r>
                <a:rPr lang="en-GB" sz="2400" baseline="30000" dirty="0">
                  <a:effectLst/>
                  <a:latin typeface="+mn-lt"/>
                  <a:ea typeface="Calibri" panose="020F0502020204030204" pitchFamily="34" charset="0"/>
                  <a:cs typeface="Times New Roman" panose="02020603050405020304" pitchFamily="18" charset="0"/>
                </a:rPr>
                <a:t>2</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Do you agree with John? Explain your answer.</a:t>
              </a:r>
            </a:p>
          </p:txBody>
        </p:sp>
        <p:pic>
          <p:nvPicPr>
            <p:cNvPr id="2" name="Picture 1">
              <a:extLst>
                <a:ext uri="{FF2B5EF4-FFF2-40B4-BE49-F238E27FC236}">
                  <a16:creationId xmlns:a16="http://schemas.microsoft.com/office/drawing/2014/main" id="{42D4B44C-DC8C-4815-BF21-DD69CD678F92}"/>
                </a:ext>
              </a:extLst>
            </p:cNvPr>
            <p:cNvPicPr>
              <a:picLocks noChangeAspect="1"/>
            </p:cNvPicPr>
            <p:nvPr/>
          </p:nvPicPr>
          <p:blipFill>
            <a:blip r:embed="rId4"/>
            <a:stretch>
              <a:fillRect/>
            </a:stretch>
          </p:blipFill>
          <p:spPr>
            <a:xfrm>
              <a:off x="1487488" y="1946633"/>
              <a:ext cx="4104343" cy="1718752"/>
            </a:xfrm>
            <a:prstGeom prst="rect">
              <a:avLst/>
            </a:prstGeom>
          </p:spPr>
        </p:pic>
      </p:grpSp>
    </p:spTree>
    <p:custDataLst>
      <p:tags r:id="rId1"/>
    </p:custDataLst>
    <p:extLst>
      <p:ext uri="{BB962C8B-B14F-4D97-AF65-F5344CB8AC3E}">
        <p14:creationId xmlns:p14="http://schemas.microsoft.com/office/powerpoint/2010/main" val="543903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The units of surface area are squared</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B484C6C3-2EAF-4F4A-818B-A38A20676FBB}"/>
              </a:ext>
            </a:extLst>
          </p:cNvPr>
          <p:cNvSpPr txBox="1"/>
          <p:nvPr/>
        </p:nvSpPr>
        <p:spPr>
          <a:xfrm>
            <a:off x="2195736" y="1653675"/>
            <a:ext cx="7800528" cy="461665"/>
          </a:xfrm>
          <a:prstGeom prst="rect">
            <a:avLst/>
          </a:prstGeom>
          <a:noFill/>
        </p:spPr>
        <p:txBody>
          <a:bodyPr wrap="square">
            <a:spAutoFit/>
          </a:bodyPr>
          <a:lstStyle/>
          <a:p>
            <a:pPr algn="ctr">
              <a:buNone/>
            </a:pPr>
            <a:r>
              <a:rPr lang="en-GB" sz="2400" dirty="0"/>
              <a:t>Zarina works out the total surface area of this prism:</a:t>
            </a:r>
          </a:p>
        </p:txBody>
      </p:sp>
      <p:pic>
        <p:nvPicPr>
          <p:cNvPr id="4" name="Picture 3">
            <a:extLst>
              <a:ext uri="{FF2B5EF4-FFF2-40B4-BE49-F238E27FC236}">
                <a16:creationId xmlns:a16="http://schemas.microsoft.com/office/drawing/2014/main" id="{15E57E65-885A-4047-B825-48C6B0E4418F}"/>
              </a:ext>
            </a:extLst>
          </p:cNvPr>
          <p:cNvPicPr>
            <a:picLocks noChangeAspect="1"/>
          </p:cNvPicPr>
          <p:nvPr/>
        </p:nvPicPr>
        <p:blipFill>
          <a:blip r:embed="rId3"/>
          <a:stretch>
            <a:fillRect/>
          </a:stretch>
        </p:blipFill>
        <p:spPr>
          <a:xfrm>
            <a:off x="242465" y="1734165"/>
            <a:ext cx="3164098" cy="3389670"/>
          </a:xfrm>
          <a:prstGeom prst="rect">
            <a:avLst/>
          </a:prstGeom>
        </p:spPr>
      </p:pic>
      <p:grpSp>
        <p:nvGrpSpPr>
          <p:cNvPr id="3" name="Group 2">
            <a:extLst>
              <a:ext uri="{FF2B5EF4-FFF2-40B4-BE49-F238E27FC236}">
                <a16:creationId xmlns:a16="http://schemas.microsoft.com/office/drawing/2014/main" id="{7A2AEBD2-1309-4D08-8A75-C60A00BE71CC}"/>
              </a:ext>
            </a:extLst>
          </p:cNvPr>
          <p:cNvGrpSpPr/>
          <p:nvPr/>
        </p:nvGrpSpPr>
        <p:grpSpPr>
          <a:xfrm>
            <a:off x="4007768" y="2416026"/>
            <a:ext cx="7002656" cy="2813174"/>
            <a:chOff x="4007768" y="2416026"/>
            <a:chExt cx="7002656" cy="2813174"/>
          </a:xfrm>
        </p:grpSpPr>
        <p:sp>
          <p:nvSpPr>
            <p:cNvPr id="9" name="Rectangle 8">
              <a:extLst>
                <a:ext uri="{FF2B5EF4-FFF2-40B4-BE49-F238E27FC236}">
                  <a16:creationId xmlns:a16="http://schemas.microsoft.com/office/drawing/2014/main" id="{163F9966-C206-4E7B-826D-2B527B524559}"/>
                </a:ext>
              </a:extLst>
            </p:cNvPr>
            <p:cNvSpPr/>
            <p:nvPr/>
          </p:nvSpPr>
          <p:spPr>
            <a:xfrm>
              <a:off x="4007768" y="2416026"/>
              <a:ext cx="6840760" cy="2485598"/>
            </a:xfrm>
            <a:prstGeom prst="rect">
              <a:avLst/>
            </a:prstGeom>
            <a:pattFill prst="lgGrid">
              <a:fgClr>
                <a:schemeClr val="accent3">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34250DB-F68C-414F-821D-23C8ABF4F6C9}"/>
                </a:ext>
              </a:extLst>
            </p:cNvPr>
            <p:cNvSpPr txBox="1"/>
            <p:nvPr/>
          </p:nvSpPr>
          <p:spPr>
            <a:xfrm>
              <a:off x="4025648" y="2551544"/>
              <a:ext cx="6984776" cy="2677656"/>
            </a:xfrm>
            <a:prstGeom prst="rect">
              <a:avLst/>
            </a:prstGeom>
            <a:noFill/>
          </p:spPr>
          <p:txBody>
            <a:bodyPr wrap="square">
              <a:spAutoFit/>
            </a:bodyPr>
            <a:lstStyle/>
            <a:p>
              <a:pPr>
                <a:buNone/>
              </a:pPr>
              <a:r>
                <a:rPr lang="en-GB" sz="2400" dirty="0"/>
                <a:t>Area of front face =  ½ × 50 × 1.2 = 30</a:t>
              </a:r>
            </a:p>
            <a:p>
              <a:pPr>
                <a:buNone/>
              </a:pPr>
              <a:r>
                <a:rPr lang="en-GB" sz="2400" dirty="0"/>
                <a:t>Area of rear face =  ½ × 50 × 1.2 = 30</a:t>
              </a:r>
            </a:p>
            <a:p>
              <a:pPr>
                <a:buNone/>
              </a:pPr>
              <a:r>
                <a:rPr lang="en-GB" sz="2400" dirty="0"/>
                <a:t>Area of base = 1.3 × 2.6 = 3.38</a:t>
              </a:r>
            </a:p>
            <a:p>
              <a:pPr>
                <a:buNone/>
              </a:pPr>
              <a:r>
                <a:rPr lang="en-GB" sz="2400" dirty="0"/>
                <a:t>Area of sloping face = 1.2 × 2.6 = 3.12</a:t>
              </a:r>
            </a:p>
            <a:p>
              <a:pPr>
                <a:buNone/>
              </a:pPr>
              <a:r>
                <a:rPr lang="en-GB" sz="2400" dirty="0"/>
                <a:t>Therefore, total surface area of prism = 11.3 m</a:t>
              </a:r>
              <a:r>
                <a:rPr lang="en-GB" sz="2400" baseline="30000" dirty="0"/>
                <a:t>3</a:t>
              </a:r>
            </a:p>
            <a:p>
              <a:pPr>
                <a:buNone/>
              </a:pPr>
              <a:endParaRPr lang="en-GB" sz="2400" dirty="0"/>
            </a:p>
          </p:txBody>
        </p:sp>
      </p:grpSp>
      <p:sp>
        <p:nvSpPr>
          <p:cNvPr id="10" name="TextBox 9">
            <a:extLst>
              <a:ext uri="{FF2B5EF4-FFF2-40B4-BE49-F238E27FC236}">
                <a16:creationId xmlns:a16="http://schemas.microsoft.com/office/drawing/2014/main" id="{CF77D6DF-A6A3-4C88-9EFE-8ED4CC762158}"/>
              </a:ext>
            </a:extLst>
          </p:cNvPr>
          <p:cNvSpPr txBox="1"/>
          <p:nvPr/>
        </p:nvSpPr>
        <p:spPr>
          <a:xfrm>
            <a:off x="2793238" y="5259353"/>
            <a:ext cx="6605524" cy="830997"/>
          </a:xfrm>
          <a:prstGeom prst="rect">
            <a:avLst/>
          </a:prstGeom>
          <a:noFill/>
        </p:spPr>
        <p:txBody>
          <a:bodyPr wrap="square">
            <a:spAutoFit/>
          </a:bodyPr>
          <a:lstStyle/>
          <a:p>
            <a:pPr algn="ctr">
              <a:buNone/>
            </a:pPr>
            <a:r>
              <a:rPr lang="en-GB" sz="2400" dirty="0"/>
              <a:t>There are three mistakes in Zarina’s working out. Can you find them?</a:t>
            </a:r>
          </a:p>
        </p:txBody>
      </p:sp>
    </p:spTree>
    <p:extLst>
      <p:ext uri="{BB962C8B-B14F-4D97-AF65-F5344CB8AC3E}">
        <p14:creationId xmlns:p14="http://schemas.microsoft.com/office/powerpoint/2010/main" val="400144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The units of surface area are squared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pros and cons of showing other students work to critique?</a:t>
            </a:r>
          </a:p>
          <a:p>
            <a:pPr marL="360000" lvl="1" fontAlgn="auto">
              <a:lnSpc>
                <a:spcPct val="100000"/>
              </a:lnSpc>
              <a:spcBef>
                <a:spcPts val="0"/>
              </a:spcBef>
              <a:spcAft>
                <a:spcPts val="1200"/>
              </a:spcAft>
              <a:buClrTx/>
            </a:pPr>
            <a:r>
              <a:rPr lang="en-GB" sz="2400" dirty="0"/>
              <a:t>Is there consistency in how we set out these types of questions with students?</a:t>
            </a:r>
          </a:p>
          <a:p>
            <a:pPr marL="360000" lvl="1" fontAlgn="auto">
              <a:lnSpc>
                <a:spcPct val="100000"/>
              </a:lnSpc>
              <a:spcBef>
                <a:spcPts val="0"/>
              </a:spcBef>
              <a:spcAft>
                <a:spcPts val="1200"/>
              </a:spcAft>
              <a:buClrTx/>
            </a:pPr>
            <a:r>
              <a:rPr lang="en-GB" sz="2400" dirty="0"/>
              <a:t>What other misconceptions might you want to highlight through this style of question</a:t>
            </a:r>
          </a:p>
        </p:txBody>
      </p:sp>
      <p:grpSp>
        <p:nvGrpSpPr>
          <p:cNvPr id="5" name="Group 4">
            <a:extLst>
              <a:ext uri="{FF2B5EF4-FFF2-40B4-BE49-F238E27FC236}">
                <a16:creationId xmlns:a16="http://schemas.microsoft.com/office/drawing/2014/main" id="{303080A4-9831-4130-B867-62F9F3209A4D}"/>
              </a:ext>
            </a:extLst>
          </p:cNvPr>
          <p:cNvGrpSpPr/>
          <p:nvPr/>
        </p:nvGrpSpPr>
        <p:grpSpPr>
          <a:xfrm>
            <a:off x="263352" y="1741532"/>
            <a:ext cx="6711477" cy="3847708"/>
            <a:chOff x="263352" y="1741532"/>
            <a:chExt cx="6711477"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sz="2000" dirty="0"/>
                <a:t>Zarina works out the total surface area of this prism:</a:t>
              </a:r>
            </a:p>
            <a:p>
              <a:pPr>
                <a:buNone/>
              </a:pPr>
              <a:endParaRPr lang="en-GB" sz="2000" dirty="0"/>
            </a:p>
            <a:p>
              <a:pPr>
                <a:buNone/>
              </a:pPr>
              <a:endParaRPr lang="en-GB" sz="2000" dirty="0"/>
            </a:p>
            <a:p>
              <a:pPr>
                <a:buNone/>
              </a:pPr>
              <a:endParaRPr lang="en-GB" sz="2000" dirty="0"/>
            </a:p>
            <a:p>
              <a:pPr>
                <a:buNone/>
              </a:pPr>
              <a:endParaRPr lang="en-GB" sz="2000" dirty="0"/>
            </a:p>
            <a:p>
              <a:pPr>
                <a:buNone/>
              </a:pPr>
              <a:endParaRPr lang="en-GB" sz="2000" dirty="0"/>
            </a:p>
            <a:p>
              <a:pPr>
                <a:buNone/>
              </a:pPr>
              <a:endParaRPr lang="en-GB" sz="2000" dirty="0"/>
            </a:p>
            <a:p>
              <a:pPr>
                <a:buNone/>
              </a:pPr>
              <a:r>
                <a:rPr lang="en-GB" sz="2000" dirty="0"/>
                <a:t>There are three mistakes in Zarina’s working out. </a:t>
              </a:r>
            </a:p>
            <a:p>
              <a:pPr>
                <a:buNone/>
              </a:pPr>
              <a:r>
                <a:rPr lang="en-GB" sz="2000" dirty="0"/>
                <a:t>Can you find them?</a:t>
              </a:r>
            </a:p>
          </p:txBody>
        </p:sp>
        <p:pic>
          <p:nvPicPr>
            <p:cNvPr id="2" name="Picture 1">
              <a:extLst>
                <a:ext uri="{FF2B5EF4-FFF2-40B4-BE49-F238E27FC236}">
                  <a16:creationId xmlns:a16="http://schemas.microsoft.com/office/drawing/2014/main" id="{87B5BA5E-0EE4-4628-A48D-4C7E1DCB7547}"/>
                </a:ext>
              </a:extLst>
            </p:cNvPr>
            <p:cNvPicPr>
              <a:picLocks noChangeAspect="1"/>
            </p:cNvPicPr>
            <p:nvPr/>
          </p:nvPicPr>
          <p:blipFill>
            <a:blip r:embed="rId4"/>
            <a:stretch>
              <a:fillRect/>
            </a:stretch>
          </p:blipFill>
          <p:spPr>
            <a:xfrm>
              <a:off x="5058677" y="2476294"/>
              <a:ext cx="1916152" cy="2052757"/>
            </a:xfrm>
            <a:prstGeom prst="rect">
              <a:avLst/>
            </a:prstGeom>
          </p:spPr>
        </p:pic>
        <p:pic>
          <p:nvPicPr>
            <p:cNvPr id="4" name="Picture 3">
              <a:extLst>
                <a:ext uri="{FF2B5EF4-FFF2-40B4-BE49-F238E27FC236}">
                  <a16:creationId xmlns:a16="http://schemas.microsoft.com/office/drawing/2014/main" id="{9FF29AFD-A8FE-4FF8-ADFA-575E0C53584A}"/>
                </a:ext>
              </a:extLst>
            </p:cNvPr>
            <p:cNvPicPr>
              <a:picLocks noChangeAspect="1"/>
            </p:cNvPicPr>
            <p:nvPr/>
          </p:nvPicPr>
          <p:blipFill>
            <a:blip r:embed="rId5"/>
            <a:stretch>
              <a:fillRect/>
            </a:stretch>
          </p:blipFill>
          <p:spPr>
            <a:xfrm>
              <a:off x="407368" y="2637058"/>
              <a:ext cx="4754554" cy="1891993"/>
            </a:xfrm>
            <a:prstGeom prst="rect">
              <a:avLst/>
            </a:prstGeom>
          </p:spPr>
        </p:pic>
      </p:grpSp>
    </p:spTree>
    <p:custDataLst>
      <p:tags r:id="rId1"/>
    </p:custDataLst>
    <p:extLst>
      <p:ext uri="{BB962C8B-B14F-4D97-AF65-F5344CB8AC3E}">
        <p14:creationId xmlns:p14="http://schemas.microsoft.com/office/powerpoint/2010/main" val="368285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Solve familiar and unfamiliar problems, including real-life applications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4DDB0C0C-B72C-4D91-A6A9-7DA12D60049E}"/>
              </a:ext>
            </a:extLst>
          </p:cNvPr>
          <p:cNvSpPr txBox="1"/>
          <p:nvPr/>
        </p:nvSpPr>
        <p:spPr>
          <a:xfrm>
            <a:off x="3143672" y="1724085"/>
            <a:ext cx="6096000" cy="3933384"/>
          </a:xfrm>
          <a:prstGeom prst="rect">
            <a:avLst/>
          </a:prstGeom>
          <a:noFill/>
        </p:spPr>
        <p:txBody>
          <a:bodyPr wrap="square">
            <a:spAutoFit/>
          </a:bodyPr>
          <a:lstStyle/>
          <a:p>
            <a:pPr algn="ctr">
              <a:buNone/>
            </a:pPr>
            <a:r>
              <a:rPr lang="en-GB" sz="2400" dirty="0"/>
              <a:t>Roberto is painting his barn. He wants to paint all of the walls and the roof.</a:t>
            </a:r>
          </a:p>
          <a:p>
            <a:pPr algn="ctr">
              <a:buNone/>
            </a:pPr>
            <a:endParaRPr lang="en-GB" sz="2400" dirty="0"/>
          </a:p>
          <a:p>
            <a:pPr algn="ctr">
              <a:buNone/>
            </a:pPr>
            <a:endParaRPr lang="en-GB" sz="2400" dirty="0"/>
          </a:p>
          <a:p>
            <a:pPr algn="ctr">
              <a:buNone/>
            </a:pPr>
            <a:endParaRPr lang="en-GB" sz="2400" dirty="0"/>
          </a:p>
          <a:p>
            <a:pPr algn="ctr">
              <a:buNone/>
            </a:pPr>
            <a:endParaRPr lang="en-GB" sz="2400" dirty="0"/>
          </a:p>
          <a:p>
            <a:pPr algn="ctr">
              <a:buNone/>
            </a:pPr>
            <a:endParaRPr lang="en-GB" sz="2400" dirty="0"/>
          </a:p>
          <a:p>
            <a:pPr algn="ctr">
              <a:buNone/>
            </a:pPr>
            <a:r>
              <a:rPr lang="en-GB" sz="2400" dirty="0"/>
              <a:t> One tin of paint covers 15 m</a:t>
            </a:r>
            <a:r>
              <a:rPr lang="en-GB" sz="2400" baseline="30000" dirty="0"/>
              <a:t>2</a:t>
            </a:r>
            <a:r>
              <a:rPr lang="en-GB" sz="2400" dirty="0"/>
              <a:t>.</a:t>
            </a:r>
          </a:p>
          <a:p>
            <a:pPr algn="ctr">
              <a:buNone/>
            </a:pPr>
            <a:r>
              <a:rPr lang="en-GB" sz="2400" dirty="0"/>
              <a:t>How many tins of paint are needed?</a:t>
            </a:r>
          </a:p>
        </p:txBody>
      </p:sp>
      <p:pic>
        <p:nvPicPr>
          <p:cNvPr id="4" name="Picture 3">
            <a:extLst>
              <a:ext uri="{FF2B5EF4-FFF2-40B4-BE49-F238E27FC236}">
                <a16:creationId xmlns:a16="http://schemas.microsoft.com/office/drawing/2014/main" id="{688ABE8A-CF45-41DA-B196-DECD20D8C324}"/>
              </a:ext>
            </a:extLst>
          </p:cNvPr>
          <p:cNvPicPr>
            <a:picLocks noChangeAspect="1"/>
          </p:cNvPicPr>
          <p:nvPr/>
        </p:nvPicPr>
        <p:blipFill>
          <a:blip r:embed="rId3"/>
          <a:stretch>
            <a:fillRect/>
          </a:stretch>
        </p:blipFill>
        <p:spPr>
          <a:xfrm>
            <a:off x="3769134" y="2708920"/>
            <a:ext cx="4653732" cy="1963714"/>
          </a:xfrm>
          <a:prstGeom prst="rect">
            <a:avLst/>
          </a:prstGeom>
        </p:spPr>
      </p:pic>
    </p:spTree>
    <p:extLst>
      <p:ext uri="{BB962C8B-B14F-4D97-AF65-F5344CB8AC3E}">
        <p14:creationId xmlns:p14="http://schemas.microsoft.com/office/powerpoint/2010/main" val="117387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familiar and unfamiliar problems, including real-life applications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encourage students to tackle multi-step unfamiliar problems?</a:t>
            </a:r>
          </a:p>
          <a:p>
            <a:pPr marL="360000" lvl="1" fontAlgn="auto">
              <a:lnSpc>
                <a:spcPct val="100000"/>
              </a:lnSpc>
              <a:spcBef>
                <a:spcPts val="0"/>
              </a:spcBef>
              <a:spcAft>
                <a:spcPts val="1200"/>
              </a:spcAft>
              <a:buClrTx/>
            </a:pPr>
            <a:r>
              <a:rPr lang="en-GB" sz="2400" dirty="0"/>
              <a:t>What contexts of unfamiliar problems are suitable for students in KS3?</a:t>
            </a:r>
          </a:p>
        </p:txBody>
      </p:sp>
      <p:grpSp>
        <p:nvGrpSpPr>
          <p:cNvPr id="3" name="Group 2">
            <a:extLst>
              <a:ext uri="{FF2B5EF4-FFF2-40B4-BE49-F238E27FC236}">
                <a16:creationId xmlns:a16="http://schemas.microsoft.com/office/drawing/2014/main" id="{202E162D-6D2B-49DF-B327-990341E70BD4}"/>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400" dirty="0"/>
                <a:t>Roberto is painting his barn. He wants to paint all of the walls and the roof.</a:t>
              </a:r>
            </a:p>
            <a:p>
              <a:pPr algn="ctr">
                <a:buNone/>
              </a:pPr>
              <a:endParaRPr lang="en-GB" sz="2400" dirty="0"/>
            </a:p>
            <a:p>
              <a:pPr algn="ctr">
                <a:buNone/>
              </a:pPr>
              <a:endParaRPr lang="en-GB" sz="2400" dirty="0"/>
            </a:p>
            <a:p>
              <a:pPr algn="ctr">
                <a:buNone/>
              </a:pPr>
              <a:endParaRPr lang="en-GB" sz="2400" dirty="0"/>
            </a:p>
            <a:p>
              <a:pPr algn="ctr">
                <a:buNone/>
              </a:pPr>
              <a:endParaRPr lang="en-GB" sz="2400" dirty="0"/>
            </a:p>
            <a:p>
              <a:pPr algn="ctr">
                <a:buNone/>
              </a:pPr>
              <a:endParaRPr lang="en-GB" sz="2400" dirty="0"/>
            </a:p>
            <a:p>
              <a:pPr algn="ctr">
                <a:buNone/>
              </a:pPr>
              <a:r>
                <a:rPr lang="en-GB" sz="2400" dirty="0"/>
                <a:t> One tin of paint covers 15 m</a:t>
              </a:r>
              <a:r>
                <a:rPr lang="en-GB" sz="2400" baseline="30000" dirty="0"/>
                <a:t>2</a:t>
              </a:r>
              <a:r>
                <a:rPr lang="en-GB" sz="2400" dirty="0"/>
                <a:t>.</a:t>
              </a:r>
            </a:p>
            <a:p>
              <a:pPr algn="ctr">
                <a:buNone/>
              </a:pPr>
              <a:r>
                <a:rPr lang="en-GB" sz="2400" dirty="0"/>
                <a:t>How many tins of paint are needed?</a:t>
              </a:r>
              <a:endParaRPr lang="en-GB"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43751E4-D68C-4F11-9304-5417599939B5}"/>
                </a:ext>
              </a:extLst>
            </p:cNvPr>
            <p:cNvPicPr>
              <a:picLocks noChangeAspect="1"/>
            </p:cNvPicPr>
            <p:nvPr/>
          </p:nvPicPr>
          <p:blipFill>
            <a:blip r:embed="rId4"/>
            <a:stretch>
              <a:fillRect/>
            </a:stretch>
          </p:blipFill>
          <p:spPr>
            <a:xfrm>
              <a:off x="1438252" y="2680795"/>
              <a:ext cx="4657748" cy="1969179"/>
            </a:xfrm>
            <a:prstGeom prst="rect">
              <a:avLst/>
            </a:prstGeom>
          </p:spPr>
        </p:pic>
      </p:grpSp>
    </p:spTree>
    <p:custDataLst>
      <p:tags r:id="rId1"/>
    </p:custDataLst>
    <p:extLst>
      <p:ext uri="{BB962C8B-B14F-4D97-AF65-F5344CB8AC3E}">
        <p14:creationId xmlns:p14="http://schemas.microsoft.com/office/powerpoint/2010/main" val="373015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Solve familiar and unfamiliar problems, including real-life applications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464B0362-2D81-476B-A855-5D68FADF9D30}"/>
              </a:ext>
            </a:extLst>
          </p:cNvPr>
          <p:cNvSpPr txBox="1"/>
          <p:nvPr/>
        </p:nvSpPr>
        <p:spPr>
          <a:xfrm>
            <a:off x="1055440" y="2708920"/>
            <a:ext cx="10081120" cy="1175706"/>
          </a:xfrm>
          <a:prstGeom prst="rect">
            <a:avLst/>
          </a:prstGeom>
          <a:noFill/>
        </p:spPr>
        <p:txBody>
          <a:bodyPr wrap="square">
            <a:spAutoFit/>
          </a:bodyPr>
          <a:lstStyle/>
          <a:p>
            <a:pPr algn="ctr">
              <a:buNone/>
            </a:pPr>
            <a:r>
              <a:rPr lang="en-GB" sz="3200" dirty="0"/>
              <a:t>A cuboid is created from 24 linking cubes. </a:t>
            </a:r>
          </a:p>
          <a:p>
            <a:pPr algn="ctr">
              <a:buNone/>
            </a:pPr>
            <a:r>
              <a:rPr lang="en-GB" sz="3200" dirty="0"/>
              <a:t>What could its surface area be? </a:t>
            </a:r>
          </a:p>
        </p:txBody>
      </p:sp>
    </p:spTree>
    <p:extLst>
      <p:ext uri="{BB962C8B-B14F-4D97-AF65-F5344CB8AC3E}">
        <p14:creationId xmlns:p14="http://schemas.microsoft.com/office/powerpoint/2010/main" val="414313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familiar and unfamiliar problems, including real-life applications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If you were to create a similar but more challenging question what would you change the 24 to? Why? </a:t>
            </a:r>
          </a:p>
          <a:p>
            <a:pPr marL="360000" lvl="1" fontAlgn="auto">
              <a:lnSpc>
                <a:spcPct val="100000"/>
              </a:lnSpc>
              <a:spcBef>
                <a:spcPts val="0"/>
              </a:spcBef>
              <a:spcAft>
                <a:spcPts val="1200"/>
              </a:spcAft>
              <a:buClrTx/>
            </a:pPr>
            <a:r>
              <a:rPr lang="en-GB" sz="2400" dirty="0"/>
              <a:t>How could you support lower attaining students access this problem?</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400" dirty="0"/>
              <a:t>A cuboid is created from 24 linking cubes. </a:t>
            </a:r>
          </a:p>
          <a:p>
            <a:pPr algn="ctr">
              <a:buNone/>
            </a:pPr>
            <a:r>
              <a:rPr lang="en-GB" sz="2400" dirty="0"/>
              <a:t>What could its surface area be? </a:t>
            </a:r>
          </a:p>
        </p:txBody>
      </p:sp>
    </p:spTree>
    <p:custDataLst>
      <p:tags r:id="rId1"/>
    </p:custDataLst>
    <p:extLst>
      <p:ext uri="{BB962C8B-B14F-4D97-AF65-F5344CB8AC3E}">
        <p14:creationId xmlns:p14="http://schemas.microsoft.com/office/powerpoint/2010/main" val="118484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t>Solve familiar and unfamiliar problems, including real-life applications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5" name="TextBox 4">
            <a:extLst>
              <a:ext uri="{FF2B5EF4-FFF2-40B4-BE49-F238E27FC236}">
                <a16:creationId xmlns:a16="http://schemas.microsoft.com/office/drawing/2014/main" id="{490B10F7-F93D-466D-8793-940B948DD4E0}"/>
              </a:ext>
            </a:extLst>
          </p:cNvPr>
          <p:cNvSpPr txBox="1"/>
          <p:nvPr/>
        </p:nvSpPr>
        <p:spPr>
          <a:xfrm>
            <a:off x="5413424" y="2708920"/>
            <a:ext cx="5640288" cy="1384995"/>
          </a:xfrm>
          <a:prstGeom prst="rect">
            <a:avLst/>
          </a:prstGeom>
          <a:noFill/>
        </p:spPr>
        <p:txBody>
          <a:bodyPr wrap="square">
            <a:spAutoFit/>
          </a:bodyPr>
          <a:lstStyle/>
          <a:p>
            <a:pPr algn="ctr">
              <a:buNone/>
            </a:pPr>
            <a:r>
              <a:rPr lang="en-GB" dirty="0"/>
              <a:t>Explain (with reasons) how you would calculate the surface area of a hexagonal prism.</a:t>
            </a:r>
          </a:p>
        </p:txBody>
      </p:sp>
      <p:pic>
        <p:nvPicPr>
          <p:cNvPr id="4" name="Picture 3">
            <a:extLst>
              <a:ext uri="{FF2B5EF4-FFF2-40B4-BE49-F238E27FC236}">
                <a16:creationId xmlns:a16="http://schemas.microsoft.com/office/drawing/2014/main" id="{F6D47153-879F-41D2-8970-3995A744E492}"/>
              </a:ext>
            </a:extLst>
          </p:cNvPr>
          <p:cNvPicPr>
            <a:picLocks noChangeAspect="1"/>
          </p:cNvPicPr>
          <p:nvPr/>
        </p:nvPicPr>
        <p:blipFill>
          <a:blip r:embed="rId3"/>
          <a:stretch>
            <a:fillRect/>
          </a:stretch>
        </p:blipFill>
        <p:spPr>
          <a:xfrm>
            <a:off x="623392" y="1844824"/>
            <a:ext cx="5832648" cy="3461380"/>
          </a:xfrm>
          <a:prstGeom prst="rect">
            <a:avLst/>
          </a:prstGeom>
        </p:spPr>
      </p:pic>
    </p:spTree>
    <p:extLst>
      <p:ext uri="{BB962C8B-B14F-4D97-AF65-F5344CB8AC3E}">
        <p14:creationId xmlns:p14="http://schemas.microsoft.com/office/powerpoint/2010/main" val="471202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familiar and unfamiliar problems, including real-life applications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is important for students to explain how they would calculate?</a:t>
            </a:r>
          </a:p>
          <a:p>
            <a:pPr marL="360000" lvl="1" fontAlgn="auto">
              <a:lnSpc>
                <a:spcPct val="100000"/>
              </a:lnSpc>
              <a:spcBef>
                <a:spcPts val="0"/>
              </a:spcBef>
              <a:spcAft>
                <a:spcPts val="1200"/>
              </a:spcAft>
              <a:buClrTx/>
            </a:pPr>
            <a:r>
              <a:rPr lang="en-GB" sz="2400" dirty="0"/>
              <a:t>What strategies do you think students would come up with to find the area of the hexagon? </a:t>
            </a:r>
          </a:p>
          <a:p>
            <a:pPr marL="360000" lvl="1" fontAlgn="auto">
              <a:lnSpc>
                <a:spcPct val="100000"/>
              </a:lnSpc>
              <a:spcBef>
                <a:spcPts val="0"/>
              </a:spcBef>
              <a:spcAft>
                <a:spcPts val="1200"/>
              </a:spcAft>
              <a:buClrTx/>
            </a:pPr>
            <a:r>
              <a:rPr lang="en-GB" sz="2400" dirty="0"/>
              <a:t>What misconceptions would appear?</a:t>
            </a:r>
          </a:p>
        </p:txBody>
      </p:sp>
      <p:grpSp>
        <p:nvGrpSpPr>
          <p:cNvPr id="3" name="Group 2">
            <a:extLst>
              <a:ext uri="{FF2B5EF4-FFF2-40B4-BE49-F238E27FC236}">
                <a16:creationId xmlns:a16="http://schemas.microsoft.com/office/drawing/2014/main" id="{E5D21C13-E873-401D-AF9D-5841D7651446}"/>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sz="2400" dirty="0"/>
                <a:t>Explain (with reasons) how you would calculate the surface area of a hexagonal prism.</a:t>
              </a:r>
            </a:p>
            <a:p>
              <a:pPr algn="ctr">
                <a:buNone/>
              </a:pPr>
              <a:endParaRPr lang="en-GB" dirty="0"/>
            </a:p>
            <a:p>
              <a:pPr algn="ctr">
                <a:buNone/>
              </a:pPr>
              <a:endParaRPr lang="en-GB" sz="2400" dirty="0"/>
            </a:p>
            <a:p>
              <a:pPr algn="ctr">
                <a:buNone/>
              </a:pPr>
              <a:endParaRPr lang="en-GB" dirty="0"/>
            </a:p>
            <a:p>
              <a:pPr algn="ctr">
                <a:buNone/>
              </a:pPr>
              <a:endParaRPr lang="en-GB" sz="2400" dirty="0"/>
            </a:p>
          </p:txBody>
        </p:sp>
        <p:pic>
          <p:nvPicPr>
            <p:cNvPr id="2" name="Picture 1">
              <a:extLst>
                <a:ext uri="{FF2B5EF4-FFF2-40B4-BE49-F238E27FC236}">
                  <a16:creationId xmlns:a16="http://schemas.microsoft.com/office/drawing/2014/main" id="{5D072C66-84F9-45BA-80F3-442DF36F686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35560" y="3405163"/>
              <a:ext cx="3561739" cy="2114274"/>
            </a:xfrm>
            <a:prstGeom prst="rect">
              <a:avLst/>
            </a:prstGeom>
          </p:spPr>
        </p:pic>
      </p:grpSp>
    </p:spTree>
    <p:custDataLst>
      <p:tags r:id="rId1"/>
    </p:custDataLst>
    <p:extLst>
      <p:ext uri="{BB962C8B-B14F-4D97-AF65-F5344CB8AC3E}">
        <p14:creationId xmlns:p14="http://schemas.microsoft.com/office/powerpoint/2010/main" val="118791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b="1" dirty="0"/>
              <a:t>Solve problems where there is more than one answer and there are elements of experimentation, investigation, checking, reasoning, proof, etc</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5" name="TextBox 4">
            <a:extLst>
              <a:ext uri="{FF2B5EF4-FFF2-40B4-BE49-F238E27FC236}">
                <a16:creationId xmlns:a16="http://schemas.microsoft.com/office/drawing/2014/main" id="{3C3A7160-91D7-4F0A-B3FA-1FC3E6BBD4CF}"/>
              </a:ext>
            </a:extLst>
          </p:cNvPr>
          <p:cNvSpPr txBox="1"/>
          <p:nvPr/>
        </p:nvSpPr>
        <p:spPr>
          <a:xfrm>
            <a:off x="1631504" y="2060848"/>
            <a:ext cx="8424936" cy="2007794"/>
          </a:xfrm>
          <a:prstGeom prst="rect">
            <a:avLst/>
          </a:prstGeom>
          <a:noFill/>
        </p:spPr>
        <p:txBody>
          <a:bodyPr wrap="square">
            <a:spAutoFit/>
          </a:bodyPr>
          <a:lstStyle/>
          <a:p>
            <a:pPr algn="ctr">
              <a:lnSpc>
                <a:spcPct val="200000"/>
              </a:lnSpc>
              <a:buNone/>
            </a:pPr>
            <a:r>
              <a:rPr lang="en-GB" sz="3200" dirty="0"/>
              <a:t>Sketch a prism with a surface area of 24 cm</a:t>
            </a:r>
            <a:r>
              <a:rPr lang="en-GB" sz="3200" baseline="30000" dirty="0"/>
              <a:t>2</a:t>
            </a:r>
            <a:r>
              <a:rPr lang="en-GB" sz="3200" dirty="0"/>
              <a:t>. </a:t>
            </a:r>
          </a:p>
          <a:p>
            <a:pPr algn="ctr">
              <a:lnSpc>
                <a:spcPct val="200000"/>
              </a:lnSpc>
              <a:buNone/>
            </a:pPr>
            <a:r>
              <a:rPr lang="en-GB" sz="3200" dirty="0"/>
              <a:t>And another, and another. </a:t>
            </a:r>
          </a:p>
        </p:txBody>
      </p:sp>
    </p:spTree>
    <p:extLst>
      <p:ext uri="{BB962C8B-B14F-4D97-AF65-F5344CB8AC3E}">
        <p14:creationId xmlns:p14="http://schemas.microsoft.com/office/powerpoint/2010/main" val="369507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Solve problems where there is more than one answer and there are elements of experimentation, investigation, checking, reasoning, proof, etc</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240016" y="1741531"/>
            <a:ext cx="547260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pros and cons of an open task like this?</a:t>
            </a:r>
          </a:p>
          <a:p>
            <a:pPr marL="360000" lvl="1" fontAlgn="auto">
              <a:lnSpc>
                <a:spcPct val="100000"/>
              </a:lnSpc>
              <a:spcBef>
                <a:spcPts val="0"/>
              </a:spcBef>
              <a:spcAft>
                <a:spcPts val="1200"/>
              </a:spcAft>
              <a:buClrTx/>
            </a:pPr>
            <a:r>
              <a:rPr lang="en-GB" sz="2400" dirty="0"/>
              <a:t>What questions might you ask to support students who struggle to access the task?</a:t>
            </a:r>
          </a:p>
          <a:p>
            <a:pPr marL="360000" lvl="1" fontAlgn="auto">
              <a:lnSpc>
                <a:spcPct val="100000"/>
              </a:lnSpc>
              <a:spcBef>
                <a:spcPts val="0"/>
              </a:spcBef>
              <a:spcAft>
                <a:spcPts val="1200"/>
              </a:spcAft>
              <a:buClrTx/>
            </a:pPr>
            <a:r>
              <a:rPr lang="en-GB" sz="2400" dirty="0"/>
              <a:t>How might you extend higher attainers?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57932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200"/>
              </a:spcBef>
              <a:spcAft>
                <a:spcPts val="1200"/>
              </a:spcAft>
              <a:buNone/>
            </a:pPr>
            <a:r>
              <a:rPr lang="en-GB" sz="3200" dirty="0"/>
              <a:t>Sketch a prism with a surface area of 24 cm</a:t>
            </a:r>
            <a:r>
              <a:rPr lang="en-GB" sz="3200" baseline="30000" dirty="0"/>
              <a:t>2</a:t>
            </a:r>
            <a:r>
              <a:rPr lang="en-GB" sz="3200" dirty="0"/>
              <a:t>. </a:t>
            </a:r>
          </a:p>
          <a:p>
            <a:pPr algn="ctr">
              <a:lnSpc>
                <a:spcPct val="100000"/>
              </a:lnSpc>
              <a:spcBef>
                <a:spcPts val="1200"/>
              </a:spcBef>
              <a:spcAft>
                <a:spcPts val="1200"/>
              </a:spcAft>
              <a:buNone/>
            </a:pPr>
            <a:r>
              <a:rPr lang="en-GB" sz="3200" dirty="0"/>
              <a:t>And another, and another. </a:t>
            </a:r>
          </a:p>
        </p:txBody>
      </p:sp>
    </p:spTree>
    <p:custDataLst>
      <p:tags r:id="rId1"/>
    </p:custDataLst>
    <p:extLst>
      <p:ext uri="{BB962C8B-B14F-4D97-AF65-F5344CB8AC3E}">
        <p14:creationId xmlns:p14="http://schemas.microsoft.com/office/powerpoint/2010/main" val="176678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034743371"/>
              </p:ext>
            </p:extLst>
          </p:nvPr>
        </p:nvGraphicFramePr>
        <p:xfrm>
          <a:off x="579413" y="1401995"/>
          <a:ext cx="11011552" cy="39370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prism</a:t>
                      </a:r>
                    </a:p>
                  </a:txBody>
                  <a:tcPr/>
                </a:tc>
                <a:tc>
                  <a:txBody>
                    <a:bodyPr/>
                    <a:lstStyle/>
                    <a:p>
                      <a:r>
                        <a:rPr lang="en-GB" sz="1800" kern="1200" dirty="0">
                          <a:solidFill>
                            <a:schemeClr val="tx1"/>
                          </a:solidFill>
                          <a:effectLst/>
                          <a:latin typeface="+mn-lt"/>
                          <a:ea typeface="+mn-ea"/>
                          <a:cs typeface="+mn-cs"/>
                        </a:rPr>
                        <a:t>A solid bounded by two congruent polygons that are parallel (the bases) and parallelograms (lateral faces) formed by joining the corresponding vertices of the polygons. Prisms are named according to the base, e.g. triangular prism, quadrangular prism, pentagonal prism, etc.</a:t>
                      </a:r>
                    </a:p>
                    <a:p>
                      <a:r>
                        <a:rPr lang="en-GB" sz="1800" kern="1200" dirty="0">
                          <a:solidFill>
                            <a:schemeClr val="tx1"/>
                          </a:solidFill>
                          <a:effectLst/>
                          <a:latin typeface="+mn-lt"/>
                          <a:ea typeface="+mn-ea"/>
                          <a:cs typeface="+mn-cs"/>
                        </a:rPr>
                        <a:t>Examples:</a:t>
                      </a:r>
                    </a:p>
                    <a:p>
                      <a:endParaRPr lang="en-GB" sz="1800" kern="120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If the lateral faces are rectangular and perpendicular to the bases, the prism is a right prism.</a:t>
                      </a:r>
                    </a:p>
                  </a:txBody>
                  <a:tcPr/>
                </a:tc>
                <a:extLst>
                  <a:ext uri="{0D108BD9-81ED-4DB2-BD59-A6C34878D82A}">
                    <a16:rowId xmlns:a16="http://schemas.microsoft.com/office/drawing/2014/main" val="2719448778"/>
                  </a:ext>
                </a:extLst>
              </a:tr>
              <a:tr h="370840">
                <a:tc>
                  <a:txBody>
                    <a:bodyPr/>
                    <a:lstStyle/>
                    <a:p>
                      <a:r>
                        <a:rPr lang="en-GB" dirty="0"/>
                        <a:t>rectilinear</a:t>
                      </a:r>
                    </a:p>
                  </a:txBody>
                  <a:tcPr/>
                </a:tc>
                <a:tc>
                  <a:txBody>
                    <a:bodyPr/>
                    <a:lstStyle/>
                    <a:p>
                      <a:r>
                        <a:rPr lang="en-GB" dirty="0"/>
                        <a:t>Bounded by straight lines. A closed rectilinear shape is also a polygon. A rectilinear shape can be divided into rectangles and triangles for the purpose of calculating its area.</a:t>
                      </a:r>
                    </a:p>
                  </a:txBody>
                  <a:tcPr/>
                </a:tc>
                <a:extLst>
                  <a:ext uri="{0D108BD9-81ED-4DB2-BD59-A6C34878D82A}">
                    <a16:rowId xmlns:a16="http://schemas.microsoft.com/office/drawing/2014/main" val="78949882"/>
                  </a:ext>
                </a:extLst>
              </a:tr>
              <a:tr h="370840">
                <a:tc>
                  <a:txBody>
                    <a:bodyPr/>
                    <a:lstStyle/>
                    <a:p>
                      <a:r>
                        <a:rPr lang="en-GB" dirty="0"/>
                        <a:t>surface area</a:t>
                      </a:r>
                    </a:p>
                  </a:txBody>
                  <a:tcPr/>
                </a:tc>
                <a:tc>
                  <a:txBody>
                    <a:bodyPr/>
                    <a:lstStyle/>
                    <a:p>
                      <a:r>
                        <a:rPr lang="en-GB" dirty="0"/>
                        <a:t>The surface area of a 3D figure is a measure of the area covered by all of the surfaces of the figure.</a:t>
                      </a:r>
                    </a:p>
                  </a:txBody>
                  <a:tcPr/>
                </a:tc>
                <a:extLst>
                  <a:ext uri="{0D108BD9-81ED-4DB2-BD59-A6C34878D82A}">
                    <a16:rowId xmlns:a16="http://schemas.microsoft.com/office/drawing/2014/main" val="404107335"/>
                  </a:ext>
                </a:extLst>
              </a:tr>
            </a:tbl>
          </a:graphicData>
        </a:graphic>
      </p:graphicFrame>
      <p:pic>
        <p:nvPicPr>
          <p:cNvPr id="3" name="Picture 2">
            <a:extLst>
              <a:ext uri="{FF2B5EF4-FFF2-40B4-BE49-F238E27FC236}">
                <a16:creationId xmlns:a16="http://schemas.microsoft.com/office/drawing/2014/main" id="{E3CCAAB2-BB2E-445A-BF19-3FA9FC226CC3}"/>
              </a:ext>
            </a:extLst>
          </p:cNvPr>
          <p:cNvPicPr>
            <a:picLocks noChangeAspect="1"/>
          </p:cNvPicPr>
          <p:nvPr/>
        </p:nvPicPr>
        <p:blipFill>
          <a:blip r:embed="rId2"/>
          <a:stretch>
            <a:fillRect/>
          </a:stretch>
        </p:blipFill>
        <p:spPr>
          <a:xfrm>
            <a:off x="4151784" y="2708920"/>
            <a:ext cx="5041829" cy="987638"/>
          </a:xfrm>
          <a:prstGeom prst="rect">
            <a:avLst/>
          </a:prstGeom>
        </p:spPr>
      </p:pic>
    </p:spTree>
    <p:extLst>
      <p:ext uri="{BB962C8B-B14F-4D97-AF65-F5344CB8AC3E}">
        <p14:creationId xmlns:p14="http://schemas.microsoft.com/office/powerpoint/2010/main" val="1792976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r>
              <a:rPr lang="en-GB" b="1" dirty="0">
                <a:latin typeface="+mj-lt"/>
              </a:rPr>
              <a:t>Mental imagery</a:t>
            </a:r>
          </a:p>
          <a:p>
            <a:pPr lvl="1"/>
            <a:r>
              <a:rPr lang="en-GB" dirty="0">
                <a:effectLst/>
                <a:latin typeface="+mj-lt"/>
                <a:ea typeface="Calibri" panose="020F0502020204030204" pitchFamily="34" charset="0"/>
                <a:cs typeface="Times New Roman" panose="02020603050405020304" pitchFamily="18" charset="0"/>
              </a:rPr>
              <a:t>All concrete and pictorial representations have their limitations in the way they are able to represent the abstract world of mathematics. The ultimate purpose of all representations is to support students’ mental construct of an idea or concept. Students do not use the representation to do the mathematics; rather, the representation supports the student in making a mental representation of the idea.</a:t>
            </a:r>
          </a:p>
          <a:p>
            <a:endParaRPr lang="en-GB" dirty="0"/>
          </a:p>
          <a:p>
            <a:endParaRPr lang="en-GB" dirty="0"/>
          </a:p>
        </p:txBody>
      </p:sp>
    </p:spTree>
    <p:extLst>
      <p:ext uri="{BB962C8B-B14F-4D97-AF65-F5344CB8AC3E}">
        <p14:creationId xmlns:p14="http://schemas.microsoft.com/office/powerpoint/2010/main" val="2268037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8673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176290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2098571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a:t>
                </a:r>
                <a14:m>
                  <m:oMath xmlns:m="http://schemas.openxmlformats.org/officeDocument/2006/math">
                    <m:f>
                      <m:fPr>
                        <m:ctrlPr>
                          <a:rPr lang="en-GB" sz="180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1</m:t>
                        </m:r>
                      </m:num>
                      <m:den>
                        <m:r>
                          <a:rPr lang="en-GB" sz="1800" b="0" i="1" smtClean="0">
                            <a:solidFill>
                              <a:srgbClr val="585858"/>
                            </a:solidFill>
                            <a:highlight>
                              <a:srgbClr val="FCFEFE"/>
                            </a:highlight>
                            <a:latin typeface="Cambria Math" panose="02040503050406030204" pitchFamily="18" charset="0"/>
                          </a:rPr>
                          <m:t>2</m:t>
                        </m:r>
                      </m:den>
                    </m:f>
                    <m:r>
                      <a:rPr lang="en-GB" sz="1800" b="0" i="1" smtClean="0">
                        <a:solidFill>
                          <a:srgbClr val="585858"/>
                        </a:solidFill>
                        <a:highlight>
                          <a:srgbClr val="FCFEFE"/>
                        </a:highlight>
                        <a:latin typeface="Cambria Math" panose="02040503050406030204" pitchFamily="18" charset="0"/>
                      </a:rPr>
                      <m:t>𝑎𝑏</m:t>
                    </m:r>
                    <m:func>
                      <m:funcPr>
                        <m:ctrlPr>
                          <a:rPr lang="en-GB" sz="1800" b="0" i="1" smtClean="0">
                            <a:solidFill>
                              <a:srgbClr val="585858"/>
                            </a:solidFill>
                            <a:highlight>
                              <a:srgbClr val="FCFEFE"/>
                            </a:highlight>
                            <a:latin typeface="Cambria Math" panose="02040503050406030204" pitchFamily="18" charset="0"/>
                          </a:rPr>
                        </m:ctrlPr>
                      </m:funcPr>
                      <m:fName>
                        <m:r>
                          <m:rPr>
                            <m:sty m:val="p"/>
                          </m:rPr>
                          <a:rPr lang="en-GB" sz="1800" b="0" i="0" smtClean="0">
                            <a:solidFill>
                              <a:srgbClr val="585858"/>
                            </a:solidFill>
                            <a:highlight>
                              <a:srgbClr val="FCFEFE"/>
                            </a:highlight>
                            <a:latin typeface="Cambria Math" panose="02040503050406030204" pitchFamily="18" charset="0"/>
                          </a:rPr>
                          <m:t>sin</m:t>
                        </m:r>
                      </m:fName>
                      <m:e>
                        <m:r>
                          <a:rPr lang="en-GB" sz="1800" b="0" i="1" smtClean="0">
                            <a:solidFill>
                              <a:srgbClr val="585858"/>
                            </a:solidFill>
                            <a:highlight>
                              <a:srgbClr val="FCFEFE"/>
                            </a:highlight>
                            <a:latin typeface="Cambria Math" panose="02040503050406030204" pitchFamily="18" charset="0"/>
                          </a:rPr>
                          <m:t>𝐶</m:t>
                        </m:r>
                      </m:e>
                    </m:func>
                  </m:oMath>
                </a14:m>
                <a:r>
                  <a:rPr lang="en-GB" sz="1800" dirty="0">
                    <a:solidFill>
                      <a:srgbClr val="585858"/>
                    </a:solidFill>
                    <a:highlight>
                      <a:srgbClr val="FCFEFE"/>
                    </a:highlight>
                    <a:latin typeface="+mn-lt"/>
                  </a:rPr>
                  <a:t>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645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Please note: Braces { } indicate additional mathematical content to be taught to more highly attaining students.</a:t>
            </a:r>
          </a:p>
        </p:txBody>
      </p:sp>
    </p:spTree>
    <p:extLst>
      <p:ext uri="{BB962C8B-B14F-4D97-AF65-F5344CB8AC3E}">
        <p14:creationId xmlns:p14="http://schemas.microsoft.com/office/powerpoint/2010/main" val="2755038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defRPr/>
            </a:pPr>
            <a:r>
              <a:rPr lang="en-GB" b="0" i="0" u="sng" dirty="0">
                <a:solidFill>
                  <a:srgbClr val="1B6AC9"/>
                </a:solidFill>
                <a:effectLst/>
                <a:hlinkClick r:id="rId2"/>
              </a:rPr>
              <a:t>NCETM Secondary Mastery Professional Development</a:t>
            </a:r>
            <a:endParaRPr lang="en-GB" dirty="0">
              <a:hlinkClick r:id="rId3"/>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4"/>
              </a:rPr>
              <a:t>6 Geometry Theme Overview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2" indent="-285750">
              <a:defRPr/>
            </a:pPr>
            <a:r>
              <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5"/>
              </a:rPr>
              <a:t>6.1 Geometrical properties Core Concept Document</a:t>
            </a:r>
            <a:endParaRPr kumimoji="0" lang="en-GB"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lvl="1"/>
            <a:r>
              <a:rPr lang="en-GB" dirty="0">
                <a:hlinkClick r:id="rId6"/>
              </a:rPr>
              <a:t>NCETM primary assessment materials</a:t>
            </a:r>
            <a:endParaRPr lang="en-GB" dirty="0"/>
          </a:p>
          <a:p>
            <a:pPr lvl="1"/>
            <a:r>
              <a:rPr lang="en-GB" dirty="0">
                <a:hlinkClick r:id="rId7"/>
              </a:rPr>
              <a:t>NCETM primary mastery professional development materials</a:t>
            </a:r>
            <a:endParaRPr lang="en-GB" dirty="0"/>
          </a:p>
          <a:p>
            <a:pPr lvl="1"/>
            <a:endParaRPr lang="en-GB" dirty="0"/>
          </a:p>
          <a:p>
            <a:pPr marL="457200" lvl="1" indent="0">
              <a:buNone/>
            </a:pPr>
            <a:endParaRPr lang="en-GB" dirty="0"/>
          </a:p>
          <a:p>
            <a:pPr marL="0" indent="0">
              <a:buNone/>
            </a:pPr>
            <a:endParaRPr lang="en-GB" dirty="0"/>
          </a:p>
        </p:txBody>
      </p:sp>
    </p:spTree>
    <p:extLst>
      <p:ext uri="{BB962C8B-B14F-4D97-AF65-F5344CB8AC3E}">
        <p14:creationId xmlns:p14="http://schemas.microsoft.com/office/powerpoint/2010/main" val="33098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1E58D-C056-4008-8DBE-4550EF7C05A9}"/>
              </a:ext>
            </a:extLst>
          </p:cNvPr>
          <p:cNvPicPr>
            <a:picLocks noChangeAspect="1"/>
          </p:cNvPicPr>
          <p:nvPr/>
        </p:nvPicPr>
        <p:blipFill>
          <a:blip r:embed="rId3"/>
          <a:stretch>
            <a:fillRect/>
          </a:stretch>
        </p:blipFill>
        <p:spPr>
          <a:xfrm>
            <a:off x="255526" y="980728"/>
            <a:ext cx="11680948" cy="243861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6.2 Perimeter, area and volume</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177228" y="2692142"/>
            <a:ext cx="623114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585858"/>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4971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335360" y="1198579"/>
            <a:ext cx="6912768" cy="525518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550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3400" b="1" dirty="0">
                <a:latin typeface="+mj-lt"/>
                <a:ea typeface="Calibri" panose="020F0502020204030204" pitchFamily="34" charset="0"/>
                <a:cs typeface="Times New Roman" panose="02020603050405020304" pitchFamily="18" charset="0"/>
              </a:rPr>
              <a:t>6.2.2.5 Understand the concept of surface area and find the surface area of 3D shapes in an efficient way</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Understand that prisms can have a different number of faces and, therefore, the surface area can be the sum of a different number of areas.</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Understand that the surface area of a prism is the sum of the area of all the faces and not just the visible ones.</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Understand how to use the correct dimensions to calculate the area of 2D shapes.</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There is no standard formula for calculating the surface area of a prism.</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The units of surface area are squared.</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Solve familiar and unfamiliar problems, including real-life applications.</a:t>
            </a:r>
          </a:p>
          <a:p>
            <a:pPr fontAlgn="auto">
              <a:lnSpc>
                <a:spcPct val="100000"/>
              </a:lnSpc>
              <a:spcBef>
                <a:spcPts val="600"/>
              </a:spcBef>
              <a:spcAft>
                <a:spcPts val="600"/>
              </a:spcAft>
              <a:buClrTx/>
            </a:pPr>
            <a:r>
              <a:rPr lang="en-GB" sz="3200" dirty="0">
                <a:latin typeface="+mj-lt"/>
                <a:ea typeface="Calibri" panose="020F0502020204030204" pitchFamily="34" charset="0"/>
                <a:cs typeface="Times New Roman" panose="02020603050405020304" pitchFamily="18" charset="0"/>
              </a:rPr>
              <a:t>Solve problems where there is more than one answer and there are elements of experimentation, investigation, checking, reasoning, proof, etc.</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p:txBody>
          <a:bodyPr>
            <a:normAutofit lnSpcReduction="10000"/>
          </a:bodyPr>
          <a:lstStyle/>
          <a:p>
            <a:r>
              <a:rPr lang="en-GB" dirty="0"/>
              <a:t>Geometrical thinking is a fundamental and often intuitive and accessible way to engage students in mathematical activity. </a:t>
            </a:r>
          </a:p>
          <a:p>
            <a:r>
              <a:rPr lang="en-GB" dirty="0"/>
              <a:t>The study of geometry helps to develop students’ spatial awareness, intuition and visualisation and can help them gain insights and hence solve many types of problems. </a:t>
            </a:r>
          </a:p>
          <a:p>
            <a:r>
              <a:rPr lang="en-GB" dirty="0"/>
              <a:t>There are many applications of geometry relevant to employment and everyday life. Other subjects in the curriculum, such as science and technology, also make use of geometrical ideas and techniques. </a:t>
            </a:r>
          </a:p>
          <a:p>
            <a:r>
              <a:rPr lang="en-GB" dirty="0"/>
              <a:t>Geometry is an important area of the curriculum where students can engage in making conjectures, using logical chains of reasoning and mathematical proof.</a:t>
            </a:r>
          </a:p>
        </p:txBody>
      </p:sp>
    </p:spTree>
    <p:extLst>
      <p:ext uri="{BB962C8B-B14F-4D97-AF65-F5344CB8AC3E}">
        <p14:creationId xmlns:p14="http://schemas.microsoft.com/office/powerpoint/2010/main" val="32570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402442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Find the area of rectilinear shapes by counting squares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Calculate and compare the area of rectangles (including squares), and including using standard units, square centimetres (cm²) and square metres (m²) and estimate the area of irregular shapes</a:t>
                      </a:r>
                    </a:p>
                  </a:txBody>
                  <a:tcP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Recognise when it is possible to use formulae for area and volume of shapes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5379172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Calculate the area of parallelograms and triangles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4192537400"/>
                  </a:ext>
                </a:extLst>
              </a:tr>
            </a:tbl>
          </a:graphicData>
        </a:graphic>
      </p:graphicFrame>
    </p:spTree>
    <p:extLst>
      <p:ext uri="{BB962C8B-B14F-4D97-AF65-F5344CB8AC3E}">
        <p14:creationId xmlns:p14="http://schemas.microsoft.com/office/powerpoint/2010/main" val="230639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293D4581-0D85-4180-9218-10508B37FB8E}" vid="{743806E8-AF73-4DEE-A86F-03300568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193</TotalTime>
  <Words>5274</Words>
  <Application>Microsoft Office PowerPoint</Application>
  <PresentationFormat>Widescreen</PresentationFormat>
  <Paragraphs>474</Paragraphs>
  <Slides>42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Cambria Math</vt:lpstr>
      <vt:lpstr>Myriad Pro</vt:lpstr>
      <vt:lpstr>Custom Design</vt:lpstr>
      <vt:lpstr>Surface area of 3D shapes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Checking prior learning</vt:lpstr>
      <vt:lpstr>Common difficulties and misconceptions</vt:lpstr>
      <vt:lpstr>Common difficulties and misconceptions (1)</vt:lpstr>
      <vt:lpstr>Understand that prisms can have a different number of faces and, therefore, the surface area can be the sum of a different number of areas</vt:lpstr>
      <vt:lpstr>Understand that prisms can have a different number of faces and, therefore, the surface area can be the sum of a different number of areas</vt:lpstr>
      <vt:lpstr>PowerPoint Presentation</vt:lpstr>
      <vt:lpstr>Understand that the surface area of a prism is the sum of the area of all the faces and not just the visible ones</vt:lpstr>
      <vt:lpstr>PowerPoint Presentation</vt:lpstr>
      <vt:lpstr>Understand how to use the correct dimensions to calculate the area of 2D shapes</vt:lpstr>
      <vt:lpstr>Understand how to use the correct dimensions to calculate the area of 2D shapes</vt:lpstr>
      <vt:lpstr>PowerPoint Presentation</vt:lpstr>
      <vt:lpstr>There is no standard formula for calculating the surface area of a prism</vt:lpstr>
      <vt:lpstr>PowerPoint Presentation</vt:lpstr>
      <vt:lpstr>The units of surface area are squared</vt:lpstr>
      <vt:lpstr>PowerPoint Presentation</vt:lpstr>
      <vt:lpstr>Solve familiar and unfamiliar problems, including real-life applications</vt:lpstr>
      <vt:lpstr>PowerPoint Presentation</vt:lpstr>
      <vt:lpstr>Solve familiar and unfamiliar problems, including real-life applications</vt:lpstr>
      <vt:lpstr>PowerPoint Presentation</vt:lpstr>
      <vt:lpstr>Solve familiar and unfamiliar problems, including real-life applications</vt:lpstr>
      <vt:lpstr>PowerPoint Presentation</vt:lpstr>
      <vt:lpstr>Solve problems where there is more than one answer and there are elements of experimentation, investigation, checking, reasoning, proof, etc</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area of 3D shapes</dc:title>
  <dc:creator>Rebecca Donaldson</dc:creator>
  <cp:lastModifiedBy>Steve McCormack</cp:lastModifiedBy>
  <cp:revision>6</cp:revision>
  <dcterms:created xsi:type="dcterms:W3CDTF">2021-04-22T10:41:59Z</dcterms:created>
  <dcterms:modified xsi:type="dcterms:W3CDTF">2021-09-21T10:55:34Z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