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77"/>
  </p:notesMasterIdLst>
  <p:sldIdLst>
    <p:sldId id="401" r:id="rId6"/>
    <p:sldId id="293" r:id="rId7"/>
    <p:sldId id="464" r:id="rId8"/>
    <p:sldId id="336" r:id="rId9"/>
    <p:sldId id="552" r:id="rId10"/>
    <p:sldId id="365" r:id="rId11"/>
    <p:sldId id="483" r:id="rId12"/>
    <p:sldId id="480" r:id="rId13"/>
    <p:sldId id="408" r:id="rId14"/>
    <p:sldId id="466" r:id="rId15"/>
    <p:sldId id="538" r:id="rId16"/>
    <p:sldId id="488" r:id="rId17"/>
    <p:sldId id="537" r:id="rId18"/>
    <p:sldId id="498" r:id="rId19"/>
    <p:sldId id="536" r:id="rId20"/>
    <p:sldId id="481" r:id="rId21"/>
    <p:sldId id="482" r:id="rId22"/>
    <p:sldId id="475" r:id="rId23"/>
    <p:sldId id="535" r:id="rId24"/>
    <p:sldId id="363" r:id="rId25"/>
    <p:sldId id="534" r:id="rId26"/>
    <p:sldId id="501" r:id="rId27"/>
    <p:sldId id="533" r:id="rId28"/>
    <p:sldId id="502" r:id="rId29"/>
    <p:sldId id="532" r:id="rId30"/>
    <p:sldId id="484" r:id="rId31"/>
    <p:sldId id="486" r:id="rId32"/>
    <p:sldId id="457" r:id="rId33"/>
    <p:sldId id="530" r:id="rId34"/>
    <p:sldId id="492" r:id="rId35"/>
    <p:sldId id="491" r:id="rId36"/>
    <p:sldId id="531" r:id="rId37"/>
    <p:sldId id="478" r:id="rId38"/>
    <p:sldId id="529" r:id="rId39"/>
    <p:sldId id="485" r:id="rId40"/>
    <p:sldId id="487" r:id="rId41"/>
    <p:sldId id="472" r:id="rId42"/>
    <p:sldId id="528" r:id="rId43"/>
    <p:sldId id="448" r:id="rId44"/>
    <p:sldId id="523" r:id="rId45"/>
    <p:sldId id="450" r:id="rId46"/>
    <p:sldId id="524" r:id="rId47"/>
    <p:sldId id="453" r:id="rId48"/>
    <p:sldId id="525" r:id="rId49"/>
    <p:sldId id="455" r:id="rId50"/>
    <p:sldId id="527" r:id="rId51"/>
    <p:sldId id="548" r:id="rId52"/>
    <p:sldId id="546" r:id="rId53"/>
    <p:sldId id="358" r:id="rId54"/>
    <p:sldId id="449" r:id="rId55"/>
    <p:sldId id="452" r:id="rId56"/>
    <p:sldId id="500" r:id="rId57"/>
    <p:sldId id="540" r:id="rId58"/>
    <p:sldId id="541" r:id="rId59"/>
    <p:sldId id="542" r:id="rId60"/>
    <p:sldId id="454" r:id="rId61"/>
    <p:sldId id="545" r:id="rId62"/>
    <p:sldId id="549" r:id="rId63"/>
    <p:sldId id="551" r:id="rId64"/>
    <p:sldId id="360" r:id="rId65"/>
    <p:sldId id="553" r:id="rId66"/>
    <p:sldId id="561" r:id="rId67"/>
    <p:sldId id="562" r:id="rId68"/>
    <p:sldId id="560" r:id="rId69"/>
    <p:sldId id="550" r:id="rId70"/>
    <p:sldId id="557" r:id="rId71"/>
    <p:sldId id="556" r:id="rId72"/>
    <p:sldId id="563" r:id="rId73"/>
    <p:sldId id="555" r:id="rId74"/>
    <p:sldId id="558" r:id="rId75"/>
    <p:sldId id="559" r:id="rId76"/>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C7806-863E-425B-858A-59D93F1336E4}" name="Rachel J Houghton" initials="RJH" userId="eb43c97e479d4048" providerId="Windows Live"/>
  <p188:author id="{D50C251A-6E8A-3E14-BC38-497BDAD19898}" name="Rebecca Donaldson" initials="RD" userId="S::rebecca.donaldson@tribalgroup.com::de1bd23b-13b3-40c7-98d3-b019b9d9da5e" providerId="AD"/>
  <p188:author id="{9F522F3D-72A2-8DDC-06FA-90BEB9393AAC}" name="Carol Knights" initials="CK" userId="S::carol.knights@mei.org.uk::23be5868-5566-498b-9c06-a891da1c2ca3" providerId="AD"/>
  <p188:author id="{24E86091-576A-61D4-4308-8B9B413AC648}" name="Richard Perring" initials="RP" userId="S::richard.perring@ncetm.org.uk::910642f3-8b82-4047-9df8-c09e43ada840" providerId="AD"/>
  <p188:author id="{30FCC4C0-069E-C054-7E4C-BDF9DD3F2FFB}" name="Elizabeth Lambert" initials="EL" userId="S::Elizabeth.Lambert@ncetm.org.uk::84516f71-0698-4f46-9863-2dab06370415" providerId="AD"/>
  <p188:author id="{3C3042F1-9669-8081-C5E3-F1F39F8AE15B}" name="Alison Hopper" initials="AH" userId="S::alison.hopper@mei.org.uk::ca5996aa-ea7f-4b9b-84ac-8568eb6eb8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ynor Bahan" initials="GB" lastIdx="45" clrIdx="6">
    <p:extLst>
      <p:ext uri="{19B8F6BF-5375-455C-9EA6-DF929625EA0E}">
        <p15:presenceInfo xmlns:p15="http://schemas.microsoft.com/office/powerpoint/2012/main" userId="S::Gaynor.Bahan@ncetm.org.uk::d4c0f4d3-9322-4a8f-bf1c-fec75b6095ad" providerId="AD"/>
      </p:ext>
    </p:extLst>
  </p:cmAuthor>
  <p:cmAuthor id="1" name="Rebecca Donaldson" initials="RD" lastIdx="245" clrIdx="0">
    <p:extLst>
      <p:ext uri="{19B8F6BF-5375-455C-9EA6-DF929625EA0E}">
        <p15:presenceInfo xmlns:p15="http://schemas.microsoft.com/office/powerpoint/2012/main" userId="S::rebecca.donaldson@tribalgroup.com::de1bd23b-13b3-40c7-98d3-b019b9d9da5e" providerId="AD"/>
      </p:ext>
    </p:extLst>
  </p:cmAuthor>
  <p:cmAuthor id="8" name="Mary Stevenson" initials="MS" lastIdx="1" clrIdx="7">
    <p:extLst>
      <p:ext uri="{19B8F6BF-5375-455C-9EA6-DF929625EA0E}">
        <p15:presenceInfo xmlns:p15="http://schemas.microsoft.com/office/powerpoint/2012/main" userId="S::mary.stevenson@ncetm.org.uk::f6438378-3887-49aa-8b3c-bcaf7c6b32f1" providerId="AD"/>
      </p:ext>
    </p:extLst>
  </p:cmAuthor>
  <p:cmAuthor id="2" name="Richard Perring" initials="RP" lastIdx="16" clrIdx="1">
    <p:extLst>
      <p:ext uri="{19B8F6BF-5375-455C-9EA6-DF929625EA0E}">
        <p15:presenceInfo xmlns:p15="http://schemas.microsoft.com/office/powerpoint/2012/main" userId="S::richard.perring@ncetm.org.uk::910642f3-8b82-4047-9df8-c09e43ada840" providerId="AD"/>
      </p:ext>
    </p:extLst>
  </p:cmAuthor>
  <p:cmAuthor id="9" name="Andrew Young" initials="AY" lastIdx="6" clrIdx="8">
    <p:extLst>
      <p:ext uri="{19B8F6BF-5375-455C-9EA6-DF929625EA0E}">
        <p15:presenceInfo xmlns:p15="http://schemas.microsoft.com/office/powerpoint/2012/main" userId="S::andrew.young@tribalgroup.com::3d7dab09-352b-4858-b937-4a4f8b94e613" providerId="AD"/>
      </p:ext>
    </p:extLst>
  </p:cmAuthor>
  <p:cmAuthor id="3" name="Rachel J Houghton" initials="RJH" lastIdx="167" clrIdx="2">
    <p:extLst>
      <p:ext uri="{19B8F6BF-5375-455C-9EA6-DF929625EA0E}">
        <p15:presenceInfo xmlns:p15="http://schemas.microsoft.com/office/powerpoint/2012/main" userId="eb43c97e479d4048" providerId="Windows Live"/>
      </p:ext>
    </p:extLst>
  </p:cmAuthor>
  <p:cmAuthor id="4" name="Carol Knights" initials="CK" lastIdx="64" clrIdx="3">
    <p:extLst>
      <p:ext uri="{19B8F6BF-5375-455C-9EA6-DF929625EA0E}">
        <p15:presenceInfo xmlns:p15="http://schemas.microsoft.com/office/powerpoint/2012/main" userId="S::carol.knights@mei.org.uk::23be5868-5566-498b-9c06-a891da1c2ca3" providerId="AD"/>
      </p:ext>
    </p:extLst>
  </p:cmAuthor>
  <p:cmAuthor id="5" name="Perring, Richard" initials="PR" lastIdx="1" clrIdx="4">
    <p:extLst>
      <p:ext uri="{19B8F6BF-5375-455C-9EA6-DF929625EA0E}">
        <p15:presenceInfo xmlns:p15="http://schemas.microsoft.com/office/powerpoint/2012/main" userId="S::r.perring@exeter.ac.uk::e135846d-ab6c-4573-821c-820ab81e8b20" providerId="AD"/>
      </p:ext>
    </p:extLst>
  </p:cmAuthor>
  <p:cmAuthor id="6" name="Alison Hopper" initials="AH" lastIdx="14" clrIdx="5">
    <p:extLst>
      <p:ext uri="{19B8F6BF-5375-455C-9EA6-DF929625EA0E}">
        <p15:presenceInfo xmlns:p15="http://schemas.microsoft.com/office/powerpoint/2012/main" userId="S::alison.hopper@mei.org.uk::ca5996aa-ea7f-4b9b-84ac-8568eb6eb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585858"/>
    <a:srgbClr val="00628C"/>
    <a:srgbClr val="99CCCC"/>
    <a:srgbClr val="C8E2E8"/>
    <a:srgbClr val="DEF3F3"/>
    <a:srgbClr val="FFFFEB"/>
    <a:srgbClr val="FFFFCC"/>
    <a:srgbClr val="CC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B8C56-4DEC-4E7F-9EB6-C82B3450643A}" v="2" dt="2022-11-03T14:26:14.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7" autoAdjust="0"/>
    <p:restoredTop sz="79885" autoAdjust="0"/>
  </p:normalViewPr>
  <p:slideViewPr>
    <p:cSldViewPr snapToGrid="0">
      <p:cViewPr varScale="1">
        <p:scale>
          <a:sx n="56" d="100"/>
          <a:sy n="56" d="100"/>
        </p:scale>
        <p:origin x="1236" y="60"/>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76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08/11/2022</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2"/>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228356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 printable version of the image can be found on slide 61.</a:t>
            </a:r>
            <a:endParaRPr lang="en-GB" b="1" dirty="0"/>
          </a:p>
          <a:p>
            <a:endParaRPr lang="en-GB" b="1" dirty="0"/>
          </a:p>
          <a:p>
            <a:r>
              <a:rPr lang="en-GB" b="1" dirty="0"/>
              <a:t>Answers</a:t>
            </a:r>
            <a:endParaRPr lang="en-GB" b="1" dirty="0">
              <a:cs typeface="Calibri"/>
            </a:endParaRPr>
          </a:p>
          <a:p>
            <a:r>
              <a:rPr lang="en-GB" dirty="0">
                <a:cs typeface="Calibri"/>
              </a:rPr>
              <a:t>Students might notice that the bar marked </a:t>
            </a:r>
            <a:r>
              <a:rPr lang="en-GB" i="1" dirty="0">
                <a:cs typeface="Calibri"/>
              </a:rPr>
              <a:t>x</a:t>
            </a:r>
            <a:r>
              <a:rPr lang="en-GB" dirty="0">
                <a:cs typeface="Calibri"/>
              </a:rPr>
              <a:t> in the first image is about the same size as the 3, and use this to estimate its value</a:t>
            </a:r>
            <a:endParaRPr lang="en-GB" b="0" dirty="0">
              <a:cs typeface="Calibri"/>
            </a:endParaRPr>
          </a:p>
          <a:p>
            <a:r>
              <a:rPr lang="en-GB" dirty="0">
                <a:cs typeface="Calibri"/>
              </a:rPr>
              <a:t>In the second and third image they should notice that the bar marked </a:t>
            </a:r>
            <a:r>
              <a:rPr lang="en-GB" i="1" dirty="0">
                <a:cs typeface="Calibri"/>
              </a:rPr>
              <a:t>x</a:t>
            </a:r>
            <a:r>
              <a:rPr lang="en-GB" dirty="0">
                <a:cs typeface="Calibri"/>
              </a:rPr>
              <a:t> is greater than 3, and maybe compare the two to reason that </a:t>
            </a:r>
            <a:r>
              <a:rPr lang="en-GB" i="1" dirty="0">
                <a:cs typeface="Calibri"/>
              </a:rPr>
              <a:t>x </a:t>
            </a:r>
            <a:r>
              <a:rPr lang="en-GB" dirty="0">
                <a:cs typeface="Calibri"/>
              </a:rPr>
              <a:t>is 5 and then 4. Note that </a:t>
            </a:r>
            <a:r>
              <a:rPr lang="en-GB" i="1" dirty="0">
                <a:cs typeface="Calibri"/>
              </a:rPr>
              <a:t>x</a:t>
            </a:r>
            <a:r>
              <a:rPr lang="en-GB" dirty="0">
                <a:cs typeface="Calibri"/>
              </a:rPr>
              <a:t> doesn't have to be a whole number. Challenge students to come up with a decimal or fraction that might be a valid answer.</a:t>
            </a:r>
            <a:endParaRPr lang="en-GB" b="0" dirty="0">
              <a:cs typeface="Calibri"/>
            </a:endParaRPr>
          </a:p>
          <a:p>
            <a:r>
              <a:rPr lang="en-GB" dirty="0">
                <a:cs typeface="Calibri"/>
              </a:rPr>
              <a:t>In the fourth image, </a:t>
            </a:r>
            <a:r>
              <a:rPr lang="en-GB" i="1" dirty="0">
                <a:cs typeface="Calibri"/>
              </a:rPr>
              <a:t>x</a:t>
            </a:r>
            <a:r>
              <a:rPr lang="en-GB" dirty="0">
                <a:cs typeface="Calibri"/>
              </a:rPr>
              <a:t> = 6.</a:t>
            </a:r>
          </a:p>
          <a:p>
            <a:r>
              <a:rPr lang="en-GB" dirty="0">
                <a:cs typeface="Calibri"/>
              </a:rPr>
              <a:t>In the fifth image, </a:t>
            </a:r>
            <a:r>
              <a:rPr lang="en-GB" i="1" dirty="0">
                <a:cs typeface="Calibri"/>
              </a:rPr>
              <a:t>x</a:t>
            </a:r>
            <a:r>
              <a:rPr lang="en-GB" dirty="0">
                <a:cs typeface="Calibri"/>
              </a:rPr>
              <a:t> = 15.</a:t>
            </a:r>
          </a:p>
          <a:p>
            <a:endParaRPr lang="en-GB" dirty="0">
              <a:cs typeface="Calibri"/>
            </a:endParaRPr>
          </a:p>
          <a:p>
            <a:r>
              <a:rPr lang="en-GB" dirty="0">
                <a:cs typeface="Calibri"/>
              </a:rPr>
              <a:t>? If the value of the blue bar is doubled to 30 there is likely to be some discussion about the scale of the bar (the 3 still has a value of 3), so estimation will give less valid answers.</a:t>
            </a:r>
          </a:p>
          <a:p>
            <a:r>
              <a:rPr lang="en-GB" dirty="0">
                <a:cs typeface="Calibri"/>
              </a:rPr>
              <a:t>In summary, the answers are more challenging in the first three parts as these require estimation but the fourth and fifth images can be answered accurately with </a:t>
            </a:r>
            <a:r>
              <a:rPr lang="en-GB" i="1" dirty="0">
                <a:cs typeface="Calibri"/>
              </a:rPr>
              <a:t>x </a:t>
            </a:r>
            <a:r>
              <a:rPr lang="en-GB" dirty="0">
                <a:cs typeface="Calibri"/>
              </a:rPr>
              <a:t>being 13.5 and 30 respectively. Explore the fact that one of these is double the original answer and one isn’t.</a:t>
            </a:r>
          </a:p>
          <a:p>
            <a:endParaRPr lang="en-GB" dirty="0"/>
          </a:p>
          <a:p>
            <a:r>
              <a:rPr lang="en-GB" b="1" dirty="0"/>
              <a:t>Suggested questioning</a:t>
            </a:r>
            <a:endParaRPr lang="en-GB" b="1" dirty="0">
              <a:cs typeface="Calibri"/>
            </a:endParaRPr>
          </a:p>
          <a:p>
            <a:r>
              <a:rPr lang="en-GB" b="0" dirty="0"/>
              <a:t>What is the same and what is different about each bar model?</a:t>
            </a:r>
          </a:p>
          <a:p>
            <a:r>
              <a:rPr lang="en-GB" b="0" dirty="0">
                <a:cs typeface="Calibri"/>
              </a:rPr>
              <a:t>When is your answer exact? When is it not?</a:t>
            </a:r>
          </a:p>
          <a:p>
            <a:r>
              <a:rPr lang="en-GB" b="0" dirty="0">
                <a:cs typeface="Calibri"/>
              </a:rPr>
              <a:t>Could the </a:t>
            </a:r>
            <a:r>
              <a:rPr lang="en-GB" b="0" i="1" dirty="0">
                <a:cs typeface="Calibri"/>
              </a:rPr>
              <a:t>x</a:t>
            </a:r>
            <a:r>
              <a:rPr lang="en-GB" b="0" i="0" dirty="0">
                <a:cs typeface="Calibri"/>
              </a:rPr>
              <a:t> bar be longer than 15? What would the value of the whole equation be then?</a:t>
            </a:r>
            <a:endParaRPr lang="en-GB" b="0" dirty="0">
              <a:cs typeface="Calibri"/>
            </a:endParaRPr>
          </a:p>
          <a:p>
            <a:endParaRPr lang="en-GB" b="1" dirty="0"/>
          </a:p>
          <a:p>
            <a:r>
              <a:rPr lang="en-GB" b="1" dirty="0"/>
              <a:t>Things to think about</a:t>
            </a:r>
          </a:p>
          <a:p>
            <a:r>
              <a:rPr lang="en-GB" b="0" dirty="0">
                <a:cs typeface="Calibri"/>
              </a:rPr>
              <a:t>Checkpoint 1 explores expressions and equations. In each different image, the same expression is equated to a different value, so the value of </a:t>
            </a:r>
            <a:r>
              <a:rPr lang="en-GB" b="0" i="1" dirty="0">
                <a:cs typeface="Calibri"/>
              </a:rPr>
              <a:t>x </a:t>
            </a:r>
            <a:r>
              <a:rPr lang="en-GB" b="0" i="0" dirty="0">
                <a:cs typeface="Calibri"/>
              </a:rPr>
              <a:t>changes. The idea of being able to estimate a solution is revisited in Checkpoints 15 and 16. Students</a:t>
            </a:r>
            <a:r>
              <a:rPr lang="en-GB" b="0" dirty="0">
                <a:cs typeface="Calibri"/>
              </a:rPr>
              <a:t> may have used bar models in many different contexts. Consider in advance what is the same and different about their use in solving equations compared to other areas of mathematics. What key features do students need to be aware of?</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dirty="0"/>
          </a:p>
        </p:txBody>
      </p:sp>
    </p:spTree>
    <p:extLst>
      <p:ext uri="{BB962C8B-B14F-4D97-AF65-F5344CB8AC3E}">
        <p14:creationId xmlns:p14="http://schemas.microsoft.com/office/powerpoint/2010/main" val="176067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dirty="0"/>
          </a:p>
        </p:txBody>
      </p:sp>
    </p:spTree>
    <p:extLst>
      <p:ext uri="{BB962C8B-B14F-4D97-AF65-F5344CB8AC3E}">
        <p14:creationId xmlns:p14="http://schemas.microsoft.com/office/powerpoint/2010/main" val="1532479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t>
            </a:r>
            <a:endParaRPr lang="en-GB" b="0" dirty="0"/>
          </a:p>
          <a:p>
            <a:endParaRPr lang="en-GB" b="1" dirty="0"/>
          </a:p>
          <a:p>
            <a:r>
              <a:rPr lang="en-GB" b="1" dirty="0"/>
              <a:t>Answers</a:t>
            </a:r>
            <a:endParaRPr lang="en-GB" b="1" dirty="0">
              <a:cs typeface="Calibri"/>
            </a:endParaRPr>
          </a:p>
          <a:p>
            <a:r>
              <a:rPr lang="en-GB" b="0" dirty="0"/>
              <a:t>a) We know that Elinor is 15 cm shorter than Ben (or that Ben is 15 cm taller than Elinor). We do not know either of their heights.</a:t>
            </a:r>
            <a:endParaRPr lang="en-GB" b="0" dirty="0">
              <a:cs typeface="Calibri"/>
            </a:endParaRPr>
          </a:p>
          <a:p>
            <a:r>
              <a:rPr lang="en-GB" b="0" dirty="0"/>
              <a:t>b) </a:t>
            </a:r>
            <a:r>
              <a:rPr lang="en-GB" b="0" i="1" dirty="0"/>
              <a:t>m</a:t>
            </a:r>
            <a:r>
              <a:rPr lang="en-GB" b="0" dirty="0"/>
              <a:t> represents Elinor’s height and </a:t>
            </a:r>
            <a:r>
              <a:rPr lang="en-GB" b="0" i="1" dirty="0"/>
              <a:t>n</a:t>
            </a:r>
            <a:r>
              <a:rPr lang="en-GB" b="0" dirty="0"/>
              <a:t> represents Ben’s height.</a:t>
            </a:r>
            <a:endParaRPr lang="en-GB" b="0" dirty="0">
              <a:cs typeface="Calibri"/>
            </a:endParaRPr>
          </a:p>
          <a:p>
            <a:r>
              <a:rPr lang="en-GB" b="0" dirty="0"/>
              <a:t>c)</a:t>
            </a:r>
            <a:r>
              <a:rPr lang="en-GB" dirty="0"/>
              <a:t> </a:t>
            </a:r>
            <a:r>
              <a:rPr lang="en-GB" i="1" dirty="0"/>
              <a:t>m</a:t>
            </a:r>
            <a:r>
              <a:rPr lang="en-GB" dirty="0"/>
              <a:t> + 15 = 145</a:t>
            </a:r>
            <a:endParaRPr lang="en-GB" dirty="0">
              <a:cs typeface="Calibri"/>
            </a:endParaRPr>
          </a:p>
          <a:p>
            <a:r>
              <a:rPr lang="en-GB" dirty="0">
                <a:cs typeface="Calibri"/>
              </a:rPr>
              <a:t>d) </a:t>
            </a:r>
            <a:r>
              <a:rPr lang="en-GB" i="1" dirty="0">
                <a:cs typeface="Calibri"/>
              </a:rPr>
              <a:t>m</a:t>
            </a:r>
            <a:r>
              <a:rPr lang="en-GB" dirty="0">
                <a:cs typeface="Calibri"/>
              </a:rPr>
              <a:t> - 5 = </a:t>
            </a:r>
            <a:r>
              <a:rPr lang="en-GB" i="1" dirty="0">
                <a:cs typeface="Calibri"/>
              </a:rPr>
              <a:t>p</a:t>
            </a:r>
            <a:r>
              <a:rPr lang="en-GB" dirty="0">
                <a:cs typeface="Calibri"/>
              </a:rPr>
              <a:t> or </a:t>
            </a:r>
            <a:r>
              <a:rPr lang="en-GB" i="1" dirty="0">
                <a:cs typeface="Calibri"/>
              </a:rPr>
              <a:t>p</a:t>
            </a:r>
            <a:r>
              <a:rPr lang="en-GB" dirty="0">
                <a:cs typeface="Calibri"/>
              </a:rPr>
              <a:t> + 5 = </a:t>
            </a:r>
            <a:r>
              <a:rPr lang="en-GB" i="1" dirty="0">
                <a:cs typeface="Calibri"/>
              </a:rPr>
              <a:t>m</a:t>
            </a:r>
          </a:p>
          <a:p>
            <a:endParaRPr lang="en-GB" i="1" dirty="0">
              <a:cs typeface="Calibri"/>
            </a:endParaRPr>
          </a:p>
          <a:p>
            <a:r>
              <a:rPr lang="en-GB" dirty="0">
                <a:cs typeface="Calibri"/>
              </a:rPr>
              <a:t>? There are many different possible solutions, but those that are simplified most are: 3</a:t>
            </a:r>
            <a:r>
              <a:rPr lang="en-GB" i="1" dirty="0">
                <a:cs typeface="Calibri"/>
              </a:rPr>
              <a:t>m</a:t>
            </a:r>
            <a:r>
              <a:rPr lang="en-GB" dirty="0">
                <a:cs typeface="Calibri"/>
              </a:rPr>
              <a:t> + 10, </a:t>
            </a:r>
            <a:r>
              <a:rPr lang="en-GB" dirty="0"/>
              <a:t>3</a:t>
            </a:r>
            <a:r>
              <a:rPr lang="en-GB" i="1" dirty="0"/>
              <a:t>n</a:t>
            </a:r>
            <a:r>
              <a:rPr lang="en-GB" dirty="0"/>
              <a:t> - 35, 3</a:t>
            </a:r>
            <a:r>
              <a:rPr lang="en-GB" i="1" dirty="0"/>
              <a:t>p</a:t>
            </a:r>
            <a:r>
              <a:rPr lang="en-GB" dirty="0"/>
              <a:t> + 25.</a:t>
            </a:r>
            <a:endParaRPr lang="en-GB" i="1" dirty="0">
              <a:cs typeface="Calibri"/>
            </a:endParaRPr>
          </a:p>
          <a:p>
            <a:endParaRPr lang="en-GB" dirty="0"/>
          </a:p>
          <a:p>
            <a:r>
              <a:rPr lang="en-GB" dirty="0"/>
              <a:t>NB The name Oscar was chosen because students may be tempted to use </a:t>
            </a:r>
            <a:r>
              <a:rPr lang="en-GB" i="1" dirty="0"/>
              <a:t>‘o’</a:t>
            </a:r>
            <a:r>
              <a:rPr lang="en-GB" dirty="0"/>
              <a:t> either as the first letter of Oscar’s name or as the next letter after </a:t>
            </a:r>
            <a:r>
              <a:rPr lang="en-GB" i="1" dirty="0"/>
              <a:t>m</a:t>
            </a:r>
            <a:r>
              <a:rPr lang="en-GB" dirty="0"/>
              <a:t> and </a:t>
            </a:r>
            <a:r>
              <a:rPr lang="en-GB" i="1" dirty="0"/>
              <a:t>n</a:t>
            </a:r>
            <a:r>
              <a:rPr lang="en-GB" dirty="0"/>
              <a:t>. Discuss with students why the letter o is not a sensible choice, as it may be confused with 0, zero. Point out that the letters used are entirely arbitrary.</a:t>
            </a:r>
          </a:p>
          <a:p>
            <a:endParaRPr lang="en-GB" b="1" dirty="0"/>
          </a:p>
          <a:p>
            <a:r>
              <a:rPr lang="en-GB" b="1" dirty="0"/>
              <a:t>Suggested questioning</a:t>
            </a:r>
          </a:p>
          <a:p>
            <a:r>
              <a:rPr lang="en-GB" b="0" dirty="0"/>
              <a:t>Why is Ben not represented by the letter </a:t>
            </a:r>
            <a:r>
              <a:rPr lang="en-GB" b="0" i="1" dirty="0"/>
              <a:t>m</a:t>
            </a:r>
            <a:r>
              <a:rPr lang="en-GB" b="0" dirty="0"/>
              <a:t>?</a:t>
            </a:r>
          </a:p>
          <a:p>
            <a:r>
              <a:rPr lang="en-GB" b="0" dirty="0"/>
              <a:t>Which letter represents the taller person? How do you know?</a:t>
            </a:r>
          </a:p>
          <a:p>
            <a:r>
              <a:rPr lang="en-GB" b="0" dirty="0"/>
              <a:t>How does the inclusion of values in part c change the equation? What do you now know?</a:t>
            </a:r>
          </a:p>
          <a:p>
            <a:endParaRPr lang="en-GB" i="1" dirty="0">
              <a:cs typeface="Calibri"/>
            </a:endParaRPr>
          </a:p>
          <a:p>
            <a:r>
              <a:rPr lang="en-GB" b="1" i="0" dirty="0">
                <a:cs typeface="Calibri"/>
              </a:rPr>
              <a:t>Things to think about</a:t>
            </a:r>
            <a:endParaRPr lang="en-GB" b="0" i="0" dirty="0">
              <a:cs typeface="Calibri"/>
            </a:endParaRPr>
          </a:p>
          <a:p>
            <a:r>
              <a:rPr lang="en-GB" b="0" i="0" dirty="0">
                <a:cs typeface="Calibri"/>
              </a:rPr>
              <a:t>This Checkpoint revisits the context used in Checkpoint 8 of the Expressions and equations deck, to offer both students and teachers a sense of how a mathematical idea progresses. Some of this task is identical, to help you check the prerequisites. The later parts take the task in a different direction, to help you check readiness for new learning. Students may also remember doing the previous task, and the familiar context may help with a sense of coherent small steps.</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dirty="0"/>
          </a:p>
        </p:txBody>
      </p:sp>
    </p:spTree>
    <p:extLst>
      <p:ext uri="{BB962C8B-B14F-4D97-AF65-F5344CB8AC3E}">
        <p14:creationId xmlns:p14="http://schemas.microsoft.com/office/powerpoint/2010/main" val="414211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dirty="0"/>
          </a:p>
        </p:txBody>
      </p:sp>
    </p:spTree>
    <p:extLst>
      <p:ext uri="{BB962C8B-B14F-4D97-AF65-F5344CB8AC3E}">
        <p14:creationId xmlns:p14="http://schemas.microsoft.com/office/powerpoint/2010/main" val="318382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bullet point will appear separately, followed by the expressions and then the further thinking question, so you can choose the pace at which to work with your class. </a:t>
                </a:r>
                <a:endParaRPr lang="en-GB" b="1" dirty="0"/>
              </a:p>
              <a:p>
                <a:endParaRPr lang="en-GB" b="1" dirty="0"/>
              </a:p>
              <a:p>
                <a:r>
                  <a:rPr lang="en-GB" b="1" dirty="0"/>
                  <a:t>Answers</a:t>
                </a:r>
              </a:p>
              <a:p>
                <a:r>
                  <a:rPr lang="en-GB" b="0" dirty="0"/>
                  <a:t>Monday: </a:t>
                </a:r>
                <a:r>
                  <a:rPr lang="en-GB" b="0" i="1" dirty="0"/>
                  <a:t>a</a:t>
                </a:r>
                <a:r>
                  <a:rPr lang="en-GB" b="0" i="0" dirty="0"/>
                  <a:t> – 8 </a:t>
                </a:r>
              </a:p>
              <a:p>
                <a:r>
                  <a:rPr lang="en-GB" b="0" i="0" dirty="0"/>
                  <a:t>Tuesday: </a:t>
                </a:r>
                <a14:m>
                  <m:oMath xmlns:m="http://schemas.openxmlformats.org/officeDocument/2006/math">
                    <m:f>
                      <m:fPr>
                        <m:ctrlPr>
                          <a:rPr lang="en-GB" sz="1200" b="0" i="1" dirty="0" smtClean="0">
                            <a:solidFill>
                              <a:srgbClr val="00628C"/>
                            </a:solidFill>
                            <a:latin typeface="Cambria Math" panose="02040503050406030204" pitchFamily="18" charset="0"/>
                          </a:rPr>
                        </m:ctrlPr>
                      </m:fPr>
                      <m:num>
                        <m:r>
                          <a:rPr lang="en-GB" sz="1200" b="0" i="1" dirty="0" smtClean="0">
                            <a:solidFill>
                              <a:srgbClr val="00628C"/>
                            </a:solidFill>
                            <a:latin typeface="Cambria Math" panose="02040503050406030204" pitchFamily="18" charset="0"/>
                          </a:rPr>
                          <m:t>𝑎</m:t>
                        </m:r>
                      </m:num>
                      <m:den>
                        <m:r>
                          <a:rPr lang="en-GB" sz="1200" b="0" i="1" dirty="0" smtClean="0">
                            <a:solidFill>
                              <a:srgbClr val="00628C"/>
                            </a:solidFill>
                            <a:latin typeface="Cambria Math" panose="02040503050406030204" pitchFamily="18" charset="0"/>
                          </a:rPr>
                          <m:t>4</m:t>
                        </m:r>
                      </m:den>
                    </m:f>
                  </m:oMath>
                </a14:m>
                <a:r>
                  <a:rPr lang="en-GB" b="0" dirty="0"/>
                  <a:t> or </a:t>
                </a:r>
                <a14:m>
                  <m:oMath xmlns:m="http://schemas.openxmlformats.org/officeDocument/2006/math">
                    <m:f>
                      <m:fPr>
                        <m:ctrlPr>
                          <a:rPr lang="en-GB" sz="1200" b="0" i="1" dirty="0" smtClean="0">
                            <a:solidFill>
                              <a:srgbClr val="00628C"/>
                            </a:solidFill>
                            <a:latin typeface="Cambria Math" panose="02040503050406030204" pitchFamily="18" charset="0"/>
                          </a:rPr>
                        </m:ctrlPr>
                      </m:fPr>
                      <m:num>
                        <m:r>
                          <a:rPr lang="en-GB" sz="1200" b="0" i="1" dirty="0" smtClean="0">
                            <a:solidFill>
                              <a:srgbClr val="00628C"/>
                            </a:solidFill>
                            <a:latin typeface="Cambria Math" panose="02040503050406030204" pitchFamily="18" charset="0"/>
                          </a:rPr>
                          <m:t>𝑎</m:t>
                        </m:r>
                      </m:num>
                      <m:den>
                        <m:r>
                          <a:rPr lang="en-GB" sz="1200" b="0" i="1" dirty="0" smtClean="0">
                            <a:solidFill>
                              <a:srgbClr val="00628C"/>
                            </a:solidFill>
                            <a:latin typeface="Cambria Math" panose="02040503050406030204" pitchFamily="18" charset="0"/>
                          </a:rPr>
                          <m:t>3</m:t>
                        </m:r>
                      </m:den>
                    </m:f>
                  </m:oMath>
                </a14:m>
                <a:endParaRPr lang="en-GB" b="0" dirty="0"/>
              </a:p>
              <a:p>
                <a:r>
                  <a:rPr lang="en-GB" b="0" dirty="0"/>
                  <a:t>Wednesday: 5 + </a:t>
                </a:r>
                <a:r>
                  <a:rPr lang="en-GB" b="0" i="1" dirty="0"/>
                  <a:t>a </a:t>
                </a:r>
                <a:r>
                  <a:rPr lang="en-GB" b="0" i="0" dirty="0"/>
                  <a:t>or</a:t>
                </a:r>
                <a:r>
                  <a:rPr lang="en-GB" b="0" i="1" dirty="0"/>
                  <a:t> a</a:t>
                </a:r>
                <a:r>
                  <a:rPr lang="en-GB" b="0" i="0" dirty="0"/>
                  <a:t> + 2</a:t>
                </a:r>
                <a:endParaRPr lang="en-GB" b="0" i="1" dirty="0"/>
              </a:p>
              <a:p>
                <a:r>
                  <a:rPr lang="en-GB" b="0" i="0" dirty="0"/>
                  <a:t>Thursday: 2</a:t>
                </a:r>
                <a:r>
                  <a:rPr lang="en-GB" b="0" i="1" dirty="0"/>
                  <a:t>a </a:t>
                </a:r>
              </a:p>
              <a:p>
                <a:r>
                  <a:rPr lang="en-GB" b="0" i="0" dirty="0"/>
                  <a:t>Friday: </a:t>
                </a:r>
                <a14:m>
                  <m:oMath xmlns:m="http://schemas.openxmlformats.org/officeDocument/2006/math">
                    <m:f>
                      <m:fPr>
                        <m:ctrlPr>
                          <a:rPr lang="en-GB" sz="1200" b="0" i="1" dirty="0" smtClean="0">
                            <a:solidFill>
                              <a:srgbClr val="00628C"/>
                            </a:solidFill>
                            <a:latin typeface="Cambria Math" panose="02040503050406030204" pitchFamily="18" charset="0"/>
                          </a:rPr>
                        </m:ctrlPr>
                      </m:fPr>
                      <m:num>
                        <m:r>
                          <a:rPr lang="en-GB" sz="1200" b="0" i="1" dirty="0" smtClean="0">
                            <a:solidFill>
                              <a:srgbClr val="00628C"/>
                            </a:solidFill>
                            <a:latin typeface="Cambria Math" panose="02040503050406030204" pitchFamily="18" charset="0"/>
                          </a:rPr>
                          <m:t>𝑎</m:t>
                        </m:r>
                        <m:r>
                          <a:rPr lang="en-GB" sz="1200" b="0" i="1" dirty="0" smtClean="0">
                            <a:solidFill>
                              <a:srgbClr val="00628C"/>
                            </a:solidFill>
                            <a:latin typeface="Cambria Math" panose="02040503050406030204" pitchFamily="18" charset="0"/>
                          </a:rPr>
                          <m:t>−6</m:t>
                        </m:r>
                      </m:num>
                      <m:den>
                        <m:r>
                          <a:rPr lang="en-GB" sz="1200" b="0" i="1" dirty="0" smtClean="0">
                            <a:solidFill>
                              <a:srgbClr val="00628C"/>
                            </a:solidFill>
                            <a:latin typeface="Cambria Math" panose="02040503050406030204" pitchFamily="18" charset="0"/>
                          </a:rPr>
                          <m:t>3</m:t>
                        </m:r>
                      </m:den>
                    </m:f>
                  </m:oMath>
                </a14:m>
                <a:endParaRPr lang="en-GB" b="0" i="0" dirty="0"/>
              </a:p>
              <a:p>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  </a:t>
                </a:r>
                <a14:m>
                  <m:oMath xmlns:m="http://schemas.openxmlformats.org/officeDocument/2006/math">
                    <m:f>
                      <m:fPr>
                        <m:ctrlPr>
                          <a:rPr lang="en-GB" sz="1200" b="0" i="1" dirty="0" smtClean="0">
                            <a:solidFill>
                              <a:srgbClr val="00628C"/>
                            </a:solidFill>
                            <a:latin typeface="Cambria Math" panose="02040503050406030204" pitchFamily="18" charset="0"/>
                          </a:rPr>
                        </m:ctrlPr>
                      </m:fPr>
                      <m:num>
                        <m:r>
                          <a:rPr lang="en-GB" sz="1200" b="0" i="1" dirty="0" smtClean="0">
                            <a:solidFill>
                              <a:srgbClr val="00628C"/>
                            </a:solidFill>
                            <a:latin typeface="Cambria Math" panose="02040503050406030204" pitchFamily="18" charset="0"/>
                          </a:rPr>
                          <m:t>𝑎</m:t>
                        </m:r>
                      </m:num>
                      <m:den>
                        <m:r>
                          <a:rPr lang="en-GB" sz="1200" b="0" i="1" dirty="0" smtClean="0">
                            <a:solidFill>
                              <a:srgbClr val="00628C"/>
                            </a:solidFill>
                            <a:latin typeface="Cambria Math" panose="02040503050406030204" pitchFamily="18" charset="0"/>
                          </a:rPr>
                          <m:t>4</m:t>
                        </m:r>
                      </m:den>
                    </m:f>
                    <m:r>
                      <a:rPr lang="en-GB" sz="1200" b="0" i="1" dirty="0" smtClean="0">
                        <a:solidFill>
                          <a:srgbClr val="00628C"/>
                        </a:solidFill>
                        <a:latin typeface="Cambria Math" panose="02040503050406030204" pitchFamily="18" charset="0"/>
                      </a:rPr>
                      <m:t>−6</m:t>
                    </m:r>
                  </m:oMath>
                </a14:m>
                <a:r>
                  <a:rPr lang="en-GB" sz="1200" b="0" dirty="0">
                    <a:solidFill>
                      <a:srgbClr val="00628C"/>
                    </a:solidFill>
                  </a:rPr>
                  <a:t>: Mazhar shares</a:t>
                </a:r>
                <a:r>
                  <a:rPr lang="en-GB" sz="1200" b="0" baseline="0" dirty="0">
                    <a:solidFill>
                      <a:srgbClr val="00628C"/>
                    </a:solidFill>
                  </a:rPr>
                  <a:t> his raisins equally between himself and three other students (4 students in total) and then takes six raisins out of his portion.</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200" b="0" i="1" smtClean="0">
                        <a:solidFill>
                          <a:srgbClr val="00628C"/>
                        </a:solidFill>
                        <a:latin typeface="Cambria Math" panose="02040503050406030204" pitchFamily="18" charset="0"/>
                      </a:rPr>
                      <m:t>3</m:t>
                    </m:r>
                    <m:r>
                      <a:rPr lang="en-GB" sz="1200" b="0" i="1" smtClean="0">
                        <a:solidFill>
                          <a:srgbClr val="00628C"/>
                        </a:solidFill>
                        <a:latin typeface="Cambria Math" panose="02040503050406030204" pitchFamily="18" charset="0"/>
                      </a:rPr>
                      <m:t>𝑎</m:t>
                    </m:r>
                    <m:r>
                      <a:rPr lang="en-GB" sz="1200" b="0" i="1" smtClean="0">
                        <a:solidFill>
                          <a:srgbClr val="00628C"/>
                        </a:solidFill>
                        <a:latin typeface="Cambria Math" panose="02040503050406030204" pitchFamily="18" charset="0"/>
                      </a:rPr>
                      <m:t>−6</m:t>
                    </m:r>
                  </m:oMath>
                </a14:m>
                <a:r>
                  <a:rPr lang="en-GB" sz="1200" b="0" dirty="0">
                    <a:solidFill>
                      <a:srgbClr val="00628C"/>
                    </a:solidFill>
                  </a:rPr>
                  <a:t>: </a:t>
                </a:r>
                <a:r>
                  <a:rPr lang="en-GB" sz="1200" b="0" i="0" dirty="0">
                    <a:solidFill>
                      <a:srgbClr val="00628C"/>
                    </a:solidFill>
                  </a:rPr>
                  <a:t>Mazhar</a:t>
                </a:r>
                <a:r>
                  <a:rPr lang="en-GB" sz="1200" b="0" i="0" baseline="0" dirty="0">
                    <a:solidFill>
                      <a:srgbClr val="00628C"/>
                    </a:solidFill>
                  </a:rPr>
                  <a:t> brings three packets of raisins to school, and gives six raisins away.</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200" b="0" i="1" smtClean="0">
                        <a:solidFill>
                          <a:srgbClr val="00628C"/>
                        </a:solidFill>
                        <a:latin typeface="Cambria Math" panose="02040503050406030204" pitchFamily="18" charset="0"/>
                      </a:rPr>
                      <m:t>3(</m:t>
                    </m:r>
                    <m:r>
                      <a:rPr lang="en-GB" sz="1200" b="0" i="1" smtClean="0">
                        <a:solidFill>
                          <a:srgbClr val="00628C"/>
                        </a:solidFill>
                        <a:latin typeface="Cambria Math" panose="02040503050406030204" pitchFamily="18" charset="0"/>
                      </a:rPr>
                      <m:t>𝑎</m:t>
                    </m:r>
                    <m:r>
                      <a:rPr lang="en-GB" sz="1200" b="0" i="1" smtClean="0">
                        <a:solidFill>
                          <a:srgbClr val="00628C"/>
                        </a:solidFill>
                        <a:latin typeface="Cambria Math" panose="02040503050406030204" pitchFamily="18" charset="0"/>
                      </a:rPr>
                      <m:t>−6)</m:t>
                    </m:r>
                  </m:oMath>
                </a14:m>
                <a:r>
                  <a:rPr lang="en-GB" sz="1200" b="0" dirty="0">
                    <a:solidFill>
                      <a:srgbClr val="00628C"/>
                    </a:solidFill>
                  </a:rPr>
                  <a:t>: Mazhar</a:t>
                </a:r>
                <a:r>
                  <a:rPr lang="en-GB" sz="1200" b="0" baseline="0" dirty="0">
                    <a:solidFill>
                      <a:srgbClr val="00628C"/>
                    </a:solidFill>
                  </a:rPr>
                  <a:t> brings three packets of raisins to school, and gives away six raisins from </a:t>
                </a:r>
                <a:r>
                  <a:rPr lang="en-GB" sz="1200" b="1" i="0" baseline="0" dirty="0">
                    <a:solidFill>
                      <a:srgbClr val="00628C"/>
                    </a:solidFill>
                  </a:rPr>
                  <a:t>each</a:t>
                </a:r>
                <a:r>
                  <a:rPr lang="en-GB" sz="1200" b="0" i="1" baseline="0" dirty="0">
                    <a:solidFill>
                      <a:srgbClr val="00628C"/>
                    </a:solidFill>
                  </a:rPr>
                  <a:t> </a:t>
                </a:r>
                <a:r>
                  <a:rPr lang="en-GB" sz="1200" b="0" i="0" baseline="0" dirty="0">
                    <a:solidFill>
                      <a:srgbClr val="00628C"/>
                    </a:solidFill>
                  </a:rPr>
                  <a:t>packet.</a:t>
                </a:r>
                <a:endParaRPr lang="en-GB" sz="1200" b="0" dirty="0">
                  <a:solidFill>
                    <a:srgbClr val="00628C"/>
                  </a:solidFill>
                </a:endParaRPr>
              </a:p>
              <a:p>
                <a:endParaRPr lang="en-GB" b="0" dirty="0"/>
              </a:p>
              <a:p>
                <a:r>
                  <a:rPr lang="en-GB" b="1" dirty="0"/>
                  <a:t>Suggested questioning</a:t>
                </a:r>
              </a:p>
              <a:p>
                <a:r>
                  <a:rPr lang="en-GB" b="0" dirty="0"/>
                  <a:t>How many raisins might Mazhar have given/received?</a:t>
                </a:r>
              </a:p>
              <a:p>
                <a:r>
                  <a:rPr lang="en-GB" b="0" dirty="0"/>
                  <a:t>How many students might sit at Mazhar’s table? How do you know?</a:t>
                </a:r>
              </a:p>
              <a:p>
                <a:r>
                  <a:rPr lang="en-GB" b="0" dirty="0"/>
                  <a:t>What does the </a:t>
                </a:r>
                <a:r>
                  <a:rPr lang="en-GB" b="0" i="1" dirty="0"/>
                  <a:t>a</a:t>
                </a:r>
                <a:r>
                  <a:rPr lang="en-GB" b="0" i="0" dirty="0"/>
                  <a:t> stand for?</a:t>
                </a:r>
              </a:p>
              <a:p>
                <a:r>
                  <a:rPr lang="en-GB" b="0" i="0" dirty="0"/>
                  <a:t>What other expressions could you write for </a:t>
                </a:r>
                <a:r>
                  <a:rPr lang="en-GB" b="0" i="1" dirty="0"/>
                  <a:t>a</a:t>
                </a:r>
                <a:r>
                  <a:rPr lang="en-GB" b="0" i="0" dirty="0"/>
                  <a:t>?</a:t>
                </a:r>
                <a:endParaRPr lang="en-GB" b="0" dirty="0"/>
              </a:p>
              <a:p>
                <a:endParaRPr lang="en-GB" b="1" dirty="0"/>
              </a:p>
              <a:p>
                <a:r>
                  <a:rPr lang="en-GB" b="1" dirty="0"/>
                  <a:t>Things to think about</a:t>
                </a:r>
              </a:p>
              <a:p>
                <a:r>
                  <a:rPr lang="en-GB" dirty="0"/>
                  <a:t>Students can find it challenging to link abstract algebraic expressions to real-life contexts. Checkpoint 3 offers an opportunity to make sense of what an algebraic expression means in a given context. Consider whether you could use the same set of expressions to interpret a different context, such as </a:t>
                </a:r>
                <a:r>
                  <a:rPr lang="en-GB" i="1" dirty="0"/>
                  <a:t>a</a:t>
                </a:r>
                <a:r>
                  <a:rPr lang="en-GB" i="0" dirty="0"/>
                  <a:t> representing the length of time taken to complete a race. Would all of the expressions still be meaningful in this context? How might this deepen students’ understanding? Within the context given here, you might wish to draw attention to the fact that the same letter has been used throughout, which assumes that there is the same number of raisins in the packet each day.</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Monday: </a:t>
                </a:r>
                <a:r>
                  <a:rPr lang="en-GB" b="0" i="1"/>
                  <a:t>a</a:t>
                </a:r>
                <a:r>
                  <a:rPr lang="en-GB" b="0" i="0"/>
                  <a:t> – 8 </a:t>
                </a:r>
              </a:p>
              <a:p>
                <a:r>
                  <a:rPr lang="en-GB" b="0" i="0"/>
                  <a:t>Tuesday: </a:t>
                </a:r>
                <a:r>
                  <a:rPr lang="en-GB" sz="1200" b="0" i="0" dirty="0">
                    <a:solidFill>
                      <a:srgbClr val="00628C"/>
                    </a:solidFill>
                    <a:latin typeface="Cambria Math" panose="02040503050406030204" pitchFamily="18" charset="0"/>
                  </a:rPr>
                  <a:t>𝑎/4</a:t>
                </a:r>
                <a:r>
                  <a:rPr lang="en-GB" b="0"/>
                  <a:t> or </a:t>
                </a:r>
                <a:r>
                  <a:rPr lang="en-GB" sz="1200" b="0" i="0" dirty="0">
                    <a:solidFill>
                      <a:srgbClr val="00628C"/>
                    </a:solidFill>
                    <a:latin typeface="Cambria Math" panose="02040503050406030204" pitchFamily="18" charset="0"/>
                  </a:rPr>
                  <a:t>𝑎/3</a:t>
                </a:r>
                <a:endParaRPr lang="en-GB" b="0"/>
              </a:p>
              <a:p>
                <a:r>
                  <a:rPr lang="en-GB" b="0"/>
                  <a:t>Wednesday: 5 + </a:t>
                </a:r>
                <a:r>
                  <a:rPr lang="en-GB" b="0" i="1"/>
                  <a:t>a </a:t>
                </a:r>
                <a:r>
                  <a:rPr lang="en-GB" b="0" i="0"/>
                  <a:t>or</a:t>
                </a:r>
                <a:r>
                  <a:rPr lang="en-GB" b="0" i="1"/>
                  <a:t> a</a:t>
                </a:r>
                <a:r>
                  <a:rPr lang="en-GB" b="0" i="0"/>
                  <a:t> + 2</a:t>
                </a:r>
                <a:endParaRPr lang="en-GB" b="0" i="1"/>
              </a:p>
              <a:p>
                <a:r>
                  <a:rPr lang="en-GB" b="0" i="0"/>
                  <a:t>Thursday: 2</a:t>
                </a:r>
                <a:r>
                  <a:rPr lang="en-GB" b="0" i="1"/>
                  <a:t>a </a:t>
                </a:r>
              </a:p>
              <a:p>
                <a:r>
                  <a:rPr lang="en-GB" b="0" i="0"/>
                  <a:t>Friday: </a:t>
                </a:r>
                <a:r>
                  <a:rPr lang="en-GB" sz="1200" b="0" i="0" dirty="0">
                    <a:solidFill>
                      <a:srgbClr val="00628C"/>
                    </a:solidFill>
                    <a:latin typeface="Cambria Math" panose="02040503050406030204" pitchFamily="18" charset="0"/>
                  </a:rPr>
                  <a:t>(𝑎−6)/3</a:t>
                </a:r>
                <a:endParaRPr lang="en-GB" b="0" i="0"/>
              </a:p>
              <a:p>
                <a:endParaRPr lang="en-GB" b="0" i="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 </a:t>
                </a:r>
                <a:r>
                  <a:rPr lang="en-GB" sz="1200" b="0" i="0" dirty="0">
                    <a:solidFill>
                      <a:srgbClr val="00628C"/>
                    </a:solidFill>
                    <a:latin typeface="Cambria Math" panose="02040503050406030204" pitchFamily="18" charset="0"/>
                  </a:rPr>
                  <a:t>𝑎/4−6</a:t>
                </a:r>
                <a:r>
                  <a:rPr lang="en-GB" sz="1200" b="0">
                    <a:solidFill>
                      <a:srgbClr val="00628C"/>
                    </a:solidFill>
                  </a:rPr>
                  <a:t>: Mazhar shares</a:t>
                </a:r>
                <a:r>
                  <a:rPr lang="en-GB" sz="1200" b="0" baseline="0">
                    <a:solidFill>
                      <a:srgbClr val="00628C"/>
                    </a:solidFill>
                  </a:rPr>
                  <a:t> his raisins equally between 3 other children and then takes 6 raisins out of his portion.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628C"/>
                    </a:solidFill>
                    <a:latin typeface="Cambria Math" panose="02040503050406030204" pitchFamily="18" charset="0"/>
                  </a:rPr>
                  <a:t>3𝑎−6</a:t>
                </a:r>
                <a:r>
                  <a:rPr lang="en-GB" sz="1200" b="0">
                    <a:solidFill>
                      <a:srgbClr val="00628C"/>
                    </a:solidFill>
                  </a:rPr>
                  <a:t>: </a:t>
                </a:r>
                <a:r>
                  <a:rPr lang="en-GB" sz="1200" b="0" i="0">
                    <a:solidFill>
                      <a:srgbClr val="00628C"/>
                    </a:solidFill>
                  </a:rPr>
                  <a:t>Mazhar</a:t>
                </a:r>
                <a:r>
                  <a:rPr lang="en-GB" sz="1200" b="0" i="0" baseline="0">
                    <a:solidFill>
                      <a:srgbClr val="00628C"/>
                    </a:solidFill>
                  </a:rPr>
                  <a:t> brings 3 packets of raisins to school, and gives 6 raisins to a friend.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628C"/>
                    </a:solidFill>
                    <a:latin typeface="Cambria Math" panose="02040503050406030204" pitchFamily="18" charset="0"/>
                  </a:rPr>
                  <a:t>3(𝑎−6)</a:t>
                </a:r>
                <a:r>
                  <a:rPr lang="en-GB" sz="1200" b="0">
                    <a:solidFill>
                      <a:srgbClr val="00628C"/>
                    </a:solidFill>
                  </a:rPr>
                  <a:t>: Mazhar</a:t>
                </a:r>
                <a:r>
                  <a:rPr lang="en-GB" sz="1200" b="0" baseline="0">
                    <a:solidFill>
                      <a:srgbClr val="00628C"/>
                    </a:solidFill>
                  </a:rPr>
                  <a:t> brings 3 packets of raisins to school, and gives 6 raisins from </a:t>
                </a:r>
                <a:r>
                  <a:rPr lang="en-GB" sz="1200" b="0" i="1" baseline="0">
                    <a:solidFill>
                      <a:srgbClr val="00628C"/>
                    </a:solidFill>
                  </a:rPr>
                  <a:t>each </a:t>
                </a:r>
                <a:r>
                  <a:rPr lang="en-GB" sz="1200" b="0" i="0" baseline="0">
                    <a:solidFill>
                      <a:srgbClr val="00628C"/>
                    </a:solidFill>
                  </a:rPr>
                  <a:t>packet to a friend.</a:t>
                </a:r>
                <a:endParaRPr lang="en-GB" sz="1200" b="0">
                  <a:solidFill>
                    <a:srgbClr val="00628C"/>
                  </a:solidFill>
                </a:endParaRPr>
              </a:p>
              <a:p>
                <a:endParaRPr lang="en-GB" b="0"/>
              </a:p>
              <a:p>
                <a:r>
                  <a:rPr lang="en-GB" b="1"/>
                  <a:t>Suggested questioning</a:t>
                </a:r>
              </a:p>
              <a:p>
                <a:r>
                  <a:rPr lang="en-GB" b="0"/>
                  <a:t>How many raisins might Mazhar have given/received?</a:t>
                </a:r>
              </a:p>
              <a:p>
                <a:r>
                  <a:rPr lang="en-GB" b="0"/>
                  <a:t>How many children might sit at Mazhar’s table? How do you know?</a:t>
                </a:r>
              </a:p>
              <a:p>
                <a:r>
                  <a:rPr lang="en-GB" b="0"/>
                  <a:t>What does the </a:t>
                </a:r>
                <a:r>
                  <a:rPr lang="en-GB" b="0" i="1"/>
                  <a:t>a</a:t>
                </a:r>
                <a:r>
                  <a:rPr lang="en-GB" b="0" i="0"/>
                  <a:t> stand for?</a:t>
                </a:r>
              </a:p>
              <a:p>
                <a:r>
                  <a:rPr lang="en-GB" b="0" i="0"/>
                  <a:t>What other expressions could you write for </a:t>
                </a:r>
                <a:r>
                  <a:rPr lang="en-GB" b="0" i="1"/>
                  <a:t>a</a:t>
                </a:r>
                <a:r>
                  <a:rPr lang="en-GB" b="0" i="0"/>
                  <a:t>?</a:t>
                </a:r>
                <a:endParaRPr lang="en-GB" b="0"/>
              </a:p>
              <a:p>
                <a:endParaRPr lang="en-GB" b="1"/>
              </a:p>
              <a:p>
                <a:r>
                  <a:rPr lang="en-GB" b="1"/>
                  <a:t>Things to think about</a:t>
                </a:r>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dirty="0"/>
          </a:p>
        </p:txBody>
      </p:sp>
    </p:spTree>
    <p:extLst>
      <p:ext uri="{BB962C8B-B14F-4D97-AF65-F5344CB8AC3E}">
        <p14:creationId xmlns:p14="http://schemas.microsoft.com/office/powerpoint/2010/main" val="339701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dirty="0"/>
          </a:p>
        </p:txBody>
      </p:sp>
    </p:spTree>
    <p:extLst>
      <p:ext uri="{BB962C8B-B14F-4D97-AF65-F5344CB8AC3E}">
        <p14:creationId xmlns:p14="http://schemas.microsoft.com/office/powerpoint/2010/main" val="334431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dirty="0"/>
          </a:p>
        </p:txBody>
      </p:sp>
    </p:spTree>
    <p:extLst>
      <p:ext uri="{BB962C8B-B14F-4D97-AF65-F5344CB8AC3E}">
        <p14:creationId xmlns:p14="http://schemas.microsoft.com/office/powerpoint/2010/main" val="2848985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dirty="0"/>
          </a:p>
        </p:txBody>
      </p:sp>
    </p:spTree>
    <p:extLst>
      <p:ext uri="{BB962C8B-B14F-4D97-AF65-F5344CB8AC3E}">
        <p14:creationId xmlns:p14="http://schemas.microsoft.com/office/powerpoint/2010/main" val="2092827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Yes</a:t>
            </a:r>
          </a:p>
          <a:p>
            <a:pPr marL="0" indent="0">
              <a:buNone/>
            </a:pPr>
            <a:r>
              <a:rPr lang="en-GB" b="0" dirty="0"/>
              <a:t>b) Yes</a:t>
            </a:r>
          </a:p>
          <a:p>
            <a:pPr marL="0" indent="0">
              <a:buNone/>
            </a:pPr>
            <a:r>
              <a:rPr lang="en-GB" b="0" dirty="0"/>
              <a:t>c) Conditionally yes – but only if the orange circle has the same weight as a red triangle.</a:t>
            </a:r>
          </a:p>
          <a:p>
            <a:pPr marL="0" indent="0">
              <a:buNone/>
            </a:pPr>
            <a:r>
              <a:rPr lang="en-GB" b="0" dirty="0"/>
              <a:t>d) Yes</a:t>
            </a:r>
          </a:p>
          <a:p>
            <a:pPr marL="0" indent="0">
              <a:buNone/>
            </a:pPr>
            <a:endParaRPr lang="en-GB" b="0" dirty="0"/>
          </a:p>
          <a:p>
            <a:pPr marL="0" indent="0">
              <a:buNone/>
            </a:pPr>
            <a:r>
              <a:rPr lang="en-GB" b="0" dirty="0"/>
              <a:t>? The triangle is heavier than two hexagons. Continuing with this reasoning, a set of scales with three of these triangles spread across them can’t be balanced.</a:t>
            </a:r>
          </a:p>
          <a:p>
            <a:endParaRPr lang="en-GB" b="0" dirty="0"/>
          </a:p>
          <a:p>
            <a:r>
              <a:rPr lang="en-GB" b="1" dirty="0"/>
              <a:t>Suggested questioning</a:t>
            </a:r>
          </a:p>
          <a:p>
            <a:r>
              <a:rPr lang="en-GB" b="0" dirty="0"/>
              <a:t>What is the same and what is different about each image?</a:t>
            </a:r>
          </a:p>
          <a:p>
            <a:r>
              <a:rPr lang="en-GB" b="0" dirty="0"/>
              <a:t>How could you change the unbalanced scales so that they are balanced.</a:t>
            </a:r>
          </a:p>
          <a:p>
            <a:r>
              <a:rPr lang="en-GB" b="0" dirty="0"/>
              <a:t>What do you know about each shape? What do you not know?</a:t>
            </a:r>
          </a:p>
          <a:p>
            <a:r>
              <a:rPr lang="en-GB" b="0" dirty="0"/>
              <a:t>Complete the sentence: __ (e.g. triangles) is the same as __.</a:t>
            </a:r>
          </a:p>
          <a:p>
            <a:endParaRPr lang="en-GB" b="1" dirty="0"/>
          </a:p>
          <a:p>
            <a:r>
              <a:rPr lang="en-GB" b="1" dirty="0"/>
              <a:t>Things to think about</a:t>
            </a:r>
          </a:p>
          <a:p>
            <a:r>
              <a:rPr lang="en-GB" b="0" dirty="0"/>
              <a:t>Checkpoint 4 offers some examples of balanced (and unbalanced) scales to for students to consider. Think about how you might connect this to later work on manipulating equations (see Checkpoint 6). Do students connect the abstraction with the representation? For example, how would your students respond if you modelled the initial image as 2</a:t>
            </a:r>
            <a:r>
              <a:rPr lang="en-GB" b="0" i="1" dirty="0"/>
              <a:t>h</a:t>
            </a:r>
            <a:r>
              <a:rPr lang="en-GB" b="0" i="0" dirty="0"/>
              <a:t> + </a:t>
            </a:r>
            <a:r>
              <a:rPr lang="en-GB" b="0" i="1" dirty="0"/>
              <a:t>c</a:t>
            </a:r>
            <a:r>
              <a:rPr lang="en-GB" b="0" i="0" dirty="0"/>
              <a:t> = 2</a:t>
            </a:r>
            <a:r>
              <a:rPr lang="en-GB" b="0" i="1" dirty="0"/>
              <a:t>t</a:t>
            </a:r>
            <a:r>
              <a:rPr lang="en-GB" b="0" i="0" dirty="0"/>
              <a:t>, and then showed part a as 4</a:t>
            </a:r>
            <a:r>
              <a:rPr lang="en-GB" b="0" i="1" dirty="0"/>
              <a:t>h</a:t>
            </a:r>
            <a:r>
              <a:rPr lang="en-GB" b="0" i="0" dirty="0"/>
              <a:t> + 2</a:t>
            </a:r>
            <a:r>
              <a:rPr lang="en-GB" b="0" i="1" dirty="0"/>
              <a:t>c</a:t>
            </a:r>
            <a:r>
              <a:rPr lang="en-GB" b="0" i="0" dirty="0"/>
              <a:t> = 4</a:t>
            </a:r>
            <a:r>
              <a:rPr lang="en-GB" b="0" i="1" dirty="0"/>
              <a:t>t</a:t>
            </a:r>
            <a:r>
              <a:rPr lang="en-GB" b="0" i="0" dirty="0"/>
              <a:t>? Would they recognise that both ‘sides’ have been doubled? In the example described, the alterations are multiplicative. Contrast these with part d, where the alterations are additive. Do students reason or think differently in these two scenarios?</a:t>
            </a:r>
            <a:endParaRPr lang="en-GB" b="0"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dirty="0"/>
          </a:p>
        </p:txBody>
      </p:sp>
    </p:spTree>
    <p:extLst>
      <p:ext uri="{BB962C8B-B14F-4D97-AF65-F5344CB8AC3E}">
        <p14:creationId xmlns:p14="http://schemas.microsoft.com/office/powerpoint/2010/main" val="557725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dirty="0"/>
          </a:p>
        </p:txBody>
      </p:sp>
    </p:spTree>
    <p:extLst>
      <p:ext uri="{BB962C8B-B14F-4D97-AF65-F5344CB8AC3E}">
        <p14:creationId xmlns:p14="http://schemas.microsoft.com/office/powerpoint/2010/main" val="285530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Any two expressions from the box could be used, as they all either have a value of 30 or unknowns.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Now, only the two expressions with unknowns could be used to be equal to </a:t>
            </a:r>
            <a:r>
              <a:rPr lang="en-GB" dirty="0">
                <a:solidFill>
                  <a:srgbClr val="00628C"/>
                </a:solidFill>
              </a:rPr>
              <a:t>3 × 10 + 1, as </a:t>
            </a:r>
            <a:r>
              <a:rPr lang="en-GB" i="1" dirty="0">
                <a:solidFill>
                  <a:srgbClr val="00628C"/>
                </a:solidFill>
              </a:rPr>
              <a:t>a</a:t>
            </a:r>
            <a:r>
              <a:rPr lang="en-GB" i="0" dirty="0">
                <a:solidFill>
                  <a:srgbClr val="00628C"/>
                </a:solidFill>
              </a:rPr>
              <a:t> could represent any number.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solidFill>
                <a:srgbClr val="00628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solidFill>
                  <a:srgbClr val="00628C"/>
                </a:solidFill>
              </a:rPr>
              <a:t>? Students’ responses may vary, as there are infinite possibilities for this. Look out for students creating impossible expressions such </a:t>
            </a:r>
            <a:r>
              <a:rPr lang="en-GB" i="1" dirty="0">
                <a:solidFill>
                  <a:srgbClr val="00628C"/>
                </a:solidFill>
              </a:rPr>
              <a:t>a</a:t>
            </a:r>
            <a:r>
              <a:rPr lang="en-GB" i="0" dirty="0">
                <a:solidFill>
                  <a:srgbClr val="00628C"/>
                </a:solidFill>
              </a:rPr>
              <a:t> + 1 = 2</a:t>
            </a:r>
            <a:r>
              <a:rPr lang="en-GB" i="1" dirty="0">
                <a:solidFill>
                  <a:srgbClr val="00628C"/>
                </a:solidFill>
              </a:rPr>
              <a:t>a</a:t>
            </a:r>
            <a:r>
              <a:rPr lang="en-GB" i="0" dirty="0">
                <a:solidFill>
                  <a:srgbClr val="00628C"/>
                </a:solidFill>
              </a:rPr>
              <a:t> + 2.</a:t>
            </a:r>
            <a:endParaRPr lang="en-GB" dirty="0">
              <a:solidFill>
                <a:srgbClr val="00628C"/>
              </a:solidFill>
            </a:endParaRPr>
          </a:p>
          <a:p>
            <a:endParaRPr lang="en-GB" b="0" dirty="0"/>
          </a:p>
          <a:p>
            <a:r>
              <a:rPr lang="en-GB" b="1" dirty="0"/>
              <a:t>Suggested questioning</a:t>
            </a:r>
          </a:p>
          <a:p>
            <a:r>
              <a:rPr lang="en-GB" b="0" dirty="0"/>
              <a:t>What is the same and what is different about the expressions?</a:t>
            </a:r>
          </a:p>
          <a:p>
            <a:r>
              <a:rPr lang="en-GB" b="0" dirty="0"/>
              <a:t>Can you write an equation that nobody else has considered?</a:t>
            </a:r>
          </a:p>
          <a:p>
            <a:endParaRPr lang="en-GB" b="1" dirty="0"/>
          </a:p>
          <a:p>
            <a:r>
              <a:rPr lang="en-GB" b="1" dirty="0"/>
              <a:t>Things to think about</a:t>
            </a:r>
          </a:p>
          <a:p>
            <a:r>
              <a:rPr lang="en-GB" b="0" dirty="0"/>
              <a:t>Checkpoint 5 takes expressions and asks students to use them to make equations. Check that students understand the difference between these two terms. The intention is not to start solving equations through this task, but to check that students have appropriate understanding of the equals sign to be ready to solve equations.</a:t>
            </a:r>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dirty="0"/>
          </a:p>
        </p:txBody>
      </p:sp>
    </p:spTree>
    <p:extLst>
      <p:ext uri="{BB962C8B-B14F-4D97-AF65-F5344CB8AC3E}">
        <p14:creationId xmlns:p14="http://schemas.microsoft.com/office/powerpoint/2010/main" val="3611755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dirty="0"/>
          </a:p>
        </p:txBody>
      </p:sp>
    </p:spTree>
    <p:extLst>
      <p:ext uri="{BB962C8B-B14F-4D97-AF65-F5344CB8AC3E}">
        <p14:creationId xmlns:p14="http://schemas.microsoft.com/office/powerpoint/2010/main" val="3340139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3</a:t>
            </a:r>
            <a:r>
              <a:rPr lang="en-GB" b="0" i="1" dirty="0"/>
              <a:t>a</a:t>
            </a:r>
            <a:r>
              <a:rPr lang="en-GB" b="0" i="0" dirty="0"/>
              <a:t> + 12 and 3(</a:t>
            </a:r>
            <a:r>
              <a:rPr lang="en-GB" b="0" i="1" dirty="0"/>
              <a:t>a</a:t>
            </a:r>
            <a:r>
              <a:rPr lang="en-GB" b="0" i="0" dirty="0"/>
              <a:t> + 6) because they are 6 apart.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a:t>
            </a:r>
            <a:r>
              <a:rPr lang="en-GB" b="0" i="1" dirty="0"/>
              <a:t>a</a:t>
            </a:r>
            <a:r>
              <a:rPr lang="en-GB" b="0" i="0" dirty="0"/>
              <a:t> + 2 and 3(2 + </a:t>
            </a:r>
            <a:r>
              <a:rPr lang="en-GB" b="0" i="1" dirty="0"/>
              <a:t>a</a:t>
            </a:r>
            <a:r>
              <a:rPr lang="en-GB" b="0" i="0" dirty="0"/>
              <a:t>) are 4 apart; 3</a:t>
            </a:r>
            <a:r>
              <a:rPr lang="en-GB" b="0" i="1" dirty="0"/>
              <a:t>a</a:t>
            </a:r>
            <a:r>
              <a:rPr lang="en-GB" b="0" i="0" dirty="0"/>
              <a:t> + 6 and 3(</a:t>
            </a:r>
            <a:r>
              <a:rPr lang="en-GB" b="0" i="1" dirty="0"/>
              <a:t>a</a:t>
            </a:r>
            <a:r>
              <a:rPr lang="en-GB" b="0" i="0" dirty="0"/>
              <a:t> + 2) are the same; 3</a:t>
            </a:r>
            <a:r>
              <a:rPr lang="en-GB" b="0" i="1" dirty="0"/>
              <a:t>a</a:t>
            </a:r>
            <a:r>
              <a:rPr lang="en-GB" b="0" i="0" dirty="0"/>
              <a:t> + 20 and 3(7 + </a:t>
            </a:r>
            <a:r>
              <a:rPr lang="en-GB" b="0" i="1" dirty="0"/>
              <a:t>a</a:t>
            </a:r>
            <a:r>
              <a:rPr lang="en-GB" b="0" i="0" dirty="0"/>
              <a:t>) are 1 apart.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 There are infinite possible answers. Below are some potential examples.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12 apart: any pair of expressions where the difference between the first missing number and 5 times the second missing number is 12, e.g. 5</a:t>
            </a:r>
            <a:r>
              <a:rPr lang="en-GB" b="0" i="1" dirty="0"/>
              <a:t>a</a:t>
            </a:r>
            <a:r>
              <a:rPr lang="en-GB" b="0" i="0" dirty="0"/>
              <a:t> + 3 and 5(</a:t>
            </a:r>
            <a:r>
              <a:rPr lang="en-GB" b="0" i="1" dirty="0"/>
              <a:t>a</a:t>
            </a:r>
            <a:r>
              <a:rPr lang="en-GB" b="0" i="0" dirty="0"/>
              <a:t> + 5) or 5</a:t>
            </a:r>
            <a:r>
              <a:rPr lang="en-GB" b="0" i="1" dirty="0"/>
              <a:t>a</a:t>
            </a:r>
            <a:r>
              <a:rPr lang="en-GB" b="0" i="0" dirty="0"/>
              <a:t> + 18 and 5(</a:t>
            </a:r>
            <a:r>
              <a:rPr lang="en-GB" b="0" i="1" dirty="0"/>
              <a:t>a</a:t>
            </a:r>
            <a:r>
              <a:rPr lang="en-GB" b="0" i="0" dirty="0"/>
              <a:t> + 6)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3 apart: any pair of expressions where the difference between the first missing number and 5 times the second missing number is 3, e.g. 5</a:t>
            </a:r>
            <a:r>
              <a:rPr lang="en-GB" b="0" i="1" dirty="0"/>
              <a:t>a</a:t>
            </a:r>
            <a:r>
              <a:rPr lang="en-GB" b="0" i="0" dirty="0"/>
              <a:t> + 2 and 5(</a:t>
            </a:r>
            <a:r>
              <a:rPr lang="en-GB" b="0" i="1" dirty="0"/>
              <a:t>a</a:t>
            </a:r>
            <a:r>
              <a:rPr lang="en-GB" b="0" i="0" dirty="0"/>
              <a:t> + 1) or 5</a:t>
            </a:r>
            <a:r>
              <a:rPr lang="en-GB" b="0" i="1" dirty="0"/>
              <a:t>a</a:t>
            </a:r>
            <a:r>
              <a:rPr lang="en-GB" b="0" i="0" dirty="0"/>
              <a:t> + 12 and 5(</a:t>
            </a:r>
            <a:r>
              <a:rPr lang="en-GB" b="0" i="1" dirty="0"/>
              <a:t>a</a:t>
            </a:r>
            <a:r>
              <a:rPr lang="en-GB" b="0" i="0" dirty="0"/>
              <a:t> + 3).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The same: any pair of expressions where the first missing number is equal to 5 times the second missing number, e.g. 5</a:t>
            </a:r>
            <a:r>
              <a:rPr lang="en-GB" b="0" i="1" dirty="0"/>
              <a:t>a</a:t>
            </a:r>
            <a:r>
              <a:rPr lang="en-GB" b="0" i="0" dirty="0"/>
              <a:t> + 5 and 5(</a:t>
            </a:r>
            <a:r>
              <a:rPr lang="en-GB" b="0" i="1" dirty="0"/>
              <a:t>a</a:t>
            </a:r>
            <a:r>
              <a:rPr lang="en-GB" b="0" i="0" dirty="0"/>
              <a:t> + 1) or 5</a:t>
            </a:r>
            <a:r>
              <a:rPr lang="en-GB" b="0" i="1" dirty="0"/>
              <a:t>a</a:t>
            </a:r>
            <a:r>
              <a:rPr lang="en-GB" b="0" i="0" dirty="0"/>
              <a:t> + 50 and 5(</a:t>
            </a:r>
            <a:r>
              <a:rPr lang="en-GB" b="0" i="1" dirty="0"/>
              <a:t>a</a:t>
            </a:r>
            <a:r>
              <a:rPr lang="en-GB" b="0" i="0" dirty="0"/>
              <a:t> + 10)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t>As close together as possible: arguably, this is impossible, since it is always possible to add a greater degree of accuracy to the first missing number. For example, 5</a:t>
            </a:r>
            <a:r>
              <a:rPr lang="en-GB" b="0" i="1" dirty="0"/>
              <a:t>a</a:t>
            </a:r>
            <a:r>
              <a:rPr lang="en-GB" b="0" i="0" dirty="0"/>
              <a:t> + 9 and 5(</a:t>
            </a:r>
            <a:r>
              <a:rPr lang="en-GB" b="0" i="1" dirty="0"/>
              <a:t>a</a:t>
            </a:r>
            <a:r>
              <a:rPr lang="en-GB" b="0" i="0" dirty="0"/>
              <a:t> + 2) are 1 apart, so students could write 5</a:t>
            </a:r>
            <a:r>
              <a:rPr lang="en-GB" b="0" i="1" dirty="0"/>
              <a:t>a</a:t>
            </a:r>
            <a:r>
              <a:rPr lang="en-GB" b="0" i="0" dirty="0"/>
              <a:t> + 9.9 to be 0.1 apart, or 5</a:t>
            </a:r>
            <a:r>
              <a:rPr lang="en-GB" b="0" i="1" dirty="0"/>
              <a:t>a</a:t>
            </a:r>
            <a:r>
              <a:rPr lang="en-GB" b="0" i="0" dirty="0"/>
              <a:t> + 9.9999 to be 0.0001 apart (and so on). We suggest comparing students’ answers to see who can get the closest pair of expressions.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 is the same and what is different about each pair of expressions?</a:t>
            </a:r>
          </a:p>
          <a:p>
            <a:r>
              <a:rPr lang="en-GB" b="0" dirty="0"/>
              <a:t>Which terms are being multiplied by three in each case?</a:t>
            </a:r>
          </a:p>
          <a:p>
            <a:r>
              <a:rPr lang="en-GB" b="0" dirty="0"/>
              <a:t>How can you write a similar pair of expressions that are further apart?</a:t>
            </a:r>
          </a:p>
          <a:p>
            <a:endParaRPr lang="en-GB" b="1" dirty="0"/>
          </a:p>
          <a:p>
            <a:r>
              <a:rPr lang="en-GB" b="1" dirty="0"/>
              <a:t>Things to think about</a:t>
            </a:r>
          </a:p>
          <a:p>
            <a:r>
              <a:rPr lang="en-GB" b="0" dirty="0"/>
              <a:t>Checkpoint 6 assesses students’ depth of understanding of the distributive law and what brackets in expressions mean. Students can often be very fluent at rewriting expressions with and without brackets, but do not necessarily think deeply about equivalence and the distributive law. Drawing students’ attention to which terms are being multiplied by three might help them to recognise that the number terms in the brackets are all, actually, three times bigger than written.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dirty="0"/>
          </a:p>
        </p:txBody>
      </p:sp>
    </p:spTree>
    <p:extLst>
      <p:ext uri="{BB962C8B-B14F-4D97-AF65-F5344CB8AC3E}">
        <p14:creationId xmlns:p14="http://schemas.microsoft.com/office/powerpoint/2010/main" val="2761466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dirty="0"/>
          </a:p>
        </p:txBody>
      </p:sp>
    </p:spTree>
    <p:extLst>
      <p:ext uri="{BB962C8B-B14F-4D97-AF65-F5344CB8AC3E}">
        <p14:creationId xmlns:p14="http://schemas.microsoft.com/office/powerpoint/2010/main" val="764416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Part b and the further thinking question will appear separately so you can choose the pace at which to work with your class. A printable resource can be found on slide 62.</a:t>
            </a:r>
            <a:endParaRPr lang="en-GB" b="1" dirty="0"/>
          </a:p>
          <a:p>
            <a:endParaRPr lang="en-GB" b="1" dirty="0"/>
          </a:p>
          <a:p>
            <a:r>
              <a:rPr lang="en-GB" b="1" dirty="0"/>
              <a:t>Answers</a:t>
            </a:r>
          </a:p>
          <a:p>
            <a:r>
              <a:rPr lang="en-GB" b="0" dirty="0"/>
              <a:t>a) </a:t>
            </a:r>
          </a:p>
          <a:p>
            <a:r>
              <a:rPr lang="en-GB" b="0" i="1" dirty="0"/>
              <a:t>w + </a:t>
            </a:r>
            <a:r>
              <a:rPr lang="en-GB" b="0" i="0" dirty="0"/>
              <a:t>1 = 16 </a:t>
            </a:r>
            <a:r>
              <a:rPr lang="en-GB" b="1" i="0" dirty="0"/>
              <a:t>or</a:t>
            </a:r>
            <a:r>
              <a:rPr lang="en-GB" b="0" i="0" dirty="0"/>
              <a:t> 31 – </a:t>
            </a:r>
            <a:r>
              <a:rPr lang="en-GB" b="0" i="1" dirty="0"/>
              <a:t>w </a:t>
            </a:r>
            <a:r>
              <a:rPr lang="en-GB" b="0" i="0" dirty="0"/>
              <a:t>= 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10</a:t>
            </a:r>
            <a:r>
              <a:rPr lang="en-GB" b="0" i="1" dirty="0"/>
              <a:t>w </a:t>
            </a:r>
            <a:r>
              <a:rPr lang="en-GB" b="0" i="0" dirty="0"/>
              <a:t>= 150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w ÷ </a:t>
            </a:r>
            <a:r>
              <a:rPr lang="en-GB" b="0" i="0" dirty="0"/>
              <a:t>3 = 5 </a:t>
            </a:r>
            <a:r>
              <a:rPr lang="en-GB" b="1" i="0" dirty="0"/>
              <a:t>or</a:t>
            </a:r>
            <a:r>
              <a:rPr lang="en-GB" b="0" i="0" dirty="0"/>
              <a:t> </a:t>
            </a:r>
            <a:r>
              <a:rPr lang="en-GB" b="0" i="1" dirty="0"/>
              <a:t>w – </a:t>
            </a:r>
            <a:r>
              <a:rPr lang="en-GB" b="0" i="0" dirty="0"/>
              <a:t>10 = 5 </a:t>
            </a:r>
            <a:r>
              <a:rPr lang="en-GB" b="1" i="0" dirty="0"/>
              <a:t>or</a:t>
            </a:r>
            <a:r>
              <a:rPr lang="en-GB" b="0" i="0" dirty="0"/>
              <a:t> 20 – </a:t>
            </a:r>
            <a:r>
              <a:rPr lang="en-GB" b="0" i="1" dirty="0"/>
              <a:t>w </a:t>
            </a:r>
            <a:r>
              <a:rPr lang="en-GB" b="0" i="0" dirty="0"/>
              <a:t>= 5</a:t>
            </a:r>
          </a:p>
          <a:p>
            <a:r>
              <a:rPr lang="en-GB" b="0" i="1" dirty="0"/>
              <a:t>w – </a:t>
            </a:r>
            <a:r>
              <a:rPr lang="en-GB" b="0" i="0" dirty="0"/>
              <a:t>9 = 6</a:t>
            </a:r>
          </a:p>
          <a:p>
            <a:r>
              <a:rPr lang="en-GB" b="0" i="0" dirty="0"/>
              <a:t>2</a:t>
            </a:r>
            <a:r>
              <a:rPr lang="en-GB" b="0" i="1" dirty="0"/>
              <a:t>w</a:t>
            </a:r>
            <a:r>
              <a:rPr lang="en-GB" b="0" i="0" dirty="0"/>
              <a:t> = 30 (or equivalent expression that simplifies to this) </a:t>
            </a:r>
            <a:r>
              <a:rPr lang="en-GB" b="1" i="0" dirty="0"/>
              <a:t>or</a:t>
            </a:r>
            <a:r>
              <a:rPr lang="en-GB" b="0" i="0" dirty="0"/>
              <a:t> </a:t>
            </a:r>
            <a:r>
              <a:rPr lang="en-GB" b="0" i="1" dirty="0"/>
              <a:t>w </a:t>
            </a:r>
            <a:r>
              <a:rPr lang="en-GB" b="0" i="0" dirty="0"/>
              <a:t>+ 15 = 30 </a:t>
            </a:r>
            <a:r>
              <a:rPr lang="en-GB" b="1" i="0" dirty="0"/>
              <a:t>or</a:t>
            </a:r>
            <a:r>
              <a:rPr lang="en-GB" b="0" i="0" dirty="0"/>
              <a:t> 45 – </a:t>
            </a:r>
            <a:r>
              <a:rPr lang="en-GB" b="0" i="1" dirty="0"/>
              <a:t>w</a:t>
            </a:r>
            <a:r>
              <a:rPr lang="en-GB" b="0" i="0" dirty="0"/>
              <a:t> = 30 </a:t>
            </a:r>
            <a:r>
              <a:rPr lang="en-GB" b="1" i="0" dirty="0"/>
              <a:t>or </a:t>
            </a:r>
            <a:r>
              <a:rPr lang="en-GB" b="0" i="0" dirty="0"/>
              <a:t>450 </a:t>
            </a:r>
            <a:r>
              <a:rPr lang="en-GB" b="0" i="1" dirty="0"/>
              <a:t>÷ w</a:t>
            </a:r>
            <a:r>
              <a:rPr lang="en-GB" b="0" i="0" dirty="0"/>
              <a:t> = 30</a:t>
            </a:r>
          </a:p>
          <a:p>
            <a:r>
              <a:rPr lang="en-GB" b="0" i="1" dirty="0"/>
              <a:t>w ÷ </a:t>
            </a:r>
            <a:r>
              <a:rPr lang="en-GB" b="0" i="0" dirty="0"/>
              <a:t>10 = 1.5</a:t>
            </a:r>
          </a:p>
          <a:p>
            <a:endParaRPr lang="en-GB" b="0" i="0" dirty="0"/>
          </a:p>
          <a:p>
            <a:r>
              <a:rPr lang="en-GB" b="0" i="0" dirty="0"/>
              <a:t>b) </a:t>
            </a:r>
          </a:p>
          <a:p>
            <a:r>
              <a:rPr lang="en-GB" b="0" i="1" dirty="0"/>
              <a:t>w + y</a:t>
            </a:r>
            <a:r>
              <a:rPr lang="en-GB" b="0" i="0" dirty="0"/>
              <a:t> + 1 = 16 </a:t>
            </a:r>
            <a:r>
              <a:rPr lang="en-GB" b="1" i="0" dirty="0"/>
              <a:t>or</a:t>
            </a:r>
            <a:r>
              <a:rPr lang="en-GB" b="0" i="0" dirty="0"/>
              <a:t> 31 – (</a:t>
            </a:r>
            <a:r>
              <a:rPr lang="en-GB" b="0" i="1" dirty="0"/>
              <a:t>w</a:t>
            </a:r>
            <a:r>
              <a:rPr lang="en-GB" b="0" i="0" dirty="0"/>
              <a:t> + </a:t>
            </a:r>
            <a:r>
              <a:rPr lang="en-GB" b="0" i="1" dirty="0"/>
              <a:t>y</a:t>
            </a:r>
            <a:r>
              <a:rPr lang="en-GB" b="0" i="0" dirty="0"/>
              <a:t>) = 16</a:t>
            </a:r>
          </a:p>
          <a:p>
            <a:r>
              <a:rPr lang="en-GB" b="0" i="0" dirty="0"/>
              <a:t>2(</a:t>
            </a:r>
            <a:r>
              <a:rPr lang="en-GB" b="0" i="1" dirty="0"/>
              <a:t>w + y</a:t>
            </a:r>
            <a:r>
              <a:rPr lang="en-GB" b="0" i="0" dirty="0"/>
              <a:t>) = 30</a:t>
            </a:r>
          </a:p>
          <a:p>
            <a:r>
              <a:rPr lang="en-GB" b="0" i="0" dirty="0"/>
              <a:t>(</a:t>
            </a:r>
            <a:r>
              <a:rPr lang="en-GB" b="0" i="1" dirty="0"/>
              <a:t>w + y</a:t>
            </a:r>
            <a:r>
              <a:rPr lang="en-GB" b="0" i="0" dirty="0"/>
              <a:t>) </a:t>
            </a:r>
            <a:r>
              <a:rPr lang="en-GB" b="0" i="1" dirty="0"/>
              <a:t>÷ </a:t>
            </a:r>
            <a:r>
              <a:rPr lang="en-GB" b="0" i="0" dirty="0"/>
              <a:t>5 = 3 </a:t>
            </a:r>
            <a:r>
              <a:rPr lang="en-GB" b="1" i="0" dirty="0"/>
              <a:t>or</a:t>
            </a:r>
            <a:r>
              <a:rPr lang="en-GB" b="0" i="0" dirty="0"/>
              <a:t> </a:t>
            </a:r>
            <a:r>
              <a:rPr lang="en-GB" b="0" i="1" dirty="0"/>
              <a:t>w + y </a:t>
            </a:r>
            <a:r>
              <a:rPr lang="en-GB" b="0" i="0" dirty="0"/>
              <a:t>– 12 = 3</a:t>
            </a:r>
          </a:p>
          <a:p>
            <a:r>
              <a:rPr lang="en-GB" b="0" i="0" dirty="0"/>
              <a:t>4(</a:t>
            </a:r>
            <a:r>
              <a:rPr lang="en-GB" b="0" i="1" dirty="0"/>
              <a:t>w </a:t>
            </a:r>
            <a:r>
              <a:rPr lang="en-GB" b="0" i="0" dirty="0"/>
              <a:t>+ </a:t>
            </a:r>
            <a:r>
              <a:rPr lang="en-GB" b="0" i="1" dirty="0"/>
              <a:t>y</a:t>
            </a:r>
            <a:r>
              <a:rPr lang="en-GB" b="0" i="0" dirty="0"/>
              <a:t>) = 60 </a:t>
            </a:r>
            <a:r>
              <a:rPr lang="en-GB" b="1" i="0" dirty="0"/>
              <a:t>or</a:t>
            </a:r>
            <a:r>
              <a:rPr lang="en-GB" b="0" i="0" dirty="0"/>
              <a:t> </a:t>
            </a:r>
            <a:r>
              <a:rPr lang="en-GB" b="0" i="1" dirty="0"/>
              <a:t>w</a:t>
            </a:r>
            <a:r>
              <a:rPr lang="en-GB" b="0" i="0" dirty="0"/>
              <a:t> + </a:t>
            </a:r>
            <a:r>
              <a:rPr lang="en-GB" b="0" i="1" dirty="0"/>
              <a:t>y</a:t>
            </a:r>
            <a:r>
              <a:rPr lang="en-GB" b="0" i="0" dirty="0"/>
              <a:t> + 45 = 60</a:t>
            </a:r>
          </a:p>
          <a:p>
            <a:r>
              <a:rPr lang="en-GB" sz="1200" b="0" i="0" dirty="0">
                <a:solidFill>
                  <a:srgbClr val="585858"/>
                </a:solidFill>
              </a:rPr>
              <a:t>2w</a:t>
            </a:r>
            <a:r>
              <a:rPr lang="en-GB" sz="1200" b="0" i="1" dirty="0">
                <a:solidFill>
                  <a:srgbClr val="585858"/>
                </a:solidFill>
              </a:rPr>
              <a:t> + y </a:t>
            </a:r>
            <a:r>
              <a:rPr lang="en-GB" sz="1200" b="0" i="0" dirty="0">
                <a:solidFill>
                  <a:srgbClr val="585858"/>
                </a:solidFill>
              </a:rPr>
              <a:t>= 15 + </a:t>
            </a:r>
            <a:r>
              <a:rPr lang="en-GB" sz="1200" b="0" i="1" dirty="0">
                <a:solidFill>
                  <a:srgbClr val="585858"/>
                </a:solidFill>
              </a:rPr>
              <a:t>w</a:t>
            </a:r>
            <a:endParaRPr lang="en-GB" b="0" i="0" dirty="0"/>
          </a:p>
          <a:p>
            <a:r>
              <a:rPr lang="en-GB" b="0" i="1" dirty="0"/>
              <a:t>w </a:t>
            </a:r>
            <a:r>
              <a:rPr lang="en-GB" b="0" i="0" dirty="0"/>
              <a:t>= 15 – </a:t>
            </a:r>
            <a:r>
              <a:rPr lang="en-GB" b="0" i="1" dirty="0"/>
              <a:t>y </a:t>
            </a:r>
          </a:p>
          <a:p>
            <a:endParaRPr lang="en-GB" b="0" dirty="0"/>
          </a:p>
          <a:p>
            <a:r>
              <a:rPr lang="en-GB" b="0" dirty="0"/>
              <a:t>? There are an infinite number of solutions. Check that students’ equations still balance, paying particular attention to order of operations with brackets, multiplication and the use of fraction notation for division. For example, it would be incorrect to write </a:t>
            </a:r>
            <a:r>
              <a:rPr lang="en-GB" b="0" i="0" dirty="0"/>
              <a:t>4</a:t>
            </a:r>
            <a:r>
              <a:rPr lang="en-GB" b="0" i="1" dirty="0"/>
              <a:t>w +</a:t>
            </a:r>
            <a:r>
              <a:rPr lang="en-GB" b="0" i="0" dirty="0"/>
              <a:t> </a:t>
            </a:r>
            <a:r>
              <a:rPr lang="en-GB" b="0" i="1" dirty="0"/>
              <a:t>y</a:t>
            </a:r>
            <a:r>
              <a:rPr lang="en-GB" b="0" i="0" dirty="0"/>
              <a:t> = 30. Students either need to write 2(2</a:t>
            </a:r>
            <a:r>
              <a:rPr lang="en-GB" b="0" i="1" dirty="0"/>
              <a:t>w</a:t>
            </a:r>
            <a:r>
              <a:rPr lang="en-GB" b="0" i="0" dirty="0"/>
              <a:t> + </a:t>
            </a:r>
            <a:r>
              <a:rPr lang="en-GB" b="0" i="1" dirty="0"/>
              <a:t>y) = </a:t>
            </a:r>
            <a:r>
              <a:rPr lang="en-GB" b="0" i="0" dirty="0"/>
              <a:t>30 or 4</a:t>
            </a:r>
            <a:r>
              <a:rPr lang="en-GB" b="0" i="1" dirty="0"/>
              <a:t>w</a:t>
            </a:r>
            <a:r>
              <a:rPr lang="en-GB" b="0" i="0" dirty="0"/>
              <a:t> + 2</a:t>
            </a:r>
            <a:r>
              <a:rPr lang="en-GB" b="0" i="1" dirty="0"/>
              <a:t>y </a:t>
            </a:r>
            <a:r>
              <a:rPr lang="en-GB" b="0" i="0" dirty="0"/>
              <a:t>= 30.</a:t>
            </a:r>
            <a:endParaRPr lang="en-GB" b="0" i="1" dirty="0"/>
          </a:p>
          <a:p>
            <a:endParaRPr lang="en-GB" b="0" dirty="0"/>
          </a:p>
          <a:p>
            <a:r>
              <a:rPr lang="en-GB" b="1" dirty="0"/>
              <a:t>Suggested questioning</a:t>
            </a:r>
          </a:p>
          <a:p>
            <a:r>
              <a:rPr lang="en-GB" b="0" dirty="0"/>
              <a:t>Do any of your questions have more than one answer?</a:t>
            </a:r>
          </a:p>
          <a:p>
            <a:r>
              <a:rPr lang="en-GB" b="0" dirty="0"/>
              <a:t>Which did you find hardest? Why?</a:t>
            </a:r>
          </a:p>
          <a:p>
            <a:r>
              <a:rPr lang="en-GB" b="0" dirty="0"/>
              <a:t>Is there more than one way to think about any of these? Did anyone have a different strategy?</a:t>
            </a:r>
          </a:p>
          <a:p>
            <a:endParaRPr lang="en-GB" b="0" dirty="0"/>
          </a:p>
          <a:p>
            <a:r>
              <a:rPr lang="en-GB" b="1" dirty="0"/>
              <a:t>Things to think about</a:t>
            </a:r>
          </a:p>
          <a:p>
            <a:r>
              <a:rPr lang="en-GB" b="0" dirty="0"/>
              <a:t>Checkpoint 7 may be a helpful precursor to any teaching on algebraic manipulation, whether it is solving equations or rearranging formulae. Students may be tempted to try and find a value for </a:t>
            </a:r>
            <a:r>
              <a:rPr lang="en-GB" b="0" i="1" dirty="0"/>
              <a:t>w</a:t>
            </a:r>
            <a:r>
              <a:rPr lang="en-GB" b="0" i="0" dirty="0"/>
              <a:t>: emphasise that this is not the point, and that an answer to a question does not have to be a numerical value – it can be an algebraic expression or equation. </a:t>
            </a:r>
            <a:r>
              <a:rPr lang="en-GB" b="0" dirty="0"/>
              <a:t>On this point, read the note about procepts in the Guidance slide for Checkpoints 9a and 9b.</a:t>
            </a: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dirty="0"/>
          </a:p>
        </p:txBody>
      </p:sp>
    </p:spTree>
    <p:extLst>
      <p:ext uri="{BB962C8B-B14F-4D97-AF65-F5344CB8AC3E}">
        <p14:creationId xmlns:p14="http://schemas.microsoft.com/office/powerpoint/2010/main" val="1556446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dirty="0"/>
          </a:p>
        </p:txBody>
      </p:sp>
    </p:spTree>
    <p:extLst>
      <p:ext uri="{BB962C8B-B14F-4D97-AF65-F5344CB8AC3E}">
        <p14:creationId xmlns:p14="http://schemas.microsoft.com/office/powerpoint/2010/main" val="1301252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dirty="0"/>
          </a:p>
        </p:txBody>
      </p:sp>
    </p:spTree>
    <p:extLst>
      <p:ext uri="{BB962C8B-B14F-4D97-AF65-F5344CB8AC3E}">
        <p14:creationId xmlns:p14="http://schemas.microsoft.com/office/powerpoint/2010/main" val="532553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dirty="0"/>
          </a:p>
        </p:txBody>
      </p:sp>
    </p:spTree>
    <p:extLst>
      <p:ext uri="{BB962C8B-B14F-4D97-AF65-F5344CB8AC3E}">
        <p14:creationId xmlns:p14="http://schemas.microsoft.com/office/powerpoint/2010/main" val="1456796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function machine, and then the further thinking question, will appear separately so you can choose the pace at which to work with your class. Printable function machines can be found on slide 63.</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1a) </a:t>
                </a:r>
                <a:r>
                  <a:rPr lang="en-GB" sz="1200" dirty="0"/>
                  <a:t>4(20 – 8) = 48</a:t>
                </a:r>
              </a:p>
              <a:p>
                <a:r>
                  <a:rPr lang="en-GB" b="0" dirty="0"/>
                  <a:t>1b) 48 </a:t>
                </a:r>
                <a:r>
                  <a:rPr lang="en-GB" b="0" dirty="0">
                    <a:sym typeface="Symbol" panose="05050102010706020507" pitchFamily="18" charset="2"/>
                  </a:rPr>
                  <a:t></a:t>
                </a:r>
                <a:r>
                  <a:rPr lang="en-GB" b="0" dirty="0"/>
                  <a:t> [</a:t>
                </a:r>
                <a:r>
                  <a:rPr lang="en-GB" sz="1200" dirty="0">
                    <a:solidFill>
                      <a:srgbClr val="00628C"/>
                    </a:solidFill>
                  </a:rPr>
                  <a:t>÷ 4]</a:t>
                </a:r>
                <a:r>
                  <a:rPr lang="en-GB" b="0" dirty="0"/>
                  <a:t> </a:t>
                </a:r>
                <a:r>
                  <a:rPr lang="en-GB" b="0" dirty="0">
                    <a:sym typeface="Symbol" panose="05050102010706020507" pitchFamily="18" charset="2"/>
                  </a:rPr>
                  <a:t></a:t>
                </a:r>
                <a:r>
                  <a:rPr lang="en-GB" b="0" dirty="0"/>
                  <a:t> [</a:t>
                </a:r>
                <a:r>
                  <a:rPr lang="en-GB" sz="1200" dirty="0">
                    <a:solidFill>
                      <a:srgbClr val="00628C"/>
                    </a:solidFill>
                  </a:rPr>
                  <a:t>+ 8] </a:t>
                </a:r>
                <a:r>
                  <a:rPr lang="en-GB" b="0" dirty="0">
                    <a:sym typeface="Symbol" panose="05050102010706020507" pitchFamily="18" charset="2"/>
                  </a:rPr>
                  <a:t></a:t>
                </a:r>
                <a:r>
                  <a:rPr lang="en-GB" b="0" dirty="0"/>
                  <a:t> 20</a:t>
                </a:r>
              </a:p>
              <a:p>
                <a:r>
                  <a:rPr lang="en-GB" b="0" dirty="0"/>
                  <a:t>2a)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20</m:t>
                        </m:r>
                      </m:num>
                      <m:den>
                        <m:r>
                          <a:rPr lang="en-GB" sz="1200" b="0" i="1" smtClean="0">
                            <a:latin typeface="Cambria Math" panose="02040503050406030204" pitchFamily="18" charset="0"/>
                          </a:rPr>
                          <m:t>8</m:t>
                        </m:r>
                      </m:den>
                    </m:f>
                    <m:r>
                      <a:rPr lang="en-GB" sz="1200" b="0" i="0" smtClean="0">
                        <a:latin typeface="Cambria Math" panose="02040503050406030204" pitchFamily="18" charset="0"/>
                      </a:rPr>
                      <m:t>+4=6.5</m:t>
                    </m:r>
                  </m:oMath>
                </a14:m>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2b) 6.5 </a:t>
                </a:r>
                <a:r>
                  <a:rPr lang="en-GB" b="0" dirty="0">
                    <a:sym typeface="Symbol" panose="05050102010706020507" pitchFamily="18" charset="2"/>
                  </a:rPr>
                  <a:t></a:t>
                </a:r>
                <a:r>
                  <a:rPr lang="en-GB" b="0" dirty="0"/>
                  <a:t> [</a:t>
                </a:r>
                <a:r>
                  <a:rPr lang="en-GB" sz="1200" dirty="0">
                    <a:solidFill>
                      <a:srgbClr val="00628C"/>
                    </a:solidFill>
                  </a:rPr>
                  <a:t>+ 4]</a:t>
                </a:r>
                <a:r>
                  <a:rPr lang="en-GB" b="0" dirty="0"/>
                  <a:t> </a:t>
                </a:r>
                <a:r>
                  <a:rPr lang="en-GB" b="0" dirty="0">
                    <a:sym typeface="Symbol" panose="05050102010706020507" pitchFamily="18" charset="2"/>
                  </a:rPr>
                  <a:t></a:t>
                </a:r>
                <a:r>
                  <a:rPr lang="en-GB" b="0" dirty="0"/>
                  <a:t> [</a:t>
                </a:r>
                <a:r>
                  <a:rPr lang="en-GB" sz="1200" dirty="0">
                    <a:solidFill>
                      <a:srgbClr val="00628C"/>
                    </a:solidFill>
                  </a:rPr>
                  <a:t>× 8] </a:t>
                </a:r>
                <a:r>
                  <a:rPr lang="en-GB" b="0" dirty="0">
                    <a:sym typeface="Symbol" panose="05050102010706020507" pitchFamily="18" charset="2"/>
                  </a:rPr>
                  <a:t></a:t>
                </a:r>
                <a:r>
                  <a:rPr lang="en-GB" b="0" dirty="0"/>
                  <a:t>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3a) </a:t>
                </a:r>
                <a:r>
                  <a:rPr lang="en-GB" sz="1200" dirty="0"/>
                  <a:t>16 = 20 – 8 + 4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3b) 16 </a:t>
                </a:r>
                <a:r>
                  <a:rPr lang="en-GB" b="0" dirty="0">
                    <a:sym typeface="Symbol" panose="05050102010706020507" pitchFamily="18" charset="2"/>
                  </a:rPr>
                  <a:t></a:t>
                </a:r>
                <a:r>
                  <a:rPr lang="en-GB" b="0" dirty="0"/>
                  <a:t> [</a:t>
                </a:r>
                <a:r>
                  <a:rPr lang="en-GB" sz="1200" b="0" dirty="0">
                    <a:solidFill>
                      <a:srgbClr val="00628C"/>
                    </a:solidFill>
                    <a:sym typeface="Symbol" panose="05050102010706020507" pitchFamily="18" charset="2"/>
                  </a:rPr>
                  <a:t></a:t>
                </a:r>
                <a:r>
                  <a:rPr lang="en-GB" sz="1200" dirty="0">
                    <a:solidFill>
                      <a:srgbClr val="00628C"/>
                    </a:solidFill>
                  </a:rPr>
                  <a:t> 4]</a:t>
                </a:r>
                <a:r>
                  <a:rPr lang="en-GB" b="0" dirty="0"/>
                  <a:t> </a:t>
                </a:r>
                <a:r>
                  <a:rPr lang="en-GB" b="0" dirty="0">
                    <a:sym typeface="Symbol" panose="05050102010706020507" pitchFamily="18" charset="2"/>
                  </a:rPr>
                  <a:t></a:t>
                </a:r>
                <a:r>
                  <a:rPr lang="en-GB" b="0" dirty="0"/>
                  <a:t> [</a:t>
                </a:r>
                <a:r>
                  <a:rPr lang="en-GB" sz="1200" dirty="0">
                    <a:solidFill>
                      <a:srgbClr val="00628C"/>
                    </a:solidFill>
                  </a:rPr>
                  <a:t>+ 8] </a:t>
                </a:r>
                <a:r>
                  <a:rPr lang="en-GB" b="0" dirty="0">
                    <a:sym typeface="Symbol" panose="05050102010706020507" pitchFamily="18" charset="2"/>
                  </a:rPr>
                  <a:t></a:t>
                </a:r>
                <a:r>
                  <a:rPr lang="en-GB" b="0" dirty="0"/>
                  <a:t>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NB for 3a and 3b, while this is the order given for this particular function machine, students may notice that, as these are equivalent operations, the actual order does not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How do you know in which order to ‘undo’ the functions to go back to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Do any have more than one answer?</a:t>
                </a:r>
              </a:p>
              <a:p>
                <a:r>
                  <a:rPr lang="en-GB" b="0" dirty="0"/>
                  <a:t>Co you write an equivalent function machine that would lead to the same number?</a:t>
                </a:r>
              </a:p>
              <a:p>
                <a:endParaRPr lang="en-GB" b="0" dirty="0"/>
              </a:p>
              <a:p>
                <a:r>
                  <a:rPr lang="en-GB" b="1" dirty="0"/>
                  <a:t>Things to think about</a:t>
                </a:r>
              </a:p>
              <a:p>
                <a:r>
                  <a:rPr lang="en-GB" b="0" dirty="0"/>
                  <a:t>An understanding of inverse operations is essential to solving equations. Checkpoint 8 offers an opportunity to explore this. The functions operate on a numerical value, but there is an algebraic version in the Additional activities (F) . The NCETM’s professional development materials embed algebra and number together in two themes: ‘The structure of the number system’ and ‘Operating on number’. It is important that students can make connections between different areas of mathematics, and seeing algebra as structurally the same as number, just with unknowns, can be helpful.</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1a) </a:t>
                </a:r>
                <a:r>
                  <a:rPr lang="en-GB" sz="1200"/>
                  <a:t>4(20 – 8) = 48</a:t>
                </a:r>
              </a:p>
              <a:p>
                <a:r>
                  <a:rPr lang="en-GB" b="0"/>
                  <a:t>1b) 48 </a:t>
                </a:r>
                <a:r>
                  <a:rPr lang="en-GB" b="0">
                    <a:sym typeface="Symbol" panose="05050102010706020507" pitchFamily="18" charset="2"/>
                  </a:rPr>
                  <a:t></a:t>
                </a:r>
                <a:r>
                  <a:rPr lang="en-GB" b="0"/>
                  <a:t> [</a:t>
                </a:r>
                <a:r>
                  <a:rPr lang="en-GB" sz="1200">
                    <a:solidFill>
                      <a:srgbClr val="00628C"/>
                    </a:solidFill>
                  </a:rPr>
                  <a:t>÷ 4]</a:t>
                </a:r>
                <a:r>
                  <a:rPr lang="en-GB" b="0"/>
                  <a:t> </a:t>
                </a:r>
                <a:r>
                  <a:rPr lang="en-GB" b="0">
                    <a:sym typeface="Symbol" panose="05050102010706020507" pitchFamily="18" charset="2"/>
                  </a:rPr>
                  <a:t></a:t>
                </a:r>
                <a:r>
                  <a:rPr lang="en-GB" b="0"/>
                  <a:t> [</a:t>
                </a:r>
                <a:r>
                  <a:rPr lang="en-GB" sz="1200">
                    <a:solidFill>
                      <a:srgbClr val="00628C"/>
                    </a:solidFill>
                  </a:rPr>
                  <a:t>+ 8] </a:t>
                </a:r>
                <a:r>
                  <a:rPr lang="en-GB" b="0">
                    <a:sym typeface="Symbol" panose="05050102010706020507" pitchFamily="18" charset="2"/>
                  </a:rPr>
                  <a:t></a:t>
                </a:r>
                <a:r>
                  <a:rPr lang="en-GB" b="0"/>
                  <a:t> 20</a:t>
                </a:r>
              </a:p>
              <a:p>
                <a:r>
                  <a:rPr lang="en-GB" b="0"/>
                  <a:t>2a) </a:t>
                </a:r>
                <a:r>
                  <a:rPr lang="en-GB" sz="1200" b="0" i="0">
                    <a:latin typeface="Cambria Math" panose="02040503050406030204" pitchFamily="18" charset="0"/>
                  </a:rPr>
                  <a:t>20/8+4=6.5</a:t>
                </a: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2b) 6.5 </a:t>
                </a:r>
                <a:r>
                  <a:rPr lang="en-GB" b="0">
                    <a:sym typeface="Symbol" panose="05050102010706020507" pitchFamily="18" charset="2"/>
                  </a:rPr>
                  <a:t></a:t>
                </a:r>
                <a:r>
                  <a:rPr lang="en-GB" b="0"/>
                  <a:t> [</a:t>
                </a:r>
                <a:r>
                  <a:rPr lang="en-GB" sz="1200">
                    <a:solidFill>
                      <a:srgbClr val="00628C"/>
                    </a:solidFill>
                  </a:rPr>
                  <a:t>+ 4]</a:t>
                </a:r>
                <a:r>
                  <a:rPr lang="en-GB" b="0"/>
                  <a:t> </a:t>
                </a:r>
                <a:r>
                  <a:rPr lang="en-GB" b="0">
                    <a:sym typeface="Symbol" panose="05050102010706020507" pitchFamily="18" charset="2"/>
                  </a:rPr>
                  <a:t></a:t>
                </a:r>
                <a:r>
                  <a:rPr lang="en-GB" b="0"/>
                  <a:t> [</a:t>
                </a:r>
                <a:r>
                  <a:rPr lang="en-GB" sz="1200">
                    <a:solidFill>
                      <a:srgbClr val="00628C"/>
                    </a:solidFill>
                  </a:rPr>
                  <a:t>× 8] </a:t>
                </a:r>
                <a:r>
                  <a:rPr lang="en-GB" b="0">
                    <a:sym typeface="Symbol" panose="05050102010706020507" pitchFamily="18" charset="2"/>
                  </a:rPr>
                  <a:t></a:t>
                </a:r>
                <a:r>
                  <a:rPr lang="en-GB" b="0"/>
                  <a:t>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3a) </a:t>
                </a:r>
                <a:r>
                  <a:rPr lang="en-GB" sz="1200"/>
                  <a:t>16 = 20 – 8 + 4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3b) 16 </a:t>
                </a:r>
                <a:r>
                  <a:rPr lang="en-GB" b="0">
                    <a:sym typeface="Symbol" panose="05050102010706020507" pitchFamily="18" charset="2"/>
                  </a:rPr>
                  <a:t></a:t>
                </a:r>
                <a:r>
                  <a:rPr lang="en-GB" b="0"/>
                  <a:t> [</a:t>
                </a:r>
                <a:r>
                  <a:rPr lang="en-GB" sz="1200" b="0">
                    <a:solidFill>
                      <a:srgbClr val="00628C"/>
                    </a:solidFill>
                    <a:sym typeface="Symbol" panose="05050102010706020507" pitchFamily="18" charset="2"/>
                  </a:rPr>
                  <a:t></a:t>
                </a:r>
                <a:r>
                  <a:rPr lang="en-GB" sz="1200">
                    <a:solidFill>
                      <a:srgbClr val="00628C"/>
                    </a:solidFill>
                  </a:rPr>
                  <a:t> 4]</a:t>
                </a:r>
                <a:r>
                  <a:rPr lang="en-GB" b="0"/>
                  <a:t> </a:t>
                </a:r>
                <a:r>
                  <a:rPr lang="en-GB" b="0">
                    <a:sym typeface="Symbol" panose="05050102010706020507" pitchFamily="18" charset="2"/>
                  </a:rPr>
                  <a:t></a:t>
                </a:r>
                <a:r>
                  <a:rPr lang="en-GB" b="0"/>
                  <a:t> [</a:t>
                </a:r>
                <a:r>
                  <a:rPr lang="en-GB" sz="1200">
                    <a:solidFill>
                      <a:srgbClr val="00628C"/>
                    </a:solidFill>
                  </a:rPr>
                  <a:t>+ 8] </a:t>
                </a:r>
                <a:r>
                  <a:rPr lang="en-GB" b="0">
                    <a:sym typeface="Symbol" panose="05050102010706020507" pitchFamily="18" charset="2"/>
                  </a:rPr>
                  <a:t></a:t>
                </a:r>
                <a:r>
                  <a:rPr lang="en-GB" b="0"/>
                  <a:t>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NB for 3a and 3b, whilst this is the order given for this particular function machine, students may notice that (as these are equivalent operations) the actual order does not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r>
                  <a:rPr lang="en-GB" b="1"/>
                  <a:t>Suggested questioning</a:t>
                </a:r>
              </a:p>
              <a:p>
                <a:r>
                  <a:rPr lang="en-GB" b="0"/>
                  <a:t>Do any of your questions have more than one answer?</a:t>
                </a:r>
              </a:p>
              <a:p>
                <a:endParaRPr lang="en-GB" b="0"/>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dirty="0"/>
          </a:p>
        </p:txBody>
      </p:sp>
    </p:spTree>
    <p:extLst>
      <p:ext uri="{BB962C8B-B14F-4D97-AF65-F5344CB8AC3E}">
        <p14:creationId xmlns:p14="http://schemas.microsoft.com/office/powerpoint/2010/main" val="3435909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dirty="0"/>
          </a:p>
        </p:txBody>
      </p:sp>
    </p:spTree>
    <p:extLst>
      <p:ext uri="{BB962C8B-B14F-4D97-AF65-F5344CB8AC3E}">
        <p14:creationId xmlns:p14="http://schemas.microsoft.com/office/powerpoint/2010/main" val="2572009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 printable version of Checkpoints 9a and 9b can be found on slide 64.</a:t>
            </a:r>
            <a:endParaRPr lang="en-GB" b="1" dirty="0"/>
          </a:p>
          <a:p>
            <a:endParaRPr lang="en-GB" b="1" dirty="0"/>
          </a:p>
          <a:p>
            <a:r>
              <a:rPr lang="en-GB" b="1" dirty="0"/>
              <a:t>Answers</a:t>
            </a:r>
            <a:endParaRPr lang="en-GB" b="1" dirty="0">
              <a:cs typeface="Calibri"/>
            </a:endParaRPr>
          </a:p>
          <a:p>
            <a:r>
              <a:rPr lang="en-GB" b="0" dirty="0"/>
              <a:t>a)</a:t>
            </a:r>
            <a:r>
              <a:rPr lang="en-GB" dirty="0"/>
              <a:t> 4014</a:t>
            </a:r>
            <a:endParaRPr lang="en-GB" b="0" dirty="0">
              <a:cs typeface="Calibri"/>
            </a:endParaRPr>
          </a:p>
          <a:p>
            <a:r>
              <a:rPr lang="en-GB" dirty="0">
                <a:cs typeface="Calibri"/>
              </a:rPr>
              <a:t>b) 2007</a:t>
            </a:r>
            <a:endParaRPr lang="en-GB" b="0" dirty="0">
              <a:cs typeface="Calibri"/>
            </a:endParaRPr>
          </a:p>
          <a:p>
            <a:r>
              <a:rPr lang="en-GB" dirty="0">
                <a:cs typeface="Calibri"/>
              </a:rPr>
              <a:t>c) 2000</a:t>
            </a:r>
          </a:p>
          <a:p>
            <a:r>
              <a:rPr lang="en-GB" dirty="0">
                <a:cs typeface="Calibri"/>
              </a:rPr>
              <a:t>d) 6000</a:t>
            </a:r>
          </a:p>
          <a:p>
            <a:endParaRPr lang="en-GB" dirty="0">
              <a:cs typeface="Calibri"/>
            </a:endParaRPr>
          </a:p>
          <a:p>
            <a:r>
              <a:rPr lang="en-GB" dirty="0">
                <a:cs typeface="Calibri"/>
              </a:rPr>
              <a:t>? Students’ responses may vary: these routes are likely to be individual and unique.</a:t>
            </a:r>
          </a:p>
          <a:p>
            <a:endParaRPr lang="en-GB" dirty="0"/>
          </a:p>
          <a:p>
            <a:r>
              <a:rPr lang="en-GB" b="1" dirty="0"/>
              <a:t>Suggested questioning</a:t>
            </a:r>
            <a:endParaRPr lang="en-GB" b="1" dirty="0">
              <a:cs typeface="Calibri"/>
            </a:endParaRPr>
          </a:p>
          <a:p>
            <a:r>
              <a:rPr lang="en-GB" b="0" dirty="0"/>
              <a:t>What is the same and what is different about __ compared to the previous equation?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What do you need to ‘do’ to 4914 if 900 has been subtracted from </a:t>
            </a:r>
            <a:r>
              <a:rPr lang="en-US" sz="1200" dirty="0">
                <a:solidFill>
                  <a:srgbClr val="00628C"/>
                </a:solidFill>
              </a:rPr>
              <a:t>54 x 91?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628C"/>
                </a:solidFill>
                <a:cs typeface="Calibri"/>
              </a:rPr>
              <a:t>What is the same and what is different in each part?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628C"/>
                </a:solidFill>
                <a:cs typeface="Calibri"/>
              </a:rPr>
              <a:t>How can you write your own calculation trail?</a:t>
            </a:r>
            <a:endParaRPr lang="en-GB" b="0" dirty="0">
              <a:cs typeface="Calibri"/>
            </a:endParaRPr>
          </a:p>
          <a:p>
            <a:endParaRPr lang="en-GB" b="1" dirty="0"/>
          </a:p>
          <a:p>
            <a:r>
              <a:rPr lang="en-GB" b="1" dirty="0"/>
              <a:t>Things to think about</a:t>
            </a:r>
          </a:p>
          <a:p>
            <a:r>
              <a:rPr lang="en-GB" b="0" dirty="0">
                <a:cs typeface="Calibri"/>
              </a:rPr>
              <a:t>Checkpoints 9a and 9b are a pair with a single Guidance slide. They both offer slightly different structures for exploring the same idea: a ‘trail’ of operations on a number, getting increasingly more complex. This idea of ‘doing’ and ‘undoing’ is essential for solving equations. Pay particular attention to how students set out their working at each stage: this will tell you how accurately students record their thinking. For example, you may need to clarify the ‘=‘ as a symbol of equality rather than process. Much like with Checkpoint 8, </a:t>
            </a:r>
            <a:r>
              <a:rPr lang="en-GB" sz="1200" b="0" i="0" u="none" strike="noStrike" dirty="0">
                <a:solidFill>
                  <a:srgbClr val="000000"/>
                </a:solidFill>
                <a:effectLst/>
                <a:highlight>
                  <a:srgbClr val="FFFF00"/>
                </a:highlight>
                <a:latin typeface="Calibri" panose="020F0502020204030204" pitchFamily="34" charset="0"/>
                <a:cs typeface="Calibri"/>
              </a:rPr>
              <a:t>the intention is that </a:t>
            </a:r>
            <a:r>
              <a:rPr lang="en-GB" sz="1200" b="0" i="0" u="none" strike="noStrike" dirty="0">
                <a:solidFill>
                  <a:srgbClr val="000000"/>
                </a:solidFill>
                <a:effectLst/>
                <a:highlight>
                  <a:srgbClr val="FFFF00"/>
                </a:highlight>
                <a:latin typeface="Calibri" panose="020F0502020204030204" pitchFamily="34" charset="0"/>
              </a:rPr>
              <a:t>hooking students’ attention onto number first will allow you to show that, when algebra is introduced, the structure is actually the same. </a:t>
            </a:r>
            <a:endParaRPr lang="en-GB" b="0" dirty="0">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dirty="0"/>
          </a:p>
        </p:txBody>
      </p:sp>
    </p:spTree>
    <p:extLst>
      <p:ext uri="{BB962C8B-B14F-4D97-AF65-F5344CB8AC3E}">
        <p14:creationId xmlns:p14="http://schemas.microsoft.com/office/powerpoint/2010/main" val="2554987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r>
              <a:rPr lang="en-GB" dirty="0"/>
              <a:t>A printable version of Checkpoints 9a and 9b can be found on slide 64.</a:t>
            </a:r>
            <a:endParaRPr lang="en-GB" b="1" dirty="0"/>
          </a:p>
          <a:p>
            <a:endParaRPr lang="en-GB" b="1" dirty="0"/>
          </a:p>
          <a:p>
            <a:r>
              <a:rPr lang="en-GB" b="1" dirty="0"/>
              <a:t>Answers</a:t>
            </a:r>
          </a:p>
          <a:p>
            <a:pPr marL="228600" indent="-228600">
              <a:buAutoNum type="alphaLcParenR"/>
            </a:pPr>
            <a:r>
              <a:rPr lang="en-GB" b="0" dirty="0"/>
              <a:t>4001</a:t>
            </a:r>
          </a:p>
          <a:p>
            <a:pPr marL="228600" indent="-228600">
              <a:buAutoNum type="alphaLcParenR"/>
            </a:pPr>
            <a:r>
              <a:rPr lang="en-GB" b="0" dirty="0"/>
              <a:t>4000</a:t>
            </a:r>
          </a:p>
          <a:p>
            <a:pPr marL="228600" indent="-228600">
              <a:buAutoNum type="alphaLcParenR"/>
            </a:pPr>
            <a:r>
              <a:rPr lang="en-GB" b="0" dirty="0"/>
              <a:t>12000</a:t>
            </a:r>
          </a:p>
          <a:p>
            <a:pPr marL="228600" indent="-228600">
              <a:buAutoNum type="alphaLcParenR"/>
            </a:pPr>
            <a:r>
              <a:rPr lang="en-GB" b="0" dirty="0"/>
              <a:t>12444</a:t>
            </a:r>
          </a:p>
          <a:p>
            <a:pPr marL="228600" indent="-228600">
              <a:buAutoNum type="alphaLcParenR"/>
            </a:pPr>
            <a:endParaRPr lang="en-GB" b="0" dirty="0"/>
          </a:p>
          <a:p>
            <a:pPr marL="0" indent="0">
              <a:buNone/>
            </a:pPr>
            <a:r>
              <a:rPr lang="en-GB" b="0" dirty="0"/>
              <a:t>? 209 x 47 = 9823</a:t>
            </a:r>
          </a:p>
          <a:p>
            <a:pPr marL="0" indent="0">
              <a:buNone/>
            </a:pPr>
            <a:r>
              <a:rPr lang="en-GB" b="0" dirty="0"/>
              <a:t>The route to this solution is likely to be:</a:t>
            </a:r>
          </a:p>
          <a:p>
            <a:pPr marL="0" indent="0">
              <a:buNone/>
            </a:pPr>
            <a:r>
              <a:rPr lang="en-GB" b="0" dirty="0"/>
              <a:t>(209 x 47 + 17)/2 – 20 = 4900</a:t>
            </a:r>
          </a:p>
          <a:p>
            <a:pPr marL="0" indent="0">
              <a:buNone/>
            </a:pPr>
            <a:r>
              <a:rPr lang="en-GB" b="0" dirty="0"/>
              <a:t>(209 x 47 + 17)/2 = 4920</a:t>
            </a:r>
          </a:p>
          <a:p>
            <a:pPr marL="0" indent="0">
              <a:buNone/>
            </a:pPr>
            <a:r>
              <a:rPr lang="en-GB" b="0" dirty="0"/>
              <a:t>209 x 47 + 17 = 9840</a:t>
            </a:r>
          </a:p>
          <a:p>
            <a:pPr marL="0" indent="0">
              <a:buNone/>
            </a:pPr>
            <a:r>
              <a:rPr lang="en-GB" b="0" dirty="0"/>
              <a:t>209 x 47 = 9823</a:t>
            </a:r>
          </a:p>
          <a:p>
            <a:endParaRPr lang="en-GB" b="0" dirty="0"/>
          </a:p>
          <a:p>
            <a:r>
              <a:rPr lang="en-GB" b="1" dirty="0"/>
              <a:t>Suggested questioning</a:t>
            </a:r>
            <a:endParaRPr lang="en-GB" b="1" dirty="0">
              <a:cs typeface="Calibri"/>
            </a:endParaRPr>
          </a:p>
          <a:p>
            <a:r>
              <a:rPr lang="en-GB" b="0" dirty="0"/>
              <a:t>What is the same and what is different about __ compared to the previous equation?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cs typeface="Calibri"/>
              </a:rPr>
              <a:t>What do you need to ‘do’ to 4914 if 900 has been subtracted from </a:t>
            </a:r>
            <a:r>
              <a:rPr lang="en-US" sz="1200" dirty="0">
                <a:solidFill>
                  <a:srgbClr val="00628C"/>
                </a:solidFill>
              </a:rPr>
              <a:t>54 x 91?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628C"/>
                </a:solidFill>
                <a:cs typeface="Calibri"/>
              </a:rPr>
              <a:t>What is the same and what is different in each part?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628C"/>
                </a:solidFill>
                <a:cs typeface="Calibri"/>
              </a:rPr>
              <a:t>How can you write your own calculation trail?</a:t>
            </a:r>
            <a:endParaRPr lang="en-GB" b="0" dirty="0">
              <a:cs typeface="Calibri"/>
            </a:endParaRPr>
          </a:p>
          <a:p>
            <a:endParaRPr lang="en-GB" b="1" dirty="0"/>
          </a:p>
          <a:p>
            <a:r>
              <a:rPr lang="en-GB" b="1" dirty="0"/>
              <a:t>Things to think about</a:t>
            </a:r>
          </a:p>
          <a:p>
            <a:r>
              <a:rPr lang="en-GB" b="0" dirty="0">
                <a:cs typeface="Calibri"/>
              </a:rPr>
              <a:t>Checkpoints 9a and 9b are a pair with a single Guidance slide. They both offer slightly different structures for exploring the same idea: a ‘trail’ of operations on a number, getting increasingly more complex. This idea of ‘doing’ and ‘undoing’ is essential for solving equations. Pay particular attention to how students set out their working at each stage: this will tell you how accurately students record their thinking. For example, you may need to clarify the ‘=‘ as a symbol of equality rather than process. Much like with Checkpoint 8, </a:t>
            </a:r>
            <a:r>
              <a:rPr lang="en-GB" sz="1200" b="0" i="0" u="none" strike="noStrike" dirty="0">
                <a:solidFill>
                  <a:srgbClr val="000000"/>
                </a:solidFill>
                <a:effectLst/>
                <a:highlight>
                  <a:srgbClr val="FFFF00"/>
                </a:highlight>
                <a:latin typeface="Calibri" panose="020F0502020204030204" pitchFamily="34" charset="0"/>
                <a:cs typeface="Calibri"/>
              </a:rPr>
              <a:t>the intention is that </a:t>
            </a:r>
            <a:r>
              <a:rPr lang="en-GB" sz="1200" b="0" i="0" u="none" strike="noStrike" dirty="0">
                <a:solidFill>
                  <a:srgbClr val="000000"/>
                </a:solidFill>
                <a:effectLst/>
                <a:highlight>
                  <a:srgbClr val="FFFF00"/>
                </a:highlight>
                <a:latin typeface="Calibri" panose="020F0502020204030204" pitchFamily="34" charset="0"/>
              </a:rPr>
              <a:t>hooking students’ attention onto number first will allow you to show that, when algebra is introduced, the structure is actually the same. </a:t>
            </a:r>
            <a:endParaRPr lang="en-GB" b="0" dirty="0">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dirty="0"/>
          </a:p>
        </p:txBody>
      </p:sp>
    </p:spTree>
    <p:extLst>
      <p:ext uri="{BB962C8B-B14F-4D97-AF65-F5344CB8AC3E}">
        <p14:creationId xmlns:p14="http://schemas.microsoft.com/office/powerpoint/2010/main" val="3366895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dirty="0"/>
          </a:p>
        </p:txBody>
      </p:sp>
    </p:spTree>
    <p:extLst>
      <p:ext uri="{BB962C8B-B14F-4D97-AF65-F5344CB8AC3E}">
        <p14:creationId xmlns:p14="http://schemas.microsoft.com/office/powerpoint/2010/main" val="16145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31.5</a:t>
            </a:r>
          </a:p>
          <a:p>
            <a:pPr marL="0" indent="0">
              <a:buNone/>
            </a:pPr>
            <a:r>
              <a:rPr lang="en-GB" b="0" dirty="0"/>
              <a:t>b) 35.9</a:t>
            </a:r>
          </a:p>
          <a:p>
            <a:pPr marL="0" indent="0">
              <a:buNone/>
            </a:pPr>
            <a:r>
              <a:rPr lang="en-GB" b="0" dirty="0"/>
              <a:t>c) 6371</a:t>
            </a:r>
          </a:p>
          <a:p>
            <a:pPr marL="0" indent="0">
              <a:buNone/>
            </a:pPr>
            <a:endParaRPr lang="en-GB" b="0" dirty="0"/>
          </a:p>
          <a:p>
            <a:pPr marL="0" indent="0">
              <a:buNone/>
            </a:pPr>
            <a:r>
              <a:rPr lang="en-GB" b="0" dirty="0"/>
              <a:t>? Students’ answers will vary infinitely.</a:t>
            </a:r>
          </a:p>
          <a:p>
            <a:pPr marL="0" indent="0">
              <a:buNone/>
            </a:pPr>
            <a:endParaRPr lang="en-GB" b="0" dirty="0"/>
          </a:p>
          <a:p>
            <a:r>
              <a:rPr lang="en-GB" b="1" dirty="0"/>
              <a:t>Suggested questioning</a:t>
            </a:r>
          </a:p>
          <a:p>
            <a:r>
              <a:rPr lang="en-GB" b="0" dirty="0"/>
              <a:t>What do you notice about the values in bold?</a:t>
            </a:r>
          </a:p>
          <a:p>
            <a:r>
              <a:rPr lang="en-GB" b="0" dirty="0"/>
              <a:t>What is the same and what is different about the two calculations in each question?</a:t>
            </a:r>
          </a:p>
          <a:p>
            <a:endParaRPr lang="en-GB" b="1" dirty="0"/>
          </a:p>
          <a:p>
            <a:r>
              <a:rPr lang="en-GB" b="1" dirty="0"/>
              <a:t>Things to think about</a:t>
            </a:r>
          </a:p>
          <a:p>
            <a:r>
              <a:rPr lang="en-GB" b="0" dirty="0"/>
              <a:t>In Checkpoints 9a and 9b, students were guided through inverse calculations in small steps. Here, they need to make those steps themselves. How might your modelling of the answers draw attention to the learning points that will be most useful for future teaching of solving equations. If students ‘get’ this, it could be a very quick Checkpoint – encourage them to think deeply about how they structure their responses to the further thinking question. Early finishers could challenge each other with the questions they create.</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dirty="0"/>
          </a:p>
        </p:txBody>
      </p:sp>
    </p:spTree>
    <p:extLst>
      <p:ext uri="{BB962C8B-B14F-4D97-AF65-F5344CB8AC3E}">
        <p14:creationId xmlns:p14="http://schemas.microsoft.com/office/powerpoint/2010/main" val="4002145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dirty="0"/>
          </a:p>
        </p:txBody>
      </p:sp>
    </p:spTree>
    <p:extLst>
      <p:ext uri="{BB962C8B-B14F-4D97-AF65-F5344CB8AC3E}">
        <p14:creationId xmlns:p14="http://schemas.microsoft.com/office/powerpoint/2010/main" val="1056566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dirty="0"/>
          </a:p>
        </p:txBody>
      </p:sp>
    </p:spTree>
    <p:extLst>
      <p:ext uri="{BB962C8B-B14F-4D97-AF65-F5344CB8AC3E}">
        <p14:creationId xmlns:p14="http://schemas.microsoft.com/office/powerpoint/2010/main" val="1553340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dirty="0"/>
          </a:p>
        </p:txBody>
      </p:sp>
    </p:spTree>
    <p:extLst>
      <p:ext uri="{BB962C8B-B14F-4D97-AF65-F5344CB8AC3E}">
        <p14:creationId xmlns:p14="http://schemas.microsoft.com/office/powerpoint/2010/main" val="1677225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image, the main question and the further thinking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It is possible to work out the price of each item.</a:t>
            </a:r>
          </a:p>
          <a:p>
            <a:pPr marL="0" indent="0">
              <a:buNone/>
            </a:pPr>
            <a:r>
              <a:rPr lang="en-GB" b="0" dirty="0"/>
              <a:t>A tea is £2</a:t>
            </a:r>
          </a:p>
          <a:p>
            <a:pPr marL="0" indent="0">
              <a:buNone/>
            </a:pPr>
            <a:r>
              <a:rPr lang="en-GB" b="0" dirty="0"/>
              <a:t>A fruit juice is £2.50</a:t>
            </a:r>
          </a:p>
          <a:p>
            <a:pPr marL="0" indent="0">
              <a:buNone/>
            </a:pPr>
            <a:r>
              <a:rPr lang="en-GB" b="0" dirty="0"/>
              <a:t>A cookie is £3.50</a:t>
            </a:r>
          </a:p>
          <a:p>
            <a:pPr marL="0" indent="0">
              <a:buNone/>
            </a:pPr>
            <a:endParaRPr lang="en-GB" b="0" dirty="0"/>
          </a:p>
          <a:p>
            <a:pPr marL="0" indent="0">
              <a:buNone/>
            </a:pPr>
            <a:r>
              <a:rPr lang="en-GB" b="0" dirty="0"/>
              <a:t>? It is possible to say that the two milkshakes and a cake cost £4 together, but not any more than that.</a:t>
            </a:r>
          </a:p>
          <a:p>
            <a:endParaRPr lang="en-GB" b="0" dirty="0"/>
          </a:p>
          <a:p>
            <a:r>
              <a:rPr lang="en-GB" b="1" dirty="0"/>
              <a:t>Suggested questioning</a:t>
            </a:r>
          </a:p>
          <a:p>
            <a:r>
              <a:rPr lang="en-GB" b="0" dirty="0"/>
              <a:t>What is the same and what is different about each picture?</a:t>
            </a:r>
          </a:p>
          <a:p>
            <a:r>
              <a:rPr lang="en-GB" b="0" dirty="0"/>
              <a:t>What do you know? How do you know this?</a:t>
            </a:r>
          </a:p>
          <a:p>
            <a:r>
              <a:rPr lang="en-GB" b="0" dirty="0"/>
              <a:t>Which item is it easiest to work out? Why?</a:t>
            </a:r>
          </a:p>
          <a:p>
            <a:endParaRPr lang="en-GB" b="1" dirty="0"/>
          </a:p>
          <a:p>
            <a:r>
              <a:rPr lang="en-GB" b="1" dirty="0"/>
              <a:t>Things to think about</a:t>
            </a:r>
          </a:p>
          <a:p>
            <a:r>
              <a:rPr lang="en-GB" b="0" dirty="0"/>
              <a:t>Checkpoint 11 asks students to reason with more than one unknown. Though students will have experienced problems like this at primary school, to secondary teachers this might feel like an introduction to simultaneous equations. We strongly suggest it is not. It is an opportunity to watch and listen to how students engage with algebraic thinking, to help gauge their confidence with reasoning before you introduce more formal solving of equations. </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dirty="0"/>
          </a:p>
        </p:txBody>
      </p:sp>
    </p:spTree>
    <p:extLst>
      <p:ext uri="{BB962C8B-B14F-4D97-AF65-F5344CB8AC3E}">
        <p14:creationId xmlns:p14="http://schemas.microsoft.com/office/powerpoint/2010/main" val="3090123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dirty="0"/>
          </a:p>
        </p:txBody>
      </p:sp>
    </p:spTree>
    <p:extLst>
      <p:ext uri="{BB962C8B-B14F-4D97-AF65-F5344CB8AC3E}">
        <p14:creationId xmlns:p14="http://schemas.microsoft.com/office/powerpoint/2010/main" val="2498945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equation will appear separately so you can choose whether to reveal all at once or work at a more controlled pace with your class. Printable sets of equations can be found on slide 65.</a:t>
                </a:r>
                <a:endParaRPr lang="en-GB" b="1" dirty="0"/>
              </a:p>
              <a:p>
                <a:endParaRPr lang="en-GB" b="1" dirty="0"/>
              </a:p>
              <a:p>
                <a:r>
                  <a:rPr lang="en-GB" b="1" dirty="0"/>
                  <a:t>Answers</a:t>
                </a:r>
              </a:p>
              <a:p>
                <a:r>
                  <a:rPr lang="en-GB" b="0" i="1" dirty="0"/>
                  <a:t>a </a:t>
                </a:r>
                <a:r>
                  <a:rPr lang="en-GB" b="0" i="0" dirty="0"/>
                  <a:t>is always 8: </a:t>
                </a:r>
                <a:r>
                  <a:rPr lang="en-GB" b="0" i="1" dirty="0"/>
                  <a:t>a +</a:t>
                </a:r>
                <a:r>
                  <a:rPr lang="en-GB" b="0" i="0" dirty="0"/>
                  <a:t> 11 = 19, 4</a:t>
                </a:r>
                <a:r>
                  <a:rPr lang="en-GB" b="0" i="1" dirty="0"/>
                  <a:t>a</a:t>
                </a:r>
                <a:r>
                  <a:rPr lang="en-GB" b="0" i="0" dirty="0"/>
                  <a:t> = 32, 3</a:t>
                </a:r>
                <a:r>
                  <a:rPr lang="en-GB" b="0" i="1" dirty="0"/>
                  <a:t>a</a:t>
                </a:r>
                <a:r>
                  <a:rPr lang="en-GB" b="0" i="0" dirty="0"/>
                  <a:t> = 24, 24 = 3</a:t>
                </a:r>
                <a:r>
                  <a:rPr lang="en-GB" b="0" i="1" dirty="0"/>
                  <a:t>a</a:t>
                </a:r>
                <a:endParaRPr lang="en-GB" b="0" i="0" dirty="0"/>
              </a:p>
              <a:p>
                <a:r>
                  <a:rPr lang="en-GB" b="0" i="1" dirty="0"/>
                  <a:t>a </a:t>
                </a:r>
                <a:r>
                  <a:rPr lang="en-GB" b="0" i="0" dirty="0"/>
                  <a:t>is sometimes 8: </a:t>
                </a:r>
                <a:r>
                  <a:rPr lang="en-GB" b="0" i="1" dirty="0"/>
                  <a:t>a</a:t>
                </a:r>
                <a:r>
                  <a:rPr lang="en-GB" b="0" i="0" dirty="0"/>
                  <a:t> + </a:t>
                </a:r>
                <a:r>
                  <a:rPr lang="en-GB" b="0" i="1" dirty="0"/>
                  <a:t>b</a:t>
                </a:r>
                <a:r>
                  <a:rPr lang="en-GB" b="0" i="0" dirty="0"/>
                  <a:t> = 19, </a:t>
                </a:r>
                <a:r>
                  <a:rPr lang="en-GB" b="0" i="1" dirty="0"/>
                  <a:t>a </a:t>
                </a:r>
                <a:r>
                  <a:rPr lang="en-GB" dirty="0"/>
                  <a:t>÷ </a:t>
                </a:r>
                <a:r>
                  <a:rPr lang="en-GB" i="1" dirty="0"/>
                  <a:t>b </a:t>
                </a:r>
                <a:r>
                  <a:rPr lang="en-GB" dirty="0"/>
                  <a:t>= 1, </a:t>
                </a:r>
                <a:r>
                  <a:rPr lang="en-GB" i="1" dirty="0"/>
                  <a:t>a</a:t>
                </a:r>
                <a:r>
                  <a:rPr lang="en-GB" i="0" dirty="0"/>
                  <a:t> – 8 = </a:t>
                </a:r>
                <a:r>
                  <a:rPr lang="en-GB" i="1" dirty="0"/>
                  <a:t>b</a:t>
                </a:r>
                <a:r>
                  <a:rPr lang="en-GB" i="0" dirty="0"/>
                  <a:t>, 3</a:t>
                </a:r>
                <a:r>
                  <a:rPr lang="en-GB" i="1" dirty="0"/>
                  <a:t>a</a:t>
                </a:r>
                <a:r>
                  <a:rPr lang="en-GB" i="0" dirty="0"/>
                  <a:t> = </a:t>
                </a:r>
                <a:r>
                  <a:rPr lang="en-GB" i="1" dirty="0"/>
                  <a:t>b</a:t>
                </a: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a</a:t>
                </a:r>
                <a:r>
                  <a:rPr lang="en-GB" b="0" i="0" dirty="0"/>
                  <a:t> is never 8: 2</a:t>
                </a:r>
                <a:r>
                  <a:rPr lang="en-GB" b="0" i="1" dirty="0"/>
                  <a:t>a</a:t>
                </a:r>
                <a:r>
                  <a:rPr lang="en-GB" b="0" i="0" dirty="0"/>
                  <a:t> = 4, 32 = </a:t>
                </a:r>
                <a:r>
                  <a:rPr lang="en-GB" b="0" i="1" dirty="0"/>
                  <a:t>a</a:t>
                </a:r>
                <a:r>
                  <a:rPr lang="en-GB" b="0" i="0" dirty="0"/>
                  <a:t> </a:t>
                </a:r>
                <a:r>
                  <a:rPr lang="en-GB" dirty="0"/>
                  <a:t>÷ 4, 8</a:t>
                </a:r>
                <a:r>
                  <a:rPr lang="en-GB" i="1" dirty="0"/>
                  <a:t>a</a:t>
                </a:r>
                <a:r>
                  <a:rPr lang="en-GB" i="0" dirty="0"/>
                  <a:t> = 16</a:t>
                </a:r>
                <a:r>
                  <a:rPr lang="en-GB" i="1"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𝑎</m:t>
                        </m:r>
                      </m:num>
                      <m:den>
                        <m:r>
                          <a:rPr lang="en-GB" b="0" i="1" smtClean="0">
                            <a:latin typeface="Cambria Math" panose="02040503050406030204" pitchFamily="18" charset="0"/>
                          </a:rPr>
                          <m:t>2</m:t>
                        </m:r>
                      </m:den>
                    </m:f>
                  </m:oMath>
                </a14:m>
                <a:r>
                  <a:rPr lang="en-GB" dirty="0"/>
                  <a:t> = 16, </a:t>
                </a:r>
                <a:r>
                  <a:rPr lang="en-GB" i="1" dirty="0"/>
                  <a:t>2a</a:t>
                </a:r>
                <a:r>
                  <a:rPr lang="en-GB" i="0" dirty="0"/>
                  <a:t> = </a:t>
                </a:r>
                <a:r>
                  <a:rPr lang="en-GB" i="1" dirty="0"/>
                  <a:t>a + 4, </a:t>
                </a:r>
                <a:r>
                  <a:rPr lang="en-GB" dirty="0"/>
                  <a:t>2</a:t>
                </a:r>
                <a:r>
                  <a:rPr lang="en-GB" i="1" dirty="0"/>
                  <a:t>a – </a:t>
                </a:r>
                <a:r>
                  <a:rPr lang="en-GB" dirty="0"/>
                  <a:t>20</a:t>
                </a:r>
                <a:r>
                  <a:rPr lang="en-GB" i="1" dirty="0"/>
                  <a:t> </a:t>
                </a:r>
                <a:r>
                  <a:rPr lang="en-GB" dirty="0"/>
                  <a:t>= 8</a:t>
                </a:r>
                <a:endParaRPr lang="en-GB" b="0" i="1" dirty="0"/>
              </a:p>
              <a:p>
                <a:endParaRPr lang="en-GB" b="0" i="1" dirty="0"/>
              </a:p>
              <a:p>
                <a:r>
                  <a:rPr lang="en-GB" b="0" i="0" dirty="0"/>
                  <a:t>? Any valid equation for each column.</a:t>
                </a:r>
              </a:p>
              <a:p>
                <a:endParaRPr lang="en-GB" b="0" i="0" dirty="0"/>
              </a:p>
              <a:p>
                <a:r>
                  <a:rPr lang="en-GB" b="1" dirty="0"/>
                  <a:t>Suggested questioning</a:t>
                </a:r>
              </a:p>
              <a:p>
                <a:r>
                  <a:rPr lang="en-GB" b="0" dirty="0"/>
                  <a:t>What do you know about </a:t>
                </a:r>
                <a:r>
                  <a:rPr lang="en-GB" b="0" i="1" dirty="0"/>
                  <a:t>a</a:t>
                </a:r>
                <a:r>
                  <a:rPr lang="en-GB" b="0" i="0" dirty="0"/>
                  <a:t>? What do you not know?</a:t>
                </a:r>
              </a:p>
              <a:p>
                <a:r>
                  <a:rPr lang="en-GB" b="0" i="0" dirty="0"/>
                  <a:t>Can you think of a value for </a:t>
                </a:r>
                <a:r>
                  <a:rPr lang="en-GB" b="0" i="1" dirty="0"/>
                  <a:t>a</a:t>
                </a:r>
                <a:r>
                  <a:rPr lang="en-GB" b="0" i="0" dirty="0"/>
                  <a:t>? Can you think of a different value for </a:t>
                </a:r>
                <a:r>
                  <a:rPr lang="en-GB" b="0" i="1" dirty="0"/>
                  <a:t>a</a:t>
                </a:r>
                <a:r>
                  <a:rPr lang="en-GB" b="0" i="0" dirty="0"/>
                  <a:t>? Why or why not?</a:t>
                </a:r>
              </a:p>
              <a:p>
                <a:r>
                  <a:rPr lang="en-GB" b="0" i="0" dirty="0"/>
                  <a:t>What is the same and what is different about (e.g. 3</a:t>
                </a:r>
                <a:r>
                  <a:rPr lang="en-GB" b="0" i="1" dirty="0"/>
                  <a:t>a</a:t>
                </a:r>
                <a:r>
                  <a:rPr lang="en-GB" b="0" i="0" dirty="0"/>
                  <a:t> = 24 and 3</a:t>
                </a:r>
                <a:r>
                  <a:rPr lang="en-GB" b="0" i="1" dirty="0"/>
                  <a:t>a</a:t>
                </a:r>
                <a:r>
                  <a:rPr lang="en-GB" b="0" i="0" dirty="0"/>
                  <a:t> = </a:t>
                </a:r>
                <a:r>
                  <a:rPr lang="en-GB" b="0" i="1" dirty="0"/>
                  <a:t>b</a:t>
                </a:r>
                <a:r>
                  <a:rPr lang="en-GB" b="0" i="0" dirty="0"/>
                  <a:t>)?</a:t>
                </a:r>
                <a:endParaRPr lang="en-GB" b="0" dirty="0"/>
              </a:p>
              <a:p>
                <a:endParaRPr lang="en-GB" b="1" dirty="0"/>
              </a:p>
              <a:p>
                <a:r>
                  <a:rPr lang="en-GB" b="1" dirty="0"/>
                  <a:t>Things to think about</a:t>
                </a:r>
              </a:p>
              <a:p>
                <a:r>
                  <a:rPr lang="en-GB" b="0" dirty="0"/>
                  <a:t>Classification structures, such as this ‘always, sometimes, never’, can be useful tools for checking the depth of students’ understanding. Here, we assess whether students know when the unknown takes a specific or multiple values, or when a specific value is obviously impossible. You might hear students say things like, ‘</a:t>
                </a:r>
                <a:r>
                  <a:rPr lang="en-GB" b="0" i="1" dirty="0"/>
                  <a:t>a</a:t>
                </a:r>
                <a:r>
                  <a:rPr lang="en-GB" b="0" i="0" dirty="0"/>
                  <a:t> can’t be 8 in 2</a:t>
                </a:r>
                <a:r>
                  <a:rPr lang="en-GB" b="0" i="1" dirty="0"/>
                  <a:t>a</a:t>
                </a:r>
                <a:r>
                  <a:rPr lang="en-GB" b="0" i="0" dirty="0"/>
                  <a:t> = 4 because </a:t>
                </a:r>
                <a:r>
                  <a:rPr lang="en-GB" b="0" i="1" dirty="0"/>
                  <a:t>a</a:t>
                </a:r>
                <a:r>
                  <a:rPr lang="en-GB" b="0" i="0" dirty="0"/>
                  <a:t> is 2. Such comments give insight into whether students already have an understanding of solving.</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i="1"/>
                  <a:t>a </a:t>
                </a:r>
                <a:r>
                  <a:rPr lang="en-GB" b="0" i="0"/>
                  <a:t>is always 8: </a:t>
                </a:r>
                <a:r>
                  <a:rPr lang="en-GB" b="0" i="1"/>
                  <a:t>a +</a:t>
                </a:r>
                <a:r>
                  <a:rPr lang="en-GB" b="0" i="0"/>
                  <a:t> 11 = 19, 4</a:t>
                </a:r>
                <a:r>
                  <a:rPr lang="en-GB" b="0" i="1"/>
                  <a:t>a</a:t>
                </a:r>
                <a:r>
                  <a:rPr lang="en-GB" b="0" i="0"/>
                  <a:t> = 32, 3</a:t>
                </a:r>
                <a:r>
                  <a:rPr lang="en-GB" b="0" i="1"/>
                  <a:t>a</a:t>
                </a:r>
                <a:r>
                  <a:rPr lang="en-GB" b="0" i="0"/>
                  <a:t> = 24, 24 = 3</a:t>
                </a:r>
                <a:r>
                  <a:rPr lang="en-GB" b="0" i="1"/>
                  <a:t>a</a:t>
                </a:r>
                <a:endParaRPr lang="en-GB" b="0" i="0"/>
              </a:p>
              <a:p>
                <a:r>
                  <a:rPr lang="en-GB" b="0" i="1"/>
                  <a:t>a </a:t>
                </a:r>
                <a:r>
                  <a:rPr lang="en-GB" b="0" i="0"/>
                  <a:t>is sometimes 8: </a:t>
                </a:r>
                <a:r>
                  <a:rPr lang="en-GB" b="0" i="1"/>
                  <a:t>a</a:t>
                </a:r>
                <a:r>
                  <a:rPr lang="en-GB" b="0" i="0"/>
                  <a:t> + </a:t>
                </a:r>
                <a:r>
                  <a:rPr lang="en-GB" b="0" i="1"/>
                  <a:t>b</a:t>
                </a:r>
                <a:r>
                  <a:rPr lang="en-GB" b="0" i="0"/>
                  <a:t> = 19, </a:t>
                </a:r>
                <a:r>
                  <a:rPr lang="en-GB" b="0" i="1"/>
                  <a:t>a </a:t>
                </a:r>
                <a:r>
                  <a:rPr lang="en-GB"/>
                  <a:t>÷ </a:t>
                </a:r>
                <a:r>
                  <a:rPr lang="en-GB" i="1"/>
                  <a:t>b </a:t>
                </a:r>
                <a:r>
                  <a:rPr lang="en-GB"/>
                  <a:t>= 1, </a:t>
                </a:r>
                <a:r>
                  <a:rPr lang="en-GB" i="1"/>
                  <a:t>a</a:t>
                </a:r>
                <a:r>
                  <a:rPr lang="en-GB" i="0"/>
                  <a:t> – 8 = </a:t>
                </a:r>
                <a:r>
                  <a:rPr lang="en-GB" i="1"/>
                  <a:t>b</a:t>
                </a:r>
                <a:r>
                  <a:rPr lang="en-GB" i="0"/>
                  <a:t>, 3</a:t>
                </a:r>
                <a:r>
                  <a:rPr lang="en-GB" i="1"/>
                  <a:t>a</a:t>
                </a:r>
                <a:r>
                  <a:rPr lang="en-GB" i="0"/>
                  <a:t> = </a:t>
                </a:r>
                <a:r>
                  <a:rPr lang="en-GB" i="1"/>
                  <a:t>b</a:t>
                </a:r>
                <a:endParaRPr lang="en-GB" b="0" i="0"/>
              </a:p>
              <a:p>
                <a:r>
                  <a:rPr lang="en-GB" b="0" i="1"/>
                  <a:t>a</a:t>
                </a:r>
                <a:r>
                  <a:rPr lang="en-GB" b="0" i="0"/>
                  <a:t> is never 8: 2</a:t>
                </a:r>
                <a:r>
                  <a:rPr lang="en-GB" b="0" i="1"/>
                  <a:t>a</a:t>
                </a:r>
                <a:r>
                  <a:rPr lang="en-GB" b="0" i="0"/>
                  <a:t> = 4, 32 = </a:t>
                </a:r>
                <a:r>
                  <a:rPr lang="en-GB" b="0" i="1"/>
                  <a:t>a</a:t>
                </a:r>
                <a:r>
                  <a:rPr lang="en-GB" b="0" i="0"/>
                  <a:t> </a:t>
                </a:r>
                <a:r>
                  <a:rPr lang="en-GB"/>
                  <a:t>÷ 4, 8</a:t>
                </a:r>
                <a:r>
                  <a:rPr lang="en-GB" i="1"/>
                  <a:t>a</a:t>
                </a:r>
                <a:r>
                  <a:rPr lang="en-GB" i="0"/>
                  <a:t> = 16</a:t>
                </a:r>
                <a:r>
                  <a:rPr lang="en-GB" i="1"/>
                  <a:t>, </a:t>
                </a:r>
                <a:r>
                  <a:rPr lang="en-GB" b="0" i="0">
                    <a:latin typeface="Cambria Math" panose="02040503050406030204" pitchFamily="18" charset="0"/>
                  </a:rPr>
                  <a:t>𝑎/2</a:t>
                </a:r>
                <a:r>
                  <a:rPr lang="en-GB"/>
                  <a:t> = 16, </a:t>
                </a:r>
                <a:r>
                  <a:rPr lang="en-GB" i="1"/>
                  <a:t>2a</a:t>
                </a:r>
                <a:r>
                  <a:rPr lang="en-GB" i="0"/>
                  <a:t> = </a:t>
                </a:r>
                <a:r>
                  <a:rPr lang="en-GB" i="1"/>
                  <a:t>a + 4</a:t>
                </a:r>
                <a:endParaRPr lang="en-GB" b="0" i="1"/>
              </a:p>
              <a:p>
                <a:endParaRPr lang="en-GB" b="0" i="1"/>
              </a:p>
              <a:p>
                <a:r>
                  <a:rPr lang="en-GB" b="0" i="0"/>
                  <a:t>? Any valid equation for each column.</a:t>
                </a:r>
              </a:p>
              <a:p>
                <a:endParaRPr lang="en-GB" b="0" i="0"/>
              </a:p>
              <a:p>
                <a:r>
                  <a:rPr lang="en-GB" b="1"/>
                  <a:t>Suggested questioning</a:t>
                </a:r>
              </a:p>
              <a:p>
                <a:r>
                  <a:rPr lang="en-GB" b="0"/>
                  <a:t>What</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dirty="0"/>
          </a:p>
        </p:txBody>
      </p:sp>
    </p:spTree>
    <p:extLst>
      <p:ext uri="{BB962C8B-B14F-4D97-AF65-F5344CB8AC3E}">
        <p14:creationId xmlns:p14="http://schemas.microsoft.com/office/powerpoint/2010/main" val="313080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6–7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2266390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dirty="0"/>
          </a:p>
        </p:txBody>
      </p:sp>
    </p:spTree>
    <p:extLst>
      <p:ext uri="{BB962C8B-B14F-4D97-AF65-F5344CB8AC3E}">
        <p14:creationId xmlns:p14="http://schemas.microsoft.com/office/powerpoint/2010/main" val="4103445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Possible whole number solutions are 1 and 20, 2 and 10 or 4 and 5. Students might include negative solutions such as -1 and -20, -2 and -10 or -4 and -5 and/or decimals such as 2.5 and 8 or 0.2 and 100.</a:t>
            </a:r>
          </a:p>
          <a:p>
            <a:pPr marL="0" indent="0">
              <a:buNone/>
            </a:pPr>
            <a:r>
              <a:rPr lang="en-GB" b="0" dirty="0"/>
              <a:t>b) 4 and 5 must be the values.</a:t>
            </a:r>
          </a:p>
          <a:p>
            <a:pPr marL="0" indent="0">
              <a:buNone/>
            </a:pPr>
            <a:r>
              <a:rPr lang="en-GB" b="0" dirty="0"/>
              <a:t>c) 1 and 10, 2 and 5. Students might include negative solutions such as 1 and -10 or -2 and -5 and/or decimals such as 2.5 and 4.</a:t>
            </a:r>
          </a:p>
          <a:p>
            <a:pPr marL="0" indent="0">
              <a:buNone/>
            </a:pPr>
            <a:r>
              <a:rPr lang="en-GB" b="0" dirty="0"/>
              <a:t>d) 2.5 and 4 must be the values.</a:t>
            </a:r>
          </a:p>
          <a:p>
            <a:endParaRPr lang="en-GB" b="0" dirty="0"/>
          </a:p>
          <a:p>
            <a:r>
              <a:rPr lang="en-GB" b="1" dirty="0"/>
              <a:t>Suggested questioning</a:t>
            </a:r>
          </a:p>
          <a:p>
            <a:r>
              <a:rPr lang="en-GB" b="0" dirty="0"/>
              <a:t>How many answers can you create for parts a and c? Can you think of an answer that nobody else has?</a:t>
            </a:r>
            <a:br>
              <a:rPr lang="en-GB" b="0" dirty="0"/>
            </a:br>
            <a:r>
              <a:rPr lang="en-GB" b="0" dirty="0"/>
              <a:t>How many answers can you create for parts b and d? Why is this different from a and c?</a:t>
            </a:r>
          </a:p>
          <a:p>
            <a:r>
              <a:rPr lang="en-GB" b="0" dirty="0"/>
              <a:t>Do you know which value is </a:t>
            </a:r>
            <a:r>
              <a:rPr lang="en-GB" b="0" i="1" dirty="0"/>
              <a:t>a</a:t>
            </a:r>
            <a:r>
              <a:rPr lang="en-GB" b="0" i="0" dirty="0"/>
              <a:t> and which is </a:t>
            </a:r>
            <a:r>
              <a:rPr lang="en-GB" b="0" i="1" dirty="0"/>
              <a:t>b</a:t>
            </a:r>
            <a:r>
              <a:rPr lang="en-GB" b="0" i="0" dirty="0"/>
              <a:t>? Why or why not?</a:t>
            </a:r>
            <a:endParaRPr lang="en-GB" b="0" dirty="0"/>
          </a:p>
          <a:p>
            <a:endParaRPr lang="en-GB" b="1" dirty="0"/>
          </a:p>
          <a:p>
            <a:r>
              <a:rPr lang="en-GB" b="1" dirty="0"/>
              <a:t>Things to think about</a:t>
            </a:r>
          </a:p>
          <a:p>
            <a:r>
              <a:rPr lang="en-GB" b="0" dirty="0"/>
              <a:t>Checkpoint 13 explores ideas of unknowns as variables and specific solutions. Students will have completed missing box problems from very early in primary school, and so suggesting lots of values for parts a and c is likely to be straightforward. Listen to their reasoning for parts b and d: do they understand why they only have one answer now?</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dirty="0"/>
          </a:p>
        </p:txBody>
      </p:sp>
    </p:spTree>
    <p:extLst>
      <p:ext uri="{BB962C8B-B14F-4D97-AF65-F5344CB8AC3E}">
        <p14:creationId xmlns:p14="http://schemas.microsoft.com/office/powerpoint/2010/main" val="271659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dirty="0"/>
          </a:p>
        </p:txBody>
      </p:sp>
    </p:spTree>
    <p:extLst>
      <p:ext uri="{BB962C8B-B14F-4D97-AF65-F5344CB8AC3E}">
        <p14:creationId xmlns:p14="http://schemas.microsoft.com/office/powerpoint/2010/main" val="2059148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The answers below do not include answers to ‘how do you know?’ as the answer to this will depend on students’ approaches to the question.</a:t>
            </a:r>
          </a:p>
          <a:p>
            <a:r>
              <a:rPr lang="en-GB" b="0" dirty="0"/>
              <a:t>a) </a:t>
            </a:r>
            <a:r>
              <a:rPr lang="en-GB" b="0" i="1" dirty="0"/>
              <a:t>a</a:t>
            </a:r>
            <a:r>
              <a:rPr lang="en-GB" b="0" i="0" dirty="0"/>
              <a:t> has the same value in both equations.</a:t>
            </a:r>
          </a:p>
          <a:p>
            <a:r>
              <a:rPr lang="en-GB" b="0" dirty="0"/>
              <a:t>b) </a:t>
            </a:r>
            <a:r>
              <a:rPr lang="en-GB" b="0" i="1" dirty="0"/>
              <a:t>a</a:t>
            </a:r>
            <a:r>
              <a:rPr lang="en-GB" b="0" i="0" dirty="0"/>
              <a:t> has a greater value in 4</a:t>
            </a:r>
            <a:r>
              <a:rPr lang="en-GB" b="0" i="1" dirty="0"/>
              <a:t>a</a:t>
            </a:r>
            <a:r>
              <a:rPr lang="en-GB" b="0" i="0" dirty="0"/>
              <a:t> + 1</a:t>
            </a:r>
            <a:r>
              <a:rPr lang="en-GB" b="0" i="1" dirty="0"/>
              <a:t>.</a:t>
            </a:r>
          </a:p>
          <a:p>
            <a:r>
              <a:rPr lang="en-GB" b="0" i="0" dirty="0"/>
              <a:t>c) </a:t>
            </a:r>
            <a:r>
              <a:rPr lang="en-GB" b="0" i="1" dirty="0"/>
              <a:t>a</a:t>
            </a:r>
            <a:r>
              <a:rPr lang="en-GB" b="0" i="0" dirty="0"/>
              <a:t> has a greater value in 4(</a:t>
            </a:r>
            <a:r>
              <a:rPr lang="en-GB" b="0" i="1" dirty="0"/>
              <a:t>a</a:t>
            </a:r>
            <a:r>
              <a:rPr lang="en-GB" b="0" i="0" dirty="0"/>
              <a:t> – 3).</a:t>
            </a:r>
          </a:p>
          <a:p>
            <a:r>
              <a:rPr lang="en-GB" b="0" i="0" dirty="0"/>
              <a:t>d) </a:t>
            </a:r>
            <a:r>
              <a:rPr lang="en-GB" b="0" i="1" dirty="0"/>
              <a:t>a</a:t>
            </a:r>
            <a:r>
              <a:rPr lang="en-GB" b="0" i="0" dirty="0"/>
              <a:t> has a greater value in 4(</a:t>
            </a:r>
            <a:r>
              <a:rPr lang="en-GB" b="0" i="1" dirty="0"/>
              <a:t>a</a:t>
            </a:r>
            <a:r>
              <a:rPr lang="en-GB" b="0" i="0" dirty="0"/>
              <a:t> – 1).</a:t>
            </a:r>
          </a:p>
          <a:p>
            <a:endParaRPr lang="en-GB" b="0" i="0" dirty="0"/>
          </a:p>
          <a:p>
            <a:r>
              <a:rPr lang="en-GB" b="0" i="0" dirty="0"/>
              <a:t>? It is not possible to tell, as it would depend on the value of </a:t>
            </a:r>
            <a:r>
              <a:rPr lang="en-GB" b="0" i="1" dirty="0"/>
              <a:t>b. </a:t>
            </a:r>
            <a:r>
              <a:rPr lang="en-GB" b="0" i="0" dirty="0"/>
              <a:t>For example, if </a:t>
            </a:r>
            <a:r>
              <a:rPr lang="en-GB" b="0" i="1" dirty="0"/>
              <a:t>b</a:t>
            </a:r>
            <a:r>
              <a:rPr lang="en-GB" b="0" i="0" dirty="0"/>
              <a:t> were less than 0, 4(</a:t>
            </a:r>
            <a:r>
              <a:rPr lang="en-GB" b="0" i="1" dirty="0"/>
              <a:t>a + b</a:t>
            </a:r>
            <a:r>
              <a:rPr lang="en-GB" b="0" i="0" dirty="0"/>
              <a:t>) would be greater; if </a:t>
            </a:r>
            <a:r>
              <a:rPr lang="en-GB" b="0" i="1" dirty="0"/>
              <a:t>b</a:t>
            </a:r>
            <a:r>
              <a:rPr lang="en-GB" b="0" i="0" dirty="0"/>
              <a:t> were greater than 0, 4</a:t>
            </a:r>
            <a:r>
              <a:rPr lang="en-GB" b="0" i="1" dirty="0"/>
              <a:t>a + b</a:t>
            </a:r>
            <a:r>
              <a:rPr lang="en-GB" b="0" i="0" dirty="0"/>
              <a:t> would be greater. Students might reason about the value of </a:t>
            </a:r>
            <a:r>
              <a:rPr lang="en-GB" b="0" i="1" dirty="0"/>
              <a:t>b </a:t>
            </a:r>
            <a:r>
              <a:rPr lang="en-GB" b="0" i="0" dirty="0"/>
              <a:t>but that is not an expectation as solving the equations is beyond the scope of the activity. </a:t>
            </a:r>
          </a:p>
          <a:p>
            <a:endParaRPr lang="en-GB" b="0" i="0" dirty="0"/>
          </a:p>
          <a:p>
            <a:r>
              <a:rPr lang="en-GB" b="1" dirty="0"/>
              <a:t>Suggested questioning</a:t>
            </a:r>
          </a:p>
          <a:p>
            <a:r>
              <a:rPr lang="en-GB" b="0" dirty="0"/>
              <a:t>What is the same and what is different?</a:t>
            </a:r>
          </a:p>
          <a:p>
            <a:r>
              <a:rPr lang="en-GB" b="0" dirty="0"/>
              <a:t>What values are being multiplied by 4 in each equation?</a:t>
            </a:r>
          </a:p>
          <a:p>
            <a:r>
              <a:rPr lang="en-GB" b="0" dirty="0"/>
              <a:t>How can you compare these?</a:t>
            </a:r>
          </a:p>
          <a:p>
            <a:r>
              <a:rPr lang="en-GB" b="0" dirty="0"/>
              <a:t>How can you write the equation without brackets?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Checkpoint 14 assesses students’ depth of understanding of the distributive law and what brackets in expressions mean. Students can often be very fluent at rewriting expressions with and without brackets, but do not necessarily think deeply about equivalence and the distributive law. As with Checkpoint 6, drawing students’ attention to which terms are being multiplied by 4 might help them to recognise that the number terms in the brackets are all, actually, 4 times bigger than written. In Checkpoint 6, all the brackets were in expressions. Here, they are equations, so there is then the additional reasoning the values in relation to 20, and how this affects the relative size of </a:t>
            </a:r>
            <a:r>
              <a:rPr lang="en-GB" b="0" i="1" dirty="0"/>
              <a:t>a</a:t>
            </a:r>
            <a:r>
              <a:rPr lang="en-GB" b="0" i="0" dirty="0"/>
              <a: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dirty="0"/>
          </a:p>
        </p:txBody>
      </p:sp>
    </p:spTree>
    <p:extLst>
      <p:ext uri="{BB962C8B-B14F-4D97-AF65-F5344CB8AC3E}">
        <p14:creationId xmlns:p14="http://schemas.microsoft.com/office/powerpoint/2010/main" val="1379122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dirty="0"/>
          </a:p>
        </p:txBody>
      </p:sp>
    </p:spTree>
    <p:extLst>
      <p:ext uri="{BB962C8B-B14F-4D97-AF65-F5344CB8AC3E}">
        <p14:creationId xmlns:p14="http://schemas.microsoft.com/office/powerpoint/2010/main" val="268473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a:t>
            </a:r>
            <a:r>
              <a:rPr lang="en-GB" b="0" i="1" dirty="0"/>
              <a:t>a</a:t>
            </a:r>
            <a:r>
              <a:rPr lang="en-GB" b="0" i="0" dirty="0"/>
              <a:t> has the greatest value in </a:t>
            </a:r>
            <a:r>
              <a:rPr lang="en-GB" i="1" dirty="0">
                <a:solidFill>
                  <a:srgbClr val="00628C"/>
                </a:solidFill>
              </a:rPr>
              <a:t>a ÷ </a:t>
            </a:r>
            <a:r>
              <a:rPr lang="en-GB" dirty="0">
                <a:solidFill>
                  <a:srgbClr val="00628C"/>
                </a:solidFill>
              </a:rPr>
              <a:t>3</a:t>
            </a:r>
            <a:r>
              <a:rPr lang="en-GB" i="1" dirty="0">
                <a:solidFill>
                  <a:srgbClr val="00628C"/>
                </a:solidFill>
              </a:rPr>
              <a:t> </a:t>
            </a:r>
            <a:r>
              <a:rPr lang="en-GB" dirty="0">
                <a:solidFill>
                  <a:srgbClr val="00628C"/>
                </a:solidFill>
              </a:rPr>
              <a:t>= 9 (as </a:t>
            </a:r>
            <a:r>
              <a:rPr lang="en-GB" i="1" dirty="0">
                <a:solidFill>
                  <a:srgbClr val="00628C"/>
                </a:solidFill>
              </a:rPr>
              <a:t>a</a:t>
            </a:r>
            <a:r>
              <a:rPr lang="en-GB" i="0" dirty="0">
                <a:solidFill>
                  <a:srgbClr val="00628C"/>
                </a:solidFill>
              </a:rPr>
              <a:t> = 27).</a:t>
            </a:r>
          </a:p>
          <a:p>
            <a:pPr>
              <a:spcBef>
                <a:spcPts val="1200"/>
              </a:spcBef>
              <a:buNone/>
            </a:pPr>
            <a:r>
              <a:rPr lang="en-GB" b="0" i="1" dirty="0">
                <a:solidFill>
                  <a:srgbClr val="00628C"/>
                </a:solidFill>
              </a:rPr>
              <a:t>a</a:t>
            </a:r>
            <a:r>
              <a:rPr lang="en-GB" b="0" i="0" dirty="0">
                <a:solidFill>
                  <a:srgbClr val="00628C"/>
                </a:solidFill>
              </a:rPr>
              <a:t> must be even in </a:t>
            </a:r>
            <a:r>
              <a:rPr lang="en-GB" i="1" dirty="0">
                <a:solidFill>
                  <a:srgbClr val="00628C"/>
                </a:solidFill>
              </a:rPr>
              <a:t>a </a:t>
            </a:r>
            <a:r>
              <a:rPr lang="en-GB" dirty="0">
                <a:solidFill>
                  <a:srgbClr val="00628C"/>
                </a:solidFill>
              </a:rPr>
              <a:t>+ 3</a:t>
            </a:r>
            <a:r>
              <a:rPr lang="en-GB" i="1" dirty="0">
                <a:solidFill>
                  <a:srgbClr val="00628C"/>
                </a:solidFill>
              </a:rPr>
              <a:t> </a:t>
            </a:r>
            <a:r>
              <a:rPr lang="en-GB" dirty="0">
                <a:solidFill>
                  <a:srgbClr val="00628C"/>
                </a:solidFill>
              </a:rPr>
              <a:t>= 9 (</a:t>
            </a:r>
            <a:r>
              <a:rPr lang="en-GB" i="1" dirty="0">
                <a:solidFill>
                  <a:srgbClr val="00628C"/>
                </a:solidFill>
              </a:rPr>
              <a:t>a</a:t>
            </a:r>
            <a:r>
              <a:rPr lang="en-GB" i="0" dirty="0">
                <a:solidFill>
                  <a:srgbClr val="00628C"/>
                </a:solidFill>
              </a:rPr>
              <a:t> = 6) and </a:t>
            </a:r>
            <a:r>
              <a:rPr lang="en-GB" i="1" dirty="0">
                <a:solidFill>
                  <a:srgbClr val="00628C"/>
                </a:solidFill>
              </a:rPr>
              <a:t>a – </a:t>
            </a:r>
            <a:r>
              <a:rPr lang="en-GB" dirty="0">
                <a:solidFill>
                  <a:srgbClr val="00628C"/>
                </a:solidFill>
              </a:rPr>
              <a:t>3</a:t>
            </a:r>
            <a:r>
              <a:rPr lang="en-GB" i="1" dirty="0">
                <a:solidFill>
                  <a:srgbClr val="00628C"/>
                </a:solidFill>
              </a:rPr>
              <a:t> </a:t>
            </a:r>
            <a:r>
              <a:rPr lang="en-GB" dirty="0">
                <a:solidFill>
                  <a:srgbClr val="00628C"/>
                </a:solidFill>
              </a:rPr>
              <a:t>= 9 (</a:t>
            </a:r>
            <a:r>
              <a:rPr lang="en-GB" i="1" dirty="0">
                <a:solidFill>
                  <a:srgbClr val="00628C"/>
                </a:solidFill>
              </a:rPr>
              <a:t>a</a:t>
            </a:r>
            <a:r>
              <a:rPr lang="en-GB" i="0" dirty="0">
                <a:solidFill>
                  <a:srgbClr val="00628C"/>
                </a:solidFill>
              </a:rPr>
              <a:t> = 12).</a:t>
            </a:r>
          </a:p>
          <a:p>
            <a:pPr>
              <a:spcBef>
                <a:spcPts val="1200"/>
              </a:spcBef>
              <a:buNone/>
            </a:pPr>
            <a:r>
              <a:rPr lang="en-GB" i="1" dirty="0">
                <a:solidFill>
                  <a:srgbClr val="00628C"/>
                </a:solidFill>
              </a:rPr>
              <a:t>a</a:t>
            </a:r>
            <a:r>
              <a:rPr lang="en-GB" i="0" dirty="0">
                <a:solidFill>
                  <a:srgbClr val="00628C"/>
                </a:solidFill>
              </a:rPr>
              <a:t> is a multiple of 3 in all four equations.</a:t>
            </a:r>
          </a:p>
          <a:p>
            <a:pPr>
              <a:spcBef>
                <a:spcPts val="1200"/>
              </a:spcBef>
              <a:buNone/>
            </a:pPr>
            <a:r>
              <a:rPr lang="en-GB" i="0" dirty="0">
                <a:solidFill>
                  <a:srgbClr val="00628C"/>
                </a:solidFill>
              </a:rPr>
              <a:t>d) -6: </a:t>
            </a:r>
            <a:r>
              <a:rPr lang="en-GB" i="1" dirty="0">
                <a:solidFill>
                  <a:srgbClr val="00628C"/>
                </a:solidFill>
              </a:rPr>
              <a:t>a</a:t>
            </a:r>
            <a:r>
              <a:rPr lang="en-GB" i="0" dirty="0">
                <a:solidFill>
                  <a:srgbClr val="00628C"/>
                </a:solidFill>
              </a:rPr>
              <a:t> has the greatest value in </a:t>
            </a:r>
            <a:r>
              <a:rPr lang="en-GB" dirty="0">
                <a:solidFill>
                  <a:srgbClr val="00628C"/>
                </a:solidFill>
              </a:rPr>
              <a:t>3</a:t>
            </a:r>
            <a:r>
              <a:rPr lang="en-GB" i="1" dirty="0">
                <a:solidFill>
                  <a:srgbClr val="00628C"/>
                </a:solidFill>
              </a:rPr>
              <a:t>a</a:t>
            </a:r>
            <a:r>
              <a:rPr lang="en-GB" dirty="0">
                <a:solidFill>
                  <a:srgbClr val="00628C"/>
                </a:solidFill>
              </a:rPr>
              <a:t> = -6 (</a:t>
            </a:r>
            <a:r>
              <a:rPr lang="en-GB" i="1" dirty="0">
                <a:solidFill>
                  <a:srgbClr val="00628C"/>
                </a:solidFill>
              </a:rPr>
              <a:t>a</a:t>
            </a:r>
            <a:r>
              <a:rPr lang="en-GB" i="0" dirty="0">
                <a:solidFill>
                  <a:srgbClr val="00628C"/>
                </a:solidFill>
              </a:rPr>
              <a:t> = -2), </a:t>
            </a:r>
            <a:r>
              <a:rPr lang="en-GB" i="1" dirty="0">
                <a:solidFill>
                  <a:srgbClr val="00628C"/>
                </a:solidFill>
              </a:rPr>
              <a:t>a</a:t>
            </a:r>
            <a:r>
              <a:rPr lang="en-GB" i="0" dirty="0">
                <a:solidFill>
                  <a:srgbClr val="00628C"/>
                </a:solidFill>
              </a:rPr>
              <a:t> must be even in </a:t>
            </a:r>
            <a:r>
              <a:rPr lang="en-GB" dirty="0">
                <a:solidFill>
                  <a:srgbClr val="00628C"/>
                </a:solidFill>
              </a:rPr>
              <a:t>3</a:t>
            </a:r>
            <a:r>
              <a:rPr lang="en-GB" i="1" dirty="0">
                <a:solidFill>
                  <a:srgbClr val="00628C"/>
                </a:solidFill>
              </a:rPr>
              <a:t>a</a:t>
            </a:r>
            <a:r>
              <a:rPr lang="en-GB" dirty="0">
                <a:solidFill>
                  <a:srgbClr val="00628C"/>
                </a:solidFill>
              </a:rPr>
              <a:t> = -6 (</a:t>
            </a:r>
            <a:r>
              <a:rPr lang="en-GB" i="1" dirty="0">
                <a:solidFill>
                  <a:srgbClr val="00628C"/>
                </a:solidFill>
              </a:rPr>
              <a:t>a</a:t>
            </a:r>
            <a:r>
              <a:rPr lang="en-GB" i="0" dirty="0">
                <a:solidFill>
                  <a:srgbClr val="00628C"/>
                </a:solidFill>
              </a:rPr>
              <a:t> = -2) and </a:t>
            </a:r>
            <a:r>
              <a:rPr lang="en-GB" i="1" dirty="0">
                <a:solidFill>
                  <a:srgbClr val="00628C"/>
                </a:solidFill>
              </a:rPr>
              <a:t>a ÷ </a:t>
            </a:r>
            <a:r>
              <a:rPr lang="en-GB" dirty="0">
                <a:solidFill>
                  <a:srgbClr val="00628C"/>
                </a:solidFill>
              </a:rPr>
              <a:t>3</a:t>
            </a:r>
            <a:r>
              <a:rPr lang="en-GB" i="1" dirty="0">
                <a:solidFill>
                  <a:srgbClr val="00628C"/>
                </a:solidFill>
              </a:rPr>
              <a:t> </a:t>
            </a:r>
            <a:r>
              <a:rPr lang="en-GB" dirty="0">
                <a:solidFill>
                  <a:srgbClr val="00628C"/>
                </a:solidFill>
              </a:rPr>
              <a:t>= -6 (</a:t>
            </a:r>
            <a:r>
              <a:rPr lang="en-GB" i="1" dirty="0">
                <a:solidFill>
                  <a:srgbClr val="00628C"/>
                </a:solidFill>
              </a:rPr>
              <a:t>a</a:t>
            </a:r>
            <a:r>
              <a:rPr lang="en-GB" i="0" dirty="0">
                <a:solidFill>
                  <a:srgbClr val="00628C"/>
                </a:solidFill>
              </a:rPr>
              <a:t> = -18), </a:t>
            </a:r>
            <a:r>
              <a:rPr lang="en-GB" i="1" dirty="0">
                <a:solidFill>
                  <a:srgbClr val="00628C"/>
                </a:solidFill>
              </a:rPr>
              <a:t>a</a:t>
            </a:r>
            <a:r>
              <a:rPr lang="en-GB" i="0" dirty="0">
                <a:solidFill>
                  <a:srgbClr val="00628C"/>
                </a:solidFill>
              </a:rPr>
              <a:t> is a negative multiple of 3 in </a:t>
            </a:r>
            <a:r>
              <a:rPr lang="en-GB" i="1" dirty="0">
                <a:solidFill>
                  <a:srgbClr val="00628C"/>
                </a:solidFill>
              </a:rPr>
              <a:t>a ÷ </a:t>
            </a:r>
            <a:r>
              <a:rPr lang="en-GB" dirty="0">
                <a:solidFill>
                  <a:srgbClr val="00628C"/>
                </a:solidFill>
              </a:rPr>
              <a:t>3</a:t>
            </a:r>
            <a:r>
              <a:rPr lang="en-GB" i="1" dirty="0">
                <a:solidFill>
                  <a:srgbClr val="00628C"/>
                </a:solidFill>
              </a:rPr>
              <a:t> </a:t>
            </a:r>
            <a:r>
              <a:rPr lang="en-GB" dirty="0">
                <a:solidFill>
                  <a:srgbClr val="00628C"/>
                </a:solidFill>
              </a:rPr>
              <a:t>= -6 (</a:t>
            </a:r>
            <a:r>
              <a:rPr lang="en-GB" i="1" dirty="0">
                <a:solidFill>
                  <a:srgbClr val="00628C"/>
                </a:solidFill>
              </a:rPr>
              <a:t>a</a:t>
            </a:r>
            <a:r>
              <a:rPr lang="en-GB" i="0" dirty="0">
                <a:solidFill>
                  <a:srgbClr val="00628C"/>
                </a:solidFill>
              </a:rPr>
              <a:t> = -18), </a:t>
            </a:r>
            <a:r>
              <a:rPr lang="en-GB" i="1" dirty="0">
                <a:solidFill>
                  <a:srgbClr val="00628C"/>
                </a:solidFill>
              </a:rPr>
              <a:t>a </a:t>
            </a:r>
            <a:r>
              <a:rPr lang="en-GB" dirty="0">
                <a:solidFill>
                  <a:srgbClr val="00628C"/>
                </a:solidFill>
              </a:rPr>
              <a:t>+ 3</a:t>
            </a:r>
            <a:r>
              <a:rPr lang="en-GB" i="1" dirty="0">
                <a:solidFill>
                  <a:srgbClr val="00628C"/>
                </a:solidFill>
              </a:rPr>
              <a:t> </a:t>
            </a:r>
            <a:r>
              <a:rPr lang="en-GB" dirty="0">
                <a:solidFill>
                  <a:srgbClr val="00628C"/>
                </a:solidFill>
              </a:rPr>
              <a:t>= -6 (</a:t>
            </a:r>
            <a:r>
              <a:rPr lang="en-GB" i="1" dirty="0">
                <a:solidFill>
                  <a:srgbClr val="00628C"/>
                </a:solidFill>
              </a:rPr>
              <a:t>a</a:t>
            </a:r>
            <a:r>
              <a:rPr lang="en-GB" i="0" dirty="0">
                <a:solidFill>
                  <a:srgbClr val="00628C"/>
                </a:solidFill>
              </a:rPr>
              <a:t> = -9) and </a:t>
            </a:r>
            <a:r>
              <a:rPr lang="en-GB" i="1" dirty="0">
                <a:solidFill>
                  <a:srgbClr val="00628C"/>
                </a:solidFill>
              </a:rPr>
              <a:t>a – </a:t>
            </a:r>
            <a:r>
              <a:rPr lang="en-GB" dirty="0">
                <a:solidFill>
                  <a:srgbClr val="00628C"/>
                </a:solidFill>
              </a:rPr>
              <a:t>3</a:t>
            </a:r>
            <a:r>
              <a:rPr lang="en-GB" i="1" dirty="0">
                <a:solidFill>
                  <a:srgbClr val="00628C"/>
                </a:solidFill>
              </a:rPr>
              <a:t> </a:t>
            </a:r>
            <a:r>
              <a:rPr lang="en-GB" dirty="0">
                <a:solidFill>
                  <a:srgbClr val="00628C"/>
                </a:solidFill>
              </a:rPr>
              <a:t>= -6 (</a:t>
            </a:r>
            <a:r>
              <a:rPr lang="en-GB" i="1" dirty="0">
                <a:solidFill>
                  <a:srgbClr val="00628C"/>
                </a:solidFill>
              </a:rPr>
              <a:t>a</a:t>
            </a:r>
            <a:r>
              <a:rPr lang="en-GB" i="0" dirty="0">
                <a:solidFill>
                  <a:srgbClr val="00628C"/>
                </a:solidFill>
              </a:rPr>
              <a:t> = -3).</a:t>
            </a:r>
          </a:p>
          <a:p>
            <a:pPr marL="0" marR="0" lvl="0" indent="0" algn="l" defTabSz="914400" rtl="0" eaLnBrk="1" fontAlgn="auto" latinLnBrk="0" hangingPunct="1">
              <a:lnSpc>
                <a:spcPct val="100000"/>
              </a:lnSpc>
              <a:spcBef>
                <a:spcPts val="1200"/>
              </a:spcBef>
              <a:spcAft>
                <a:spcPts val="0"/>
              </a:spcAft>
              <a:buClrTx/>
              <a:buSzTx/>
              <a:buFontTx/>
              <a:buNone/>
              <a:tabLst/>
              <a:defRPr/>
            </a:pPr>
            <a:r>
              <a:rPr lang="en-GB" i="0" dirty="0">
                <a:solidFill>
                  <a:srgbClr val="00628C"/>
                </a:solidFill>
              </a:rPr>
              <a:t>0.9: </a:t>
            </a:r>
            <a:r>
              <a:rPr lang="en-GB" i="1" dirty="0">
                <a:solidFill>
                  <a:srgbClr val="00628C"/>
                </a:solidFill>
              </a:rPr>
              <a:t>a</a:t>
            </a:r>
            <a:r>
              <a:rPr lang="en-GB" i="0" dirty="0">
                <a:solidFill>
                  <a:srgbClr val="00628C"/>
                </a:solidFill>
              </a:rPr>
              <a:t> has the greatest value in </a:t>
            </a:r>
            <a:r>
              <a:rPr lang="en-GB" i="1" dirty="0">
                <a:solidFill>
                  <a:srgbClr val="00628C"/>
                </a:solidFill>
              </a:rPr>
              <a:t>a – </a:t>
            </a:r>
            <a:r>
              <a:rPr lang="en-GB" dirty="0">
                <a:solidFill>
                  <a:srgbClr val="00628C"/>
                </a:solidFill>
              </a:rPr>
              <a:t>3</a:t>
            </a:r>
            <a:r>
              <a:rPr lang="en-GB" i="1" dirty="0">
                <a:solidFill>
                  <a:srgbClr val="00628C"/>
                </a:solidFill>
              </a:rPr>
              <a:t> </a:t>
            </a:r>
            <a:r>
              <a:rPr lang="en-GB" dirty="0">
                <a:solidFill>
                  <a:srgbClr val="00628C"/>
                </a:solidFill>
              </a:rPr>
              <a:t>= 0.9 (</a:t>
            </a:r>
            <a:r>
              <a:rPr lang="en-GB" i="1" dirty="0">
                <a:solidFill>
                  <a:srgbClr val="00628C"/>
                </a:solidFill>
              </a:rPr>
              <a:t>a</a:t>
            </a:r>
            <a:r>
              <a:rPr lang="en-GB" i="0" dirty="0">
                <a:solidFill>
                  <a:srgbClr val="00628C"/>
                </a:solidFill>
              </a:rPr>
              <a:t> = 3.9), </a:t>
            </a:r>
            <a:r>
              <a:rPr lang="en-GB" i="1" dirty="0">
                <a:solidFill>
                  <a:srgbClr val="00628C"/>
                </a:solidFill>
              </a:rPr>
              <a:t>a</a:t>
            </a:r>
            <a:r>
              <a:rPr lang="en-GB" i="0" dirty="0">
                <a:solidFill>
                  <a:srgbClr val="00628C"/>
                </a:solidFill>
              </a:rPr>
              <a:t> is not even for any of the equations, </a:t>
            </a:r>
            <a:r>
              <a:rPr lang="en-GB" i="1" dirty="0">
                <a:solidFill>
                  <a:srgbClr val="00628C"/>
                </a:solidFill>
              </a:rPr>
              <a:t>a</a:t>
            </a:r>
            <a:r>
              <a:rPr lang="en-GB" i="0" dirty="0">
                <a:solidFill>
                  <a:srgbClr val="00628C"/>
                </a:solidFill>
              </a:rPr>
              <a:t> is not a multiple of 3 for any of the equations.</a:t>
            </a:r>
            <a:endParaRPr lang="en-GB" dirty="0">
              <a:solidFill>
                <a:srgbClr val="00628C"/>
              </a:solidFill>
            </a:endParaRPr>
          </a:p>
          <a:p>
            <a:pPr>
              <a:spcBef>
                <a:spcPts val="1200"/>
              </a:spcBef>
              <a:buNone/>
            </a:pPr>
            <a:endParaRPr lang="en-GB" dirty="0">
              <a:solidFill>
                <a:srgbClr val="00628C"/>
              </a:solidFill>
            </a:endParaRPr>
          </a:p>
          <a:p>
            <a:r>
              <a:rPr lang="en-GB" b="1" dirty="0"/>
              <a:t>Suggested questioning</a:t>
            </a:r>
          </a:p>
          <a:p>
            <a:r>
              <a:rPr lang="en-GB" b="0" dirty="0"/>
              <a:t>What is the same and what is different?</a:t>
            </a:r>
          </a:p>
          <a:p>
            <a:r>
              <a:rPr lang="en-GB" b="0" dirty="0"/>
              <a:t>When will </a:t>
            </a:r>
            <a:r>
              <a:rPr lang="en-GB" b="0" i="1" dirty="0"/>
              <a:t>a</a:t>
            </a:r>
            <a:r>
              <a:rPr lang="en-GB" b="0" i="0" dirty="0"/>
              <a:t> be less than 9, or -6, or 0.9? When would it be greater?</a:t>
            </a:r>
          </a:p>
          <a:p>
            <a:r>
              <a:rPr lang="en-GB" b="0" i="0" dirty="0"/>
              <a:t>How do you know whether an unknown should be odd or even?</a:t>
            </a:r>
            <a:endParaRPr lang="en-GB" b="0" dirty="0"/>
          </a:p>
          <a:p>
            <a:endParaRPr lang="en-GB" b="1" dirty="0"/>
          </a:p>
          <a:p>
            <a:r>
              <a:rPr lang="en-GB" b="1" dirty="0"/>
              <a:t>Things to think about</a:t>
            </a:r>
          </a:p>
          <a:p>
            <a:r>
              <a:rPr lang="en-GB" b="0" dirty="0"/>
              <a:t>Checkpoint 15 assesses how readily students reason about solutions, and estimate what is ‘sensible’. The numbers are straightforward, and you might find that, for some students, this makes it harder for them to reason in the general. For example, they might only be able to justify the particular examples given (’Because 27 is bigger than 9 for 3</a:t>
            </a:r>
            <a:r>
              <a:rPr lang="en-GB" b="0" i="1" dirty="0"/>
              <a:t>a =</a:t>
            </a:r>
            <a:r>
              <a:rPr lang="en-GB" b="0" i="0" u="none" dirty="0"/>
              <a:t> 9’). In this case, try offering a number like 9423 in place of 9 to encourage them to generalise. Ensure you then also consider a negative and a decimal, as is modelled here, to prevent misconceptions forming.</a:t>
            </a:r>
            <a:endParaRPr lang="en-GB" b="0" dirty="0"/>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dirty="0"/>
          </a:p>
        </p:txBody>
      </p:sp>
    </p:spTree>
    <p:extLst>
      <p:ext uri="{BB962C8B-B14F-4D97-AF65-F5344CB8AC3E}">
        <p14:creationId xmlns:p14="http://schemas.microsoft.com/office/powerpoint/2010/main" val="4469440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dirty="0"/>
          </a:p>
        </p:txBody>
      </p:sp>
    </p:spTree>
    <p:extLst>
      <p:ext uri="{BB962C8B-B14F-4D97-AF65-F5344CB8AC3E}">
        <p14:creationId xmlns:p14="http://schemas.microsoft.com/office/powerpoint/2010/main" val="3002801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 printable version can be found on slide 66.</a:t>
            </a:r>
            <a:endParaRPr lang="en-GB" b="1" dirty="0"/>
          </a:p>
          <a:p>
            <a:endParaRPr lang="en-GB" b="1" dirty="0"/>
          </a:p>
          <a:p>
            <a:r>
              <a:rPr lang="en-GB" b="1" dirty="0"/>
              <a:t>Answers</a:t>
            </a:r>
          </a:p>
          <a:p>
            <a:r>
              <a:rPr lang="en-GB" b="0" dirty="0"/>
              <a:t>b) Even: yes, Positive: don’t know, More than 40: no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Even: don’t know, Positive: yes, More than 40: yes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Even: don’t know, Positive: yes, More than 40: don’t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 Even: yes; Positive: yes; More than 40: yes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 Even: don’t know, Positive: yes, More than 40: yes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g) Even: yes, Positive: yes, More than 40: don’t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Students’ responses to this will vary. To give examples of multiplicative expressions, if 5</a:t>
            </a:r>
            <a:r>
              <a:rPr lang="en-GB" b="0" i="1" dirty="0"/>
              <a:t>m </a:t>
            </a:r>
            <a:r>
              <a:rPr lang="en-GB" b="0" i="0" dirty="0"/>
              <a:t>gives a number greater than 200, there would be a yes in every column; if 5</a:t>
            </a:r>
            <a:r>
              <a:rPr lang="en-GB" b="0" i="1" dirty="0"/>
              <a:t>m </a:t>
            </a:r>
            <a:r>
              <a:rPr lang="en-GB" b="0" i="0" dirty="0"/>
              <a:t>gives</a:t>
            </a:r>
            <a:r>
              <a:rPr lang="en-GB" b="0" i="1" dirty="0"/>
              <a:t> </a:t>
            </a:r>
            <a:r>
              <a:rPr lang="en-GB" b="0" i="0" dirty="0"/>
              <a:t>a number less than 0, there would be a no in every column; and if 2</a:t>
            </a:r>
            <a:r>
              <a:rPr lang="en-GB" b="0" i="1" dirty="0"/>
              <a:t>m </a:t>
            </a:r>
            <a:r>
              <a:rPr lang="en-GB" b="0" i="0" dirty="0"/>
              <a:t>gives a number less than 100, there would be a don’t know in every column. To give examples of additive expressions: if </a:t>
            </a:r>
            <a:r>
              <a:rPr lang="en-GB" b="0" i="1" dirty="0"/>
              <a:t>m</a:t>
            </a:r>
            <a:r>
              <a:rPr lang="en-GB" b="0" i="0" dirty="0"/>
              <a:t> + 10 gives an even number more than 50, there would be a yes in every column; if </a:t>
            </a:r>
            <a:r>
              <a:rPr lang="en-GB" b="0" i="1" dirty="0"/>
              <a:t>m + </a:t>
            </a:r>
            <a:r>
              <a:rPr lang="en-GB" b="0" i="0" dirty="0"/>
              <a:t>10 gives</a:t>
            </a:r>
            <a:r>
              <a:rPr lang="en-GB" b="0" i="1" dirty="0"/>
              <a:t> </a:t>
            </a:r>
            <a:r>
              <a:rPr lang="en-GB" b="0" i="0" dirty="0"/>
              <a:t>an even number less than 10, there would be a no in every column; and if </a:t>
            </a:r>
            <a:r>
              <a:rPr lang="en-GB" b="0" i="1" dirty="0"/>
              <a:t>m + n</a:t>
            </a:r>
            <a:r>
              <a:rPr lang="en-GB" b="0" i="0" dirty="0"/>
              <a:t> gives an even number less than 50, there would be a don’t know in every column.</a:t>
            </a:r>
            <a:endParaRPr lang="en-GB" b="0" dirty="0"/>
          </a:p>
          <a:p>
            <a:endParaRPr lang="en-GB" b="0" dirty="0"/>
          </a:p>
          <a:p>
            <a:r>
              <a:rPr lang="en-GB" b="1" dirty="0"/>
              <a:t>Suggested questioning</a:t>
            </a:r>
          </a:p>
          <a:p>
            <a:r>
              <a:rPr lang="en-GB" b="0" dirty="0"/>
              <a:t>What do we know? What do we not know?</a:t>
            </a:r>
          </a:p>
          <a:p>
            <a:r>
              <a:rPr lang="en-GB" b="0" dirty="0"/>
              <a:t>Is the product of an odd and even number even or odd?</a:t>
            </a:r>
          </a:p>
          <a:p>
            <a:r>
              <a:rPr lang="en-GB" b="0" dirty="0"/>
              <a:t>Is the sum of an odd and odd number even or odd?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Is the sum of an even and even number even or odd?</a:t>
            </a:r>
          </a:p>
          <a:p>
            <a:r>
              <a:rPr lang="en-GB" b="0" dirty="0"/>
              <a:t>How can we use our knowledge of odd and even numbers to help us here?</a:t>
            </a:r>
          </a:p>
          <a:p>
            <a:r>
              <a:rPr lang="en-GB" b="0" dirty="0"/>
              <a:t>In (e.g. part c), what is the smallest value that </a:t>
            </a:r>
            <a:r>
              <a:rPr lang="en-GB" b="0" i="1" dirty="0"/>
              <a:t>m</a:t>
            </a:r>
            <a:r>
              <a:rPr lang="en-GB" b="0" i="0" dirty="0"/>
              <a:t> could take?</a:t>
            </a:r>
            <a:endParaRPr lang="en-GB" b="0" dirty="0"/>
          </a:p>
          <a:p>
            <a:endParaRPr lang="en-GB" b="0" dirty="0"/>
          </a:p>
          <a:p>
            <a:r>
              <a:rPr lang="en-GB" b="1" dirty="0"/>
              <a:t>Things to think about</a:t>
            </a:r>
          </a:p>
          <a:p>
            <a:r>
              <a:rPr lang="en-GB" dirty="0"/>
              <a:t>There is a lot going on in Checkpoint 16, so you could use additional activities I or J first to check students understand the basic idea. Similar ideas were explored in Checkpoint 15, but this time the option of solving as an alternative strategy is removed so students have to estimate and reason instead. </a:t>
            </a:r>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dirty="0"/>
          </a:p>
        </p:txBody>
      </p:sp>
    </p:spTree>
    <p:extLst>
      <p:ext uri="{BB962C8B-B14F-4D97-AF65-F5344CB8AC3E}">
        <p14:creationId xmlns:p14="http://schemas.microsoft.com/office/powerpoint/2010/main" val="2667114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dirty="0"/>
          </a:p>
        </p:txBody>
      </p:sp>
    </p:spTree>
    <p:extLst>
      <p:ext uri="{BB962C8B-B14F-4D97-AF65-F5344CB8AC3E}">
        <p14:creationId xmlns:p14="http://schemas.microsoft.com/office/powerpoint/2010/main" val="4225458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Students can choose any two expressions </a:t>
                </a:r>
                <a:r>
                  <a:rPr lang="en-GB" b="1" dirty="0"/>
                  <a:t>except </a:t>
                </a:r>
                <a:r>
                  <a:rPr lang="en-GB" b="0" dirty="0"/>
                  <a:t>30 = 36; 20 + </a:t>
                </a:r>
                <a:r>
                  <a:rPr lang="en-GB" b="0" i="1" dirty="0"/>
                  <a:t>a</a:t>
                </a:r>
                <a:r>
                  <a:rPr lang="en-GB" b="0" i="0" dirty="0"/>
                  <a:t> = 25 + </a:t>
                </a:r>
                <a:r>
                  <a:rPr lang="en-GB" b="0" i="1" dirty="0"/>
                  <a:t>a</a:t>
                </a:r>
                <a:r>
                  <a:rPr lang="en-GB" b="0" i="0" dirty="0"/>
                  <a:t>; 8 + </a:t>
                </a:r>
                <a:r>
                  <a:rPr lang="en-GB" b="0" i="1" dirty="0"/>
                  <a:t>a</a:t>
                </a:r>
                <a:r>
                  <a:rPr lang="en-GB" b="0" i="0" dirty="0"/>
                  <a:t> + 12 = 25 + </a:t>
                </a:r>
                <a:r>
                  <a:rPr lang="en-GB" b="0" i="1" dirty="0"/>
                  <a:t>a</a:t>
                </a:r>
                <a:r>
                  <a:rPr lang="en-GB" b="0" i="0" dirty="0"/>
                  <a:t>; 9 + </a:t>
                </a:r>
                <a:r>
                  <a:rPr lang="en-GB" b="0" i="1" dirty="0"/>
                  <a:t>a</a:t>
                </a:r>
                <a:r>
                  <a:rPr lang="en-GB" b="0" i="0" dirty="0"/>
                  <a:t> + 11 = 25 + </a:t>
                </a:r>
                <a:r>
                  <a:rPr lang="en-GB" b="0" i="1" dirty="0"/>
                  <a:t>a</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There are too many potential combinations to list. Consider when </a:t>
                </a:r>
                <a:r>
                  <a:rPr lang="en-GB" b="1" dirty="0"/>
                  <a:t>any</a:t>
                </a:r>
                <a:r>
                  <a:rPr lang="en-GB" b="0" dirty="0"/>
                  <a:t> value of </a:t>
                </a:r>
                <a:r>
                  <a:rPr lang="en-GB" b="0" i="1" dirty="0"/>
                  <a:t>a</a:t>
                </a:r>
                <a:r>
                  <a:rPr lang="en-GB" b="0" i="0" dirty="0"/>
                  <a:t> would make the equation true (where the two expressions are equivalent, for example </a:t>
                </a:r>
                <a:r>
                  <a:rPr lang="en-GB" dirty="0">
                    <a:solidFill>
                      <a:schemeClr val="bg1"/>
                    </a:solidFill>
                  </a:rPr>
                  <a:t>3 × </a:t>
                </a:r>
                <a:r>
                  <a:rPr lang="en-GB" i="1" dirty="0">
                    <a:solidFill>
                      <a:schemeClr val="bg1"/>
                    </a:solidFill>
                  </a:rPr>
                  <a:t>a</a:t>
                </a:r>
                <a:r>
                  <a:rPr lang="en-GB" dirty="0">
                    <a:solidFill>
                      <a:schemeClr val="bg1"/>
                    </a:solidFill>
                  </a:rPr>
                  <a:t> × 2 and 6 × </a:t>
                </a:r>
                <a:r>
                  <a:rPr lang="en-GB" i="1" dirty="0">
                    <a:solidFill>
                      <a:schemeClr val="bg1"/>
                    </a:solidFill>
                  </a:rPr>
                  <a:t>a</a:t>
                </a:r>
                <a:r>
                  <a:rPr lang="en-GB" dirty="0">
                    <a:solidFill>
                      <a:schemeClr val="bg1"/>
                    </a:solidFill>
                  </a:rPr>
                  <a:t>) and when only a specific value of </a:t>
                </a:r>
                <a:r>
                  <a:rPr lang="en-GB" i="1" dirty="0">
                    <a:solidFill>
                      <a:schemeClr val="bg1"/>
                    </a:solidFill>
                  </a:rPr>
                  <a:t>a</a:t>
                </a:r>
                <a:r>
                  <a:rPr lang="en-GB" i="0" dirty="0">
                    <a:solidFill>
                      <a:schemeClr val="bg1"/>
                    </a:solidFill>
                  </a:rPr>
                  <a:t> would make the equation true (for example, 50 – </a:t>
                </a:r>
                <a:r>
                  <a:rPr lang="en-GB" i="1" dirty="0">
                    <a:solidFill>
                      <a:schemeClr val="bg1"/>
                    </a:solidFill>
                  </a:rPr>
                  <a:t>a</a:t>
                </a:r>
                <a:r>
                  <a:rPr lang="en-GB" i="0" dirty="0">
                    <a:solidFill>
                      <a:schemeClr val="bg1"/>
                    </a:solidFill>
                  </a:rPr>
                  <a:t> = 30, where </a:t>
                </a:r>
                <a:r>
                  <a:rPr lang="en-GB" i="1" dirty="0">
                    <a:solidFill>
                      <a:schemeClr val="bg1"/>
                    </a:solidFill>
                  </a:rPr>
                  <a:t>a</a:t>
                </a:r>
                <a:r>
                  <a:rPr lang="en-GB" i="0" dirty="0">
                    <a:solidFill>
                      <a:schemeClr val="bg1"/>
                    </a:solidFill>
                  </a:rPr>
                  <a:t> must be 20, or </a:t>
                </a:r>
                <a:r>
                  <a:rPr lang="en-GB" dirty="0">
                    <a:solidFill>
                      <a:schemeClr val="bg1"/>
                    </a:solidFill>
                  </a:rPr>
                  <a:t>6 × </a:t>
                </a:r>
                <a:r>
                  <a:rPr lang="en-GB" i="1" dirty="0">
                    <a:solidFill>
                      <a:schemeClr val="bg1"/>
                    </a:solidFill>
                  </a:rPr>
                  <a:t>a = </a:t>
                </a:r>
                <a:r>
                  <a:rPr lang="en-GB" dirty="0">
                    <a:solidFill>
                      <a:schemeClr val="bg1"/>
                    </a:solidFill>
                  </a:rPr>
                  <a:t>3 × </a:t>
                </a:r>
                <a:r>
                  <a:rPr lang="en-GB" i="1" dirty="0">
                    <a:solidFill>
                      <a:schemeClr val="bg1"/>
                    </a:solidFill>
                  </a:rPr>
                  <a:t>a</a:t>
                </a:r>
                <a:r>
                  <a:rPr lang="en-GB" i="0" dirty="0">
                    <a:solidFill>
                      <a:schemeClr val="bg1"/>
                    </a:solidFill>
                  </a:rPr>
                  <a:t>, where </a:t>
                </a:r>
                <a:r>
                  <a:rPr lang="en-GB" i="1" dirty="0">
                    <a:solidFill>
                      <a:schemeClr val="bg1"/>
                    </a:solidFill>
                  </a:rPr>
                  <a:t>a</a:t>
                </a:r>
                <a:r>
                  <a:rPr lang="en-GB" i="0" dirty="0">
                    <a:solidFill>
                      <a:schemeClr val="bg1"/>
                    </a:solidFill>
                  </a:rPr>
                  <a:t> must be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solidFill>
                    <a:schemeClr val="bg1"/>
                  </a:solidFill>
                </a:endParaRPr>
              </a:p>
              <a:p>
                <a:r>
                  <a:rPr lang="en-GB" b="0" i="0" dirty="0">
                    <a:solidFill>
                      <a:schemeClr val="bg1"/>
                    </a:solidFill>
                  </a:rPr>
                  <a:t>? There are infinite possibilities, but here are some suggestions:</a:t>
                </a:r>
              </a:p>
              <a:p>
                <a:r>
                  <a:rPr lang="en-GB" b="0" i="0" dirty="0">
                    <a:solidFill>
                      <a:schemeClr val="bg1"/>
                    </a:solidFill>
                  </a:rPr>
                  <a:t>30 = 36 – </a:t>
                </a:r>
                <a:r>
                  <a:rPr lang="en-GB" b="0" i="1" dirty="0">
                    <a:solidFill>
                      <a:schemeClr val="bg1"/>
                    </a:solidFill>
                  </a:rPr>
                  <a:t>a </a:t>
                </a:r>
                <a:r>
                  <a:rPr lang="en-GB" b="0" i="0" dirty="0">
                    <a:solidFill>
                      <a:schemeClr val="bg1"/>
                    </a:solidFill>
                  </a:rPr>
                  <a:t>, </a:t>
                </a:r>
                <a:r>
                  <a:rPr lang="en-GB" b="0" i="1" dirty="0">
                    <a:solidFill>
                      <a:schemeClr val="bg1"/>
                    </a:solidFill>
                  </a:rPr>
                  <a:t>a </a:t>
                </a:r>
                <a:r>
                  <a:rPr lang="en-GB" b="0" i="0" dirty="0">
                    <a:solidFill>
                      <a:schemeClr val="bg1"/>
                    </a:solidFill>
                  </a:rPr>
                  <a:t>must equal 6; 20 + </a:t>
                </a:r>
                <a:r>
                  <a:rPr lang="en-GB" b="0" i="1" dirty="0">
                    <a:solidFill>
                      <a:schemeClr val="bg1"/>
                    </a:solidFill>
                  </a:rPr>
                  <a:t>a</a:t>
                </a:r>
                <a:r>
                  <a:rPr lang="en-GB" b="0" i="0" dirty="0">
                    <a:solidFill>
                      <a:schemeClr val="bg1"/>
                    </a:solidFill>
                  </a:rPr>
                  <a:t> = 25 – </a:t>
                </a:r>
                <a:r>
                  <a:rPr lang="en-GB" b="0" i="1" dirty="0">
                    <a:solidFill>
                      <a:schemeClr val="bg1"/>
                    </a:solidFill>
                  </a:rPr>
                  <a:t>a, a </a:t>
                </a:r>
                <a:r>
                  <a:rPr lang="en-GB" b="0" i="0" dirty="0">
                    <a:solidFill>
                      <a:schemeClr val="bg1"/>
                    </a:solidFill>
                  </a:rPr>
                  <a:t>must equal 2.5; 8 + </a:t>
                </a:r>
                <a:r>
                  <a:rPr lang="en-GB" b="0" i="1" dirty="0">
                    <a:solidFill>
                      <a:schemeClr val="bg1"/>
                    </a:solidFill>
                  </a:rPr>
                  <a:t>a</a:t>
                </a:r>
                <a:r>
                  <a:rPr lang="en-GB" b="0" i="0" dirty="0">
                    <a:solidFill>
                      <a:schemeClr val="bg1"/>
                    </a:solidFill>
                  </a:rPr>
                  <a:t> + 17 = 25 + </a:t>
                </a:r>
                <a:r>
                  <a:rPr lang="en-GB" b="0" i="1" dirty="0">
                    <a:solidFill>
                      <a:schemeClr val="bg1"/>
                    </a:solidFill>
                  </a:rPr>
                  <a:t>a</a:t>
                </a:r>
                <a:r>
                  <a:rPr lang="en-GB" b="0" i="0" dirty="0">
                    <a:solidFill>
                      <a:schemeClr val="bg1"/>
                    </a:solidFill>
                  </a:rPr>
                  <a:t>, </a:t>
                </a:r>
                <a:r>
                  <a:rPr lang="en-GB" b="0" i="1" dirty="0">
                    <a:solidFill>
                      <a:schemeClr val="bg1"/>
                    </a:solidFill>
                  </a:rPr>
                  <a:t>a</a:t>
                </a:r>
                <a:r>
                  <a:rPr lang="en-GB" b="0" i="0" dirty="0">
                    <a:solidFill>
                      <a:schemeClr val="bg1"/>
                    </a:solidFill>
                  </a:rPr>
                  <a:t> could equal any number; 9 + </a:t>
                </a:r>
                <a:r>
                  <a:rPr lang="en-GB" b="0" i="1" dirty="0">
                    <a:solidFill>
                      <a:schemeClr val="bg1"/>
                    </a:solidFill>
                  </a:rPr>
                  <a:t>a</a:t>
                </a:r>
                <a:r>
                  <a:rPr lang="en-GB" b="0" i="0" dirty="0">
                    <a:solidFill>
                      <a:schemeClr val="bg1"/>
                    </a:solidFill>
                  </a:rPr>
                  <a:t> + 11 = 20 + </a:t>
                </a:r>
                <a:r>
                  <a:rPr lang="en-GB" b="0" i="1" dirty="0">
                    <a:solidFill>
                      <a:schemeClr val="bg1"/>
                    </a:solidFill>
                  </a:rPr>
                  <a:t>a</a:t>
                </a:r>
                <a:r>
                  <a:rPr lang="en-GB" b="0" i="0" dirty="0">
                    <a:solidFill>
                      <a:schemeClr val="bg1"/>
                    </a:solidFill>
                  </a:rPr>
                  <a:t>, </a:t>
                </a:r>
                <a:r>
                  <a:rPr lang="en-GB" b="0" i="1" dirty="0">
                    <a:solidFill>
                      <a:schemeClr val="bg1"/>
                    </a:solidFill>
                  </a:rPr>
                  <a:t>a</a:t>
                </a:r>
                <a:r>
                  <a:rPr lang="en-GB" b="0" i="0" dirty="0">
                    <a:solidFill>
                      <a:schemeClr val="bg1"/>
                    </a:solidFill>
                  </a:rPr>
                  <a:t> could equal any number.</a:t>
                </a:r>
              </a:p>
              <a:p>
                <a:endParaRPr lang="en-GB" b="0" dirty="0"/>
              </a:p>
              <a:p>
                <a:r>
                  <a:rPr lang="en-GB" b="1" dirty="0"/>
                  <a:t>Suggested questioning</a:t>
                </a:r>
              </a:p>
              <a:p>
                <a:r>
                  <a:rPr lang="en-GB" b="0" dirty="0"/>
                  <a:t>Which of these expressions are equivalent?</a:t>
                </a:r>
              </a:p>
              <a:p>
                <a:r>
                  <a:rPr lang="en-GB" b="0" dirty="0"/>
                  <a:t>Which of these expressions could be equivalent if </a:t>
                </a:r>
                <a:r>
                  <a:rPr lang="en-GB" b="0" i="1" dirty="0"/>
                  <a:t>a</a:t>
                </a:r>
                <a:r>
                  <a:rPr lang="en-GB" b="0" i="0" dirty="0"/>
                  <a:t> was __?</a:t>
                </a:r>
              </a:p>
              <a:p>
                <a:r>
                  <a:rPr lang="en-GB" b="0" i="0" dirty="0"/>
                  <a:t>Which of these expressions are </a:t>
                </a:r>
                <a:r>
                  <a:rPr lang="en-GB" b="1" i="0" dirty="0"/>
                  <a:t>not</a:t>
                </a:r>
                <a:r>
                  <a:rPr lang="en-GB" b="0" i="0" dirty="0"/>
                  <a:t> equivalent?</a:t>
                </a:r>
              </a:p>
              <a:p>
                <a:r>
                  <a:rPr lang="en-GB" b="0" i="0" dirty="0"/>
                  <a:t>What does the ‘=‘ symbol mean?</a:t>
                </a:r>
                <a:endParaRPr lang="en-GB" b="0" dirty="0"/>
              </a:p>
              <a:p>
                <a:endParaRPr lang="en-GB" b="1" dirty="0"/>
              </a:p>
              <a:p>
                <a:r>
                  <a:rPr lang="en-GB" b="1" dirty="0"/>
                  <a:t>Things to think about</a:t>
                </a:r>
              </a:p>
              <a:p>
                <a:r>
                  <a:rPr lang="en-GB" b="0" dirty="0"/>
                  <a:t>Activity A is a more open version of Checkpoint 5, which might be suited as a follow-up once students have some experience of solving equations. There are a few assessment points. Assess</a:t>
                </a:r>
                <a:r>
                  <a:rPr lang="en-GB" b="0" baseline="0" dirty="0"/>
                  <a:t> </a:t>
                </a:r>
                <a:r>
                  <a:rPr lang="en-GB" b="0" dirty="0"/>
                  <a:t>whether students are happy to arrange equations with expressions on either side.</a:t>
                </a:r>
                <a:r>
                  <a:rPr lang="en-GB" b="0" baseline="0" dirty="0"/>
                  <a:t> I</a:t>
                </a:r>
                <a:r>
                  <a:rPr lang="en-GB" b="0" dirty="0"/>
                  <a:t>f students always put the single number on the right hand side (for</a:t>
                </a:r>
                <a:r>
                  <a:rPr lang="en-GB" b="0" baseline="0" dirty="0"/>
                  <a:t> example,</a:t>
                </a:r>
                <a:r>
                  <a:rPr lang="en-GB" b="0" dirty="0"/>
                  <a:t> 20 + </a:t>
                </a:r>
                <a:r>
                  <a:rPr lang="en-GB" b="0" i="1" dirty="0"/>
                  <a:t>a</a:t>
                </a:r>
                <a:r>
                  <a:rPr lang="en-GB" b="0" i="0" dirty="0"/>
                  <a:t> = 30)</a:t>
                </a:r>
                <a:r>
                  <a:rPr lang="en-GB" b="0" dirty="0"/>
                  <a:t>,</a:t>
                </a:r>
                <a:r>
                  <a:rPr lang="en-GB" b="0" baseline="0" dirty="0"/>
                  <a:t> </a:t>
                </a:r>
                <a:r>
                  <a:rPr lang="en-GB" b="0" dirty="0"/>
                  <a:t>consider varying the examples they experience, to build confidence in working with equations in the form 30 = 20 + </a:t>
                </a:r>
                <a:r>
                  <a:rPr lang="en-GB" b="0" i="1" dirty="0"/>
                  <a:t>a </a:t>
                </a:r>
                <a:r>
                  <a:rPr lang="en-GB" b="0" i="0" dirty="0"/>
                  <a:t>as well. Check</a:t>
                </a:r>
                <a:r>
                  <a:rPr lang="en-GB" b="0" i="0" baseline="0" dirty="0"/>
                  <a:t> </a:t>
                </a:r>
                <a:r>
                  <a:rPr lang="en-GB" b="0" i="0" dirty="0"/>
                  <a:t>whether students recognise where equations are not possible because they do not balance (for</a:t>
                </a:r>
                <a:r>
                  <a:rPr lang="en-GB" b="0" i="0" baseline="0" dirty="0"/>
                  <a:t> example, </a:t>
                </a:r>
                <a:r>
                  <a:rPr lang="en-GB" b="0" i="0" dirty="0"/>
                  <a:t>20 + </a:t>
                </a:r>
                <a:r>
                  <a:rPr lang="en-GB" b="0" i="1" dirty="0"/>
                  <a:t>a</a:t>
                </a:r>
                <a:r>
                  <a:rPr lang="en-GB" b="0" i="0" dirty="0"/>
                  <a:t> = 25 + </a:t>
                </a:r>
                <a:r>
                  <a:rPr lang="en-GB" b="0" i="1" dirty="0"/>
                  <a:t>a</a:t>
                </a:r>
                <a:r>
                  <a:rPr lang="en-GB" b="0" i="0" dirty="0"/>
                  <a:t>).</a:t>
                </a:r>
                <a:r>
                  <a:rPr lang="en-GB" b="0" i="0" baseline="0" dirty="0"/>
                  <a:t> </a:t>
                </a:r>
                <a:r>
                  <a:rPr lang="en-GB" b="0" i="0" dirty="0"/>
                  <a:t>Check if students understand the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symbol</a:t>
                </a:r>
                <a:r>
                  <a:rPr lang="en-GB" b="0" baseline="0" dirty="0"/>
                  <a:t> at this stage. A further point is whether students recognise where an unknown can take any value (so is a variable) and when it must take a specific value (a solution); see the answers for an example of this.</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Students can choose any two expressions EXCEPT 30 = 36; 20 + </a:t>
                </a:r>
                <a:r>
                  <a:rPr lang="en-GB" b="0" i="1" dirty="0"/>
                  <a:t>a</a:t>
                </a:r>
                <a:r>
                  <a:rPr lang="en-GB" b="0" i="0" dirty="0"/>
                  <a:t> = 25 + </a:t>
                </a:r>
                <a:r>
                  <a:rPr lang="en-GB" b="0" i="1" dirty="0"/>
                  <a:t>a</a:t>
                </a:r>
                <a:r>
                  <a:rPr lang="en-GB" b="0" i="0" dirty="0"/>
                  <a:t>; 8 + </a:t>
                </a:r>
                <a:r>
                  <a:rPr lang="en-GB" b="0" i="1" dirty="0"/>
                  <a:t>a</a:t>
                </a:r>
                <a:r>
                  <a:rPr lang="en-GB" b="0" i="0" dirty="0"/>
                  <a:t> + 12 = 25 + </a:t>
                </a:r>
                <a:r>
                  <a:rPr lang="en-GB" b="0" i="1" dirty="0"/>
                  <a:t>a</a:t>
                </a:r>
                <a:r>
                  <a:rPr lang="en-GB" b="0" i="0" dirty="0"/>
                  <a:t>; 9 + </a:t>
                </a:r>
                <a:r>
                  <a:rPr lang="en-GB" b="0" i="1" dirty="0"/>
                  <a:t>a</a:t>
                </a:r>
                <a:r>
                  <a:rPr lang="en-GB" b="0" i="0" dirty="0"/>
                  <a:t> + 11 = 25 + </a:t>
                </a:r>
                <a:r>
                  <a:rPr lang="en-GB" b="0" i="1" dirty="0"/>
                  <a:t>a</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There are too many potential combinations to list here! It is worth considering when ANY value of </a:t>
                </a:r>
                <a:r>
                  <a:rPr lang="en-GB" b="0" i="1" dirty="0"/>
                  <a:t>a</a:t>
                </a:r>
                <a:r>
                  <a:rPr lang="en-GB" b="0" i="0" dirty="0"/>
                  <a:t> would make the equation true (where the two expressions are equivalent such as </a:t>
                </a:r>
                <a:r>
                  <a:rPr lang="en-GB" dirty="0">
                    <a:solidFill>
                      <a:schemeClr val="bg1"/>
                    </a:solidFill>
                  </a:rPr>
                  <a:t>3 × </a:t>
                </a:r>
                <a:r>
                  <a:rPr lang="en-GB" i="1" dirty="0">
                    <a:solidFill>
                      <a:schemeClr val="bg1"/>
                    </a:solidFill>
                  </a:rPr>
                  <a:t>a</a:t>
                </a:r>
                <a:r>
                  <a:rPr lang="en-GB" dirty="0">
                    <a:solidFill>
                      <a:schemeClr val="bg1"/>
                    </a:solidFill>
                  </a:rPr>
                  <a:t> × 2 and 6 × </a:t>
                </a:r>
                <a:r>
                  <a:rPr lang="en-GB" i="1" dirty="0">
                    <a:solidFill>
                      <a:schemeClr val="bg1"/>
                    </a:solidFill>
                  </a:rPr>
                  <a:t>a</a:t>
                </a:r>
                <a:r>
                  <a:rPr lang="en-GB" dirty="0">
                    <a:solidFill>
                      <a:schemeClr val="bg1"/>
                    </a:solidFill>
                  </a:rPr>
                  <a:t>) and when only a specific value of </a:t>
                </a:r>
                <a:r>
                  <a:rPr lang="en-GB" i="1" dirty="0">
                    <a:solidFill>
                      <a:schemeClr val="bg1"/>
                    </a:solidFill>
                  </a:rPr>
                  <a:t>a</a:t>
                </a:r>
                <a:r>
                  <a:rPr lang="en-GB" i="0" dirty="0">
                    <a:solidFill>
                      <a:schemeClr val="bg1"/>
                    </a:solidFill>
                  </a:rPr>
                  <a:t> would make the equation true (such as 50 – </a:t>
                </a:r>
                <a:r>
                  <a:rPr lang="en-GB" i="1" dirty="0">
                    <a:solidFill>
                      <a:schemeClr val="bg1"/>
                    </a:solidFill>
                  </a:rPr>
                  <a:t>a</a:t>
                </a:r>
                <a:r>
                  <a:rPr lang="en-GB" i="0" dirty="0">
                    <a:solidFill>
                      <a:schemeClr val="bg1"/>
                    </a:solidFill>
                  </a:rPr>
                  <a:t> = 30, where </a:t>
                </a:r>
                <a:r>
                  <a:rPr lang="en-GB" i="1" dirty="0">
                    <a:solidFill>
                      <a:schemeClr val="bg1"/>
                    </a:solidFill>
                  </a:rPr>
                  <a:t>a</a:t>
                </a:r>
                <a:r>
                  <a:rPr lang="en-GB" i="0" dirty="0">
                    <a:solidFill>
                      <a:schemeClr val="bg1"/>
                    </a:solidFill>
                  </a:rPr>
                  <a:t> must be 20, or </a:t>
                </a:r>
                <a:r>
                  <a:rPr lang="en-GB" dirty="0">
                    <a:solidFill>
                      <a:schemeClr val="bg1"/>
                    </a:solidFill>
                  </a:rPr>
                  <a:t>6 × </a:t>
                </a:r>
                <a:r>
                  <a:rPr lang="en-GB" i="1" dirty="0">
                    <a:solidFill>
                      <a:schemeClr val="bg1"/>
                    </a:solidFill>
                  </a:rPr>
                  <a:t>a = </a:t>
                </a:r>
                <a:r>
                  <a:rPr lang="en-GB" dirty="0">
                    <a:solidFill>
                      <a:schemeClr val="bg1"/>
                    </a:solidFill>
                  </a:rPr>
                  <a:t>3 × </a:t>
                </a:r>
                <a:r>
                  <a:rPr lang="en-GB" i="1" dirty="0">
                    <a:solidFill>
                      <a:schemeClr val="bg1"/>
                    </a:solidFill>
                  </a:rPr>
                  <a:t>a</a:t>
                </a:r>
                <a:r>
                  <a:rPr lang="en-GB" i="0" dirty="0">
                    <a:solidFill>
                      <a:schemeClr val="bg1"/>
                    </a:solidFill>
                  </a:rPr>
                  <a:t>, where </a:t>
                </a:r>
                <a:r>
                  <a:rPr lang="en-GB" i="1" dirty="0">
                    <a:solidFill>
                      <a:schemeClr val="bg1"/>
                    </a:solidFill>
                  </a:rPr>
                  <a:t>a</a:t>
                </a:r>
                <a:r>
                  <a:rPr lang="en-GB" i="0" dirty="0">
                    <a:solidFill>
                      <a:schemeClr val="bg1"/>
                    </a:solidFill>
                  </a:rPr>
                  <a:t> must be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solidFill>
                    <a:schemeClr val="bg1"/>
                  </a:solidFill>
                </a:endParaRPr>
              </a:p>
              <a:p>
                <a:r>
                  <a:rPr lang="en-GB" b="0" i="0" dirty="0">
                    <a:solidFill>
                      <a:schemeClr val="bg1"/>
                    </a:solidFill>
                  </a:rPr>
                  <a:t>? There are infinite possibilities, but here are some suggestions:</a:t>
                </a:r>
              </a:p>
              <a:p>
                <a:r>
                  <a:rPr lang="en-GB" b="0" i="0" dirty="0">
                    <a:solidFill>
                      <a:schemeClr val="bg1"/>
                    </a:solidFill>
                  </a:rPr>
                  <a:t>30 = 36 – </a:t>
                </a:r>
                <a:r>
                  <a:rPr lang="en-GB" b="0" i="1" dirty="0">
                    <a:solidFill>
                      <a:schemeClr val="bg1"/>
                    </a:solidFill>
                  </a:rPr>
                  <a:t>a </a:t>
                </a:r>
                <a:r>
                  <a:rPr lang="en-GB" b="0" i="0" dirty="0">
                    <a:solidFill>
                      <a:schemeClr val="bg1"/>
                    </a:solidFill>
                  </a:rPr>
                  <a:t>, </a:t>
                </a:r>
                <a:r>
                  <a:rPr lang="en-GB" b="0" i="1" dirty="0">
                    <a:solidFill>
                      <a:schemeClr val="bg1"/>
                    </a:solidFill>
                  </a:rPr>
                  <a:t>a </a:t>
                </a:r>
                <a:r>
                  <a:rPr lang="en-GB" b="0" i="0" dirty="0">
                    <a:solidFill>
                      <a:schemeClr val="bg1"/>
                    </a:solidFill>
                  </a:rPr>
                  <a:t>must equal 6; 20 + </a:t>
                </a:r>
                <a:r>
                  <a:rPr lang="en-GB" b="0" i="1" dirty="0">
                    <a:solidFill>
                      <a:schemeClr val="bg1"/>
                    </a:solidFill>
                  </a:rPr>
                  <a:t>a</a:t>
                </a:r>
                <a:r>
                  <a:rPr lang="en-GB" b="0" i="0" dirty="0">
                    <a:solidFill>
                      <a:schemeClr val="bg1"/>
                    </a:solidFill>
                  </a:rPr>
                  <a:t> = 25 – </a:t>
                </a:r>
                <a:r>
                  <a:rPr lang="en-GB" b="0" i="1" dirty="0">
                    <a:solidFill>
                      <a:schemeClr val="bg1"/>
                    </a:solidFill>
                  </a:rPr>
                  <a:t>a, a </a:t>
                </a:r>
                <a:r>
                  <a:rPr lang="en-GB" b="0" i="0" dirty="0">
                    <a:solidFill>
                      <a:schemeClr val="bg1"/>
                    </a:solidFill>
                  </a:rPr>
                  <a:t>must equal 2.5; 8 + </a:t>
                </a:r>
                <a:r>
                  <a:rPr lang="en-GB" b="0" i="1" dirty="0">
                    <a:solidFill>
                      <a:schemeClr val="bg1"/>
                    </a:solidFill>
                  </a:rPr>
                  <a:t>a</a:t>
                </a:r>
                <a:r>
                  <a:rPr lang="en-GB" b="0" i="0" dirty="0">
                    <a:solidFill>
                      <a:schemeClr val="bg1"/>
                    </a:solidFill>
                  </a:rPr>
                  <a:t> + 17 = 25 + </a:t>
                </a:r>
                <a:r>
                  <a:rPr lang="en-GB" b="0" i="1" dirty="0">
                    <a:solidFill>
                      <a:schemeClr val="bg1"/>
                    </a:solidFill>
                  </a:rPr>
                  <a:t>a</a:t>
                </a:r>
                <a:r>
                  <a:rPr lang="en-GB" b="0" i="0" dirty="0">
                    <a:solidFill>
                      <a:schemeClr val="bg1"/>
                    </a:solidFill>
                  </a:rPr>
                  <a:t>, </a:t>
                </a:r>
                <a:r>
                  <a:rPr lang="en-GB" b="0" i="1" dirty="0">
                    <a:solidFill>
                      <a:schemeClr val="bg1"/>
                    </a:solidFill>
                  </a:rPr>
                  <a:t>a</a:t>
                </a:r>
                <a:r>
                  <a:rPr lang="en-GB" b="0" i="0" dirty="0">
                    <a:solidFill>
                      <a:schemeClr val="bg1"/>
                    </a:solidFill>
                  </a:rPr>
                  <a:t> could equal any number; 9 + </a:t>
                </a:r>
                <a:r>
                  <a:rPr lang="en-GB" b="0" i="1" dirty="0">
                    <a:solidFill>
                      <a:schemeClr val="bg1"/>
                    </a:solidFill>
                  </a:rPr>
                  <a:t>a</a:t>
                </a:r>
                <a:r>
                  <a:rPr lang="en-GB" b="0" i="0" dirty="0">
                    <a:solidFill>
                      <a:schemeClr val="bg1"/>
                    </a:solidFill>
                  </a:rPr>
                  <a:t> + 11 = 20 + </a:t>
                </a:r>
                <a:r>
                  <a:rPr lang="en-GB" b="0" i="1" dirty="0">
                    <a:solidFill>
                      <a:schemeClr val="bg1"/>
                    </a:solidFill>
                  </a:rPr>
                  <a:t>a</a:t>
                </a:r>
                <a:r>
                  <a:rPr lang="en-GB" b="0" i="0" dirty="0">
                    <a:solidFill>
                      <a:schemeClr val="bg1"/>
                    </a:solidFill>
                  </a:rPr>
                  <a:t>, </a:t>
                </a:r>
                <a:r>
                  <a:rPr lang="en-GB" b="0" i="1" dirty="0">
                    <a:solidFill>
                      <a:schemeClr val="bg1"/>
                    </a:solidFill>
                  </a:rPr>
                  <a:t>a</a:t>
                </a:r>
                <a:r>
                  <a:rPr lang="en-GB" b="0" i="0" dirty="0">
                    <a:solidFill>
                      <a:schemeClr val="bg1"/>
                    </a:solidFill>
                  </a:rPr>
                  <a:t> could equal any number.</a:t>
                </a:r>
              </a:p>
              <a:p>
                <a:endParaRPr lang="en-GB" b="0" dirty="0"/>
              </a:p>
              <a:p>
                <a:r>
                  <a:rPr lang="en-GB" b="1" dirty="0"/>
                  <a:t>Suggested questioning</a:t>
                </a:r>
              </a:p>
              <a:p>
                <a:r>
                  <a:rPr lang="en-GB" b="0" dirty="0"/>
                  <a:t>Which of these expressions are equivalent?</a:t>
                </a:r>
              </a:p>
              <a:p>
                <a:r>
                  <a:rPr lang="en-GB" b="0" dirty="0"/>
                  <a:t>Which of these expressions could be equivalent if </a:t>
                </a:r>
                <a:r>
                  <a:rPr lang="en-GB" b="0" i="1" dirty="0"/>
                  <a:t>a</a:t>
                </a:r>
                <a:r>
                  <a:rPr lang="en-GB" b="0" i="0" dirty="0"/>
                  <a:t> was __?</a:t>
                </a:r>
              </a:p>
              <a:p>
                <a:r>
                  <a:rPr lang="en-GB" b="0" i="0" dirty="0"/>
                  <a:t>Which of these expressions are NOT equivalent?</a:t>
                </a:r>
              </a:p>
              <a:p>
                <a:r>
                  <a:rPr lang="en-GB" b="0" i="0" dirty="0"/>
                  <a:t>What does the ‘=‘ symbol mean?</a:t>
                </a:r>
                <a:endParaRPr lang="en-GB" b="0" dirty="0"/>
              </a:p>
              <a:p>
                <a:endParaRPr lang="en-GB" b="1" dirty="0"/>
              </a:p>
              <a:p>
                <a:r>
                  <a:rPr lang="en-GB" b="1" dirty="0"/>
                  <a:t>Things to think about</a:t>
                </a:r>
              </a:p>
              <a:p>
                <a:r>
                  <a:rPr lang="en-GB" b="0" dirty="0"/>
                  <a:t>Activity A is a more open version of Checkpoint XX, which might be suited as a follow-up once students have some experience of solving equations. There are a few assessment points that you might wish to focus one. One is whether students are happy to arrange equations with expressions on either side; if students always put the single number on the right hand side (e.g. 20 + </a:t>
                </a:r>
                <a:r>
                  <a:rPr lang="en-GB" b="0" i="1" dirty="0"/>
                  <a:t>a</a:t>
                </a:r>
                <a:r>
                  <a:rPr lang="en-GB" b="0" i="0" dirty="0"/>
                  <a:t> = 30)</a:t>
                </a:r>
                <a:r>
                  <a:rPr lang="en-GB" b="0" dirty="0"/>
                  <a:t>, you might want to consider varying the examples they experiences, so that students are confident working with equations in the form 30 = 20 + </a:t>
                </a:r>
                <a:r>
                  <a:rPr lang="en-GB" b="0" i="1" dirty="0"/>
                  <a:t>a </a:t>
                </a:r>
                <a:r>
                  <a:rPr lang="en-GB" b="0" i="0" dirty="0"/>
                  <a:t>as well. Another assessment point is whether students recognise where equations are not possible because they do not balance (such as 20 + </a:t>
                </a:r>
                <a:r>
                  <a:rPr lang="en-GB" b="0" i="1" dirty="0"/>
                  <a:t>a</a:t>
                </a:r>
                <a:r>
                  <a:rPr lang="en-GB" b="0" i="0" dirty="0"/>
                  <a:t> = 25 + </a:t>
                </a:r>
                <a:r>
                  <a:rPr lang="en-GB" b="0" i="1" dirty="0"/>
                  <a:t>a</a:t>
                </a:r>
                <a:r>
                  <a:rPr lang="en-GB" b="0" i="0" dirty="0"/>
                  <a:t>); you might wish to check if students understand the </a:t>
                </a:r>
                <a:r>
                  <a:rPr lang="en-GB" b="0" i="0">
                    <a:latin typeface="Cambria Math" panose="02040503050406030204" pitchFamily="18" charset="0"/>
                    <a:ea typeface="Cambria Math" panose="02040503050406030204" pitchFamily="18" charset="0"/>
                  </a:rPr>
                  <a:t>≠</a:t>
                </a:r>
                <a:r>
                  <a:rPr lang="en-GB" b="0" dirty="0"/>
                  <a:t> symbol</a:t>
                </a:r>
                <a:r>
                  <a:rPr lang="en-GB" b="0" baseline="0" dirty="0"/>
                  <a:t> at this stage. A further point is whether students recognise where an unknown can take any value (so is a variable) and when it must take a specific value (a solution); see the answers for an example of this.</a:t>
                </a:r>
                <a:endParaRPr lang="en-GB" b="0"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dirty="0"/>
          </a:p>
        </p:txBody>
      </p:sp>
    </p:spTree>
    <p:extLst>
      <p:ext uri="{BB962C8B-B14F-4D97-AF65-F5344CB8AC3E}">
        <p14:creationId xmlns:p14="http://schemas.microsoft.com/office/powerpoint/2010/main" val="337525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6–7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16868598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expression and then each question will appear separately so you can choose the pace at which to work with your class. </a:t>
                </a:r>
                <a:endParaRPr lang="en-GB" b="1" dirty="0"/>
              </a:p>
              <a:p>
                <a:endParaRPr lang="en-GB" b="1" dirty="0"/>
              </a:p>
              <a:p>
                <a:r>
                  <a:rPr lang="en-GB" b="1" dirty="0"/>
                  <a:t>Answers</a:t>
                </a:r>
              </a:p>
              <a:p>
                <a:r>
                  <a:rPr lang="en-GB" b="0" dirty="0"/>
                  <a:t>a) 3(</a:t>
                </a:r>
                <a:r>
                  <a:rPr lang="en-GB" b="0" i="1" dirty="0"/>
                  <a:t>a</a:t>
                </a:r>
                <a:r>
                  <a:rPr lang="en-GB" b="0" i="0" dirty="0"/>
                  <a:t> + 6)</a:t>
                </a:r>
              </a:p>
              <a:p>
                <a:r>
                  <a:rPr lang="en-GB" b="0" dirty="0"/>
                  <a:t>b) 3</a:t>
                </a:r>
                <a:r>
                  <a:rPr lang="en-GB" b="0" i="1" dirty="0"/>
                  <a:t>a </a:t>
                </a:r>
                <a:r>
                  <a:rPr lang="en-GB" b="0" i="0" dirty="0"/>
                  <a:t>+ 3 = 3(</a:t>
                </a:r>
                <a:r>
                  <a:rPr lang="en-GB" b="0" i="1" dirty="0"/>
                  <a:t>a + </a:t>
                </a:r>
                <a:r>
                  <a:rPr lang="en-GB" b="0" i="0" dirty="0"/>
                  <a:t>1) and 3(</a:t>
                </a:r>
                <a:r>
                  <a:rPr lang="en-GB" b="0" i="1" dirty="0"/>
                  <a:t>a</a:t>
                </a:r>
                <a:r>
                  <a:rPr lang="en-GB" b="0" i="0" dirty="0"/>
                  <a:t> + 2) = 3</a:t>
                </a:r>
                <a:r>
                  <a:rPr lang="en-GB" b="0" i="1" dirty="0"/>
                  <a:t>a</a:t>
                </a:r>
                <a:r>
                  <a:rPr lang="en-GB" b="0" i="0" dirty="0"/>
                  <a:t> + 6</a:t>
                </a:r>
              </a:p>
              <a:p>
                <a:r>
                  <a:rPr lang="en-GB" b="0" i="0" dirty="0"/>
                  <a:t>c) 3</a:t>
                </a:r>
                <a:r>
                  <a:rPr lang="en-GB" b="0" i="1" dirty="0"/>
                  <a:t>a</a:t>
                </a:r>
                <a:r>
                  <a:rPr lang="en-GB" b="0" i="0" dirty="0"/>
                  <a:t> + 2, 3(</a:t>
                </a:r>
                <a:r>
                  <a:rPr lang="en-GB" b="0" i="1" dirty="0"/>
                  <a:t>a </a:t>
                </a:r>
                <a:r>
                  <a:rPr lang="en-GB" b="0" i="0" dirty="0"/>
                  <a:t>+ 1) = 3</a:t>
                </a:r>
                <a:r>
                  <a:rPr lang="en-GB" b="0" i="1" dirty="0"/>
                  <a:t>a</a:t>
                </a:r>
                <a:r>
                  <a:rPr lang="en-GB" b="0" i="0" dirty="0"/>
                  <a:t> + 3, 3</a:t>
                </a:r>
                <a:r>
                  <a:rPr lang="en-GB" b="0" i="1" dirty="0"/>
                  <a:t>a</a:t>
                </a:r>
                <a:r>
                  <a:rPr lang="en-GB" b="0" i="0" dirty="0"/>
                  <a:t> + 4, 3</a:t>
                </a:r>
                <a:r>
                  <a:rPr lang="en-GB" b="0" i="1" dirty="0"/>
                  <a:t>a</a:t>
                </a:r>
                <a:r>
                  <a:rPr lang="en-GB" b="0" i="0" dirty="0"/>
                  <a:t> + 6 = 3(</a:t>
                </a:r>
                <a:r>
                  <a:rPr lang="en-GB" b="0" i="1" dirty="0"/>
                  <a:t>a</a:t>
                </a:r>
                <a:r>
                  <a:rPr lang="en-GB" b="0" i="0" dirty="0"/>
                  <a:t> + 2), 3(</a:t>
                </a:r>
                <a:r>
                  <a:rPr lang="en-GB" b="0" i="1" dirty="0"/>
                  <a:t>a </a:t>
                </a:r>
                <a:r>
                  <a:rPr lang="en-GB" b="0" i="0" dirty="0"/>
                  <a:t>+ 3), 3</a:t>
                </a:r>
                <a:r>
                  <a:rPr lang="en-GB" b="0" i="1" dirty="0"/>
                  <a:t>a</a:t>
                </a:r>
                <a:r>
                  <a:rPr lang="en-GB" b="0" i="0" dirty="0"/>
                  <a:t> + 12, 3(</a:t>
                </a:r>
                <a:r>
                  <a:rPr lang="en-GB" b="0" i="1" dirty="0"/>
                  <a:t>a</a:t>
                </a:r>
                <a:r>
                  <a:rPr lang="en-GB" b="0" i="0" dirty="0"/>
                  <a:t> + 5), 3(</a:t>
                </a:r>
                <a:r>
                  <a:rPr lang="en-GB" b="0" i="1" dirty="0"/>
                  <a:t>a</a:t>
                </a:r>
                <a:r>
                  <a:rPr lang="en-GB" b="0" i="0" dirty="0"/>
                  <a:t> + 6)</a:t>
                </a:r>
              </a:p>
              <a:p>
                <a:endParaRPr lang="en-GB" b="0" i="0" dirty="0"/>
              </a:p>
              <a:p>
                <a:r>
                  <a:rPr lang="en-GB" b="0" i="0" dirty="0"/>
                  <a:t>? For example, 3</a:t>
                </a:r>
                <a:r>
                  <a:rPr lang="en-GB" b="0" i="1" dirty="0"/>
                  <a:t>a</a:t>
                </a:r>
                <a:r>
                  <a:rPr lang="en-GB" b="0" i="0" dirty="0"/>
                  <a:t> + 2.5, 3</a:t>
                </a:r>
                <a:r>
                  <a:rPr lang="en-GB" b="0" i="1" dirty="0"/>
                  <a:t>a</a:t>
                </a:r>
                <a:r>
                  <a:rPr lang="en-GB" b="0" i="0" dirty="0"/>
                  <a:t> + 3.3, 3</a:t>
                </a:r>
                <a:r>
                  <a:rPr lang="en-GB" b="0" i="1" dirty="0"/>
                  <a:t>a</a:t>
                </a:r>
                <a:r>
                  <a:rPr lang="en-GB" b="0" i="0" dirty="0"/>
                  <a:t> + 5, 3</a:t>
                </a:r>
                <a:r>
                  <a:rPr lang="en-GB" b="0" i="1" dirty="0"/>
                  <a:t>a</a:t>
                </a:r>
                <a:r>
                  <a:rPr lang="en-GB" b="0" i="0" dirty="0"/>
                  <a:t> + 7, 3</a:t>
                </a:r>
                <a:r>
                  <a:rPr lang="en-GB" b="0" i="1" dirty="0"/>
                  <a:t>a</a:t>
                </a:r>
                <a:r>
                  <a:rPr lang="en-GB" b="0" i="0" dirty="0"/>
                  <a:t> + 10, 3</a:t>
                </a:r>
                <a:r>
                  <a:rPr lang="en-GB" b="0" i="1" dirty="0"/>
                  <a:t>a</a:t>
                </a:r>
                <a:r>
                  <a:rPr lang="en-GB" b="0" i="0" dirty="0"/>
                  <a:t> + 14, 3</a:t>
                </a:r>
                <a:r>
                  <a:rPr lang="en-GB" b="0" i="1" dirty="0"/>
                  <a:t>a</a:t>
                </a:r>
                <a:r>
                  <a:rPr lang="en-GB" b="0" i="0" dirty="0"/>
                  <a:t> + 17. Yes, it is always possible (for example 3</a:t>
                </a:r>
                <a:r>
                  <a:rPr lang="en-GB" b="0" i="1" dirty="0"/>
                  <a:t>a</a:t>
                </a:r>
                <a:r>
                  <a:rPr lang="en-GB" b="0" i="0" dirty="0"/>
                  <a:t> + 3.3. = 3(</a:t>
                </a:r>
                <a:r>
                  <a:rPr lang="en-GB" b="0" i="1" dirty="0"/>
                  <a:t>a</a:t>
                </a:r>
                <a:r>
                  <a:rPr lang="en-GB" b="0" i="0" baseline="0" dirty="0"/>
                  <a:t> + 1.1)) and this is often easiest using fractions (for example</a:t>
                </a:r>
                <a:r>
                  <a:rPr lang="en-GB" b="0" i="0" dirty="0"/>
                  <a:t> 3</a:t>
                </a:r>
                <a:r>
                  <a:rPr lang="en-GB" b="0" i="1" dirty="0"/>
                  <a:t>a</a:t>
                </a:r>
                <a:r>
                  <a:rPr lang="en-GB" b="0" i="0" dirty="0"/>
                  <a:t> + 10 = 3(</a:t>
                </a:r>
                <a:r>
                  <a:rPr lang="en-GB" b="0" i="1" dirty="0"/>
                  <a:t>a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3</m:t>
                        </m:r>
                      </m:den>
                    </m:f>
                  </m:oMath>
                </a14:m>
                <a:r>
                  <a:rPr lang="en-GB" b="0" dirty="0"/>
                  <a:t>)). However,</a:t>
                </a:r>
                <a:r>
                  <a:rPr lang="en-GB" b="0" baseline="0" dirty="0"/>
                  <a:t> </a:t>
                </a:r>
                <a:r>
                  <a:rPr lang="en-GB" b="0" dirty="0"/>
                  <a:t>remind students that, conventionally,</a:t>
                </a:r>
                <a:r>
                  <a:rPr lang="en-GB" b="0" baseline="0" dirty="0"/>
                  <a:t> when you fully </a:t>
                </a:r>
                <a:r>
                  <a:rPr lang="en-GB" b="0" i="1" baseline="0" dirty="0"/>
                  <a:t>factorise</a:t>
                </a:r>
                <a:r>
                  <a:rPr lang="en-GB" b="0" i="0" baseline="0" dirty="0"/>
                  <a:t> an expression, you use the largest integer possible.</a:t>
                </a:r>
                <a:endParaRPr lang="en-GB" b="0" dirty="0"/>
              </a:p>
              <a:p>
                <a:endParaRPr lang="en-GB" b="0" dirty="0"/>
              </a:p>
              <a:p>
                <a:r>
                  <a:rPr lang="en-GB" b="1" dirty="0"/>
                  <a:t>Suggested questioning</a:t>
                </a:r>
              </a:p>
              <a:p>
                <a:r>
                  <a:rPr lang="en-GB" b="0" dirty="0"/>
                  <a:t>What is the same and what is different about __ and __?</a:t>
                </a:r>
              </a:p>
              <a:p>
                <a:r>
                  <a:rPr lang="en-GB" b="0" dirty="0"/>
                  <a:t>Which terms are being multiplied by 3 in each expression?</a:t>
                </a:r>
              </a:p>
              <a:p>
                <a:r>
                  <a:rPr lang="en-GB" b="0" dirty="0"/>
                  <a:t>Were you surprised by which is the biggest? Why?</a:t>
                </a:r>
              </a:p>
              <a:p>
                <a:r>
                  <a:rPr lang="en-GB" b="0" dirty="0"/>
                  <a:t>Could you write a bigger expression without brackets? How about with?</a:t>
                </a:r>
              </a:p>
              <a:p>
                <a:endParaRPr lang="en-GB" b="1" dirty="0"/>
              </a:p>
              <a:p>
                <a:r>
                  <a:rPr lang="en-GB" b="1" dirty="0"/>
                  <a:t>Things to think about</a:t>
                </a:r>
              </a:p>
              <a:p>
                <a:r>
                  <a:rPr lang="en-GB" b="0" dirty="0"/>
                  <a:t>Additional activity B explores expressions with and without brackets. It assesses students’ depth of understanding of the distributive law and what brackets in expressions really mean. Students can often be very fluent at rewriting expressions with and without brackets, but do not necessarily think deeply about equivalence and the distributive law. Students might instinctively suggest 3</a:t>
                </a:r>
                <a:r>
                  <a:rPr lang="en-GB" b="0" i="1" dirty="0"/>
                  <a:t>a</a:t>
                </a:r>
                <a:r>
                  <a:rPr lang="en-GB" b="0" i="0" dirty="0"/>
                  <a:t> + 12 is the biggest expression, as 12 is the biggest number on the page. Prompt them to rethink by saying, ‘I can see 18 on the slide; where might I be seeing 18?’ to help them recognise that the values in the brackets are all three times bigger. </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3(</a:t>
                </a:r>
                <a:r>
                  <a:rPr lang="en-GB" b="0" i="1"/>
                  <a:t>a</a:t>
                </a:r>
                <a:r>
                  <a:rPr lang="en-GB" b="0" i="0"/>
                  <a:t> + 6)</a:t>
                </a:r>
              </a:p>
              <a:p>
                <a:r>
                  <a:rPr lang="en-GB" b="0"/>
                  <a:t>b) 3</a:t>
                </a:r>
                <a:r>
                  <a:rPr lang="en-GB" b="0" i="1"/>
                  <a:t>a </a:t>
                </a:r>
                <a:r>
                  <a:rPr lang="en-GB" b="0" i="0"/>
                  <a:t>+ 3 = 3(</a:t>
                </a:r>
                <a:r>
                  <a:rPr lang="en-GB" b="0" i="1"/>
                  <a:t>a + </a:t>
                </a:r>
                <a:r>
                  <a:rPr lang="en-GB" b="0" i="0"/>
                  <a:t>1) and 3(</a:t>
                </a:r>
                <a:r>
                  <a:rPr lang="en-GB" b="0" i="1"/>
                  <a:t>a</a:t>
                </a:r>
                <a:r>
                  <a:rPr lang="en-GB" b="0" i="0"/>
                  <a:t> + 2) = 3</a:t>
                </a:r>
                <a:r>
                  <a:rPr lang="en-GB" b="0" i="1"/>
                  <a:t>a</a:t>
                </a:r>
                <a:r>
                  <a:rPr lang="en-GB" b="0" i="0"/>
                  <a:t> + 6</a:t>
                </a:r>
              </a:p>
              <a:p>
                <a:r>
                  <a:rPr lang="en-GB" b="0" i="0"/>
                  <a:t>c) 3</a:t>
                </a:r>
                <a:r>
                  <a:rPr lang="en-GB" b="0" i="1"/>
                  <a:t>a</a:t>
                </a:r>
                <a:r>
                  <a:rPr lang="en-GB" b="0" i="0"/>
                  <a:t> + 2, 3(</a:t>
                </a:r>
                <a:r>
                  <a:rPr lang="en-GB" b="0" i="1"/>
                  <a:t>a </a:t>
                </a:r>
                <a:r>
                  <a:rPr lang="en-GB" b="0" i="0"/>
                  <a:t>+ 1) = 3</a:t>
                </a:r>
                <a:r>
                  <a:rPr lang="en-GB" b="0" i="1"/>
                  <a:t>a</a:t>
                </a:r>
                <a:r>
                  <a:rPr lang="en-GB" b="0" i="0"/>
                  <a:t> + 3, 3</a:t>
                </a:r>
                <a:r>
                  <a:rPr lang="en-GB" b="0" i="1"/>
                  <a:t>a</a:t>
                </a:r>
                <a:r>
                  <a:rPr lang="en-GB" b="0" i="0"/>
                  <a:t> + 4, 3</a:t>
                </a:r>
                <a:r>
                  <a:rPr lang="en-GB" b="0" i="1"/>
                  <a:t>a</a:t>
                </a:r>
                <a:r>
                  <a:rPr lang="en-GB" b="0" i="0"/>
                  <a:t> + 6 = 3(</a:t>
                </a:r>
                <a:r>
                  <a:rPr lang="en-GB" b="0" i="1"/>
                  <a:t>a</a:t>
                </a:r>
                <a:r>
                  <a:rPr lang="en-GB" b="0" i="0"/>
                  <a:t> + 2), 3(</a:t>
                </a:r>
                <a:r>
                  <a:rPr lang="en-GB" b="0" i="1"/>
                  <a:t>a </a:t>
                </a:r>
                <a:r>
                  <a:rPr lang="en-GB" b="0" i="0"/>
                  <a:t>+ 3), 3</a:t>
                </a:r>
                <a:r>
                  <a:rPr lang="en-GB" b="0" i="1"/>
                  <a:t>a</a:t>
                </a:r>
                <a:r>
                  <a:rPr lang="en-GB" b="0" i="0"/>
                  <a:t> + 12, 3(</a:t>
                </a:r>
                <a:r>
                  <a:rPr lang="en-GB" b="0" i="1"/>
                  <a:t>a</a:t>
                </a:r>
                <a:r>
                  <a:rPr lang="en-GB" b="0" i="0"/>
                  <a:t> + 5), 3(</a:t>
                </a:r>
                <a:r>
                  <a:rPr lang="en-GB" b="0" i="1"/>
                  <a:t>a</a:t>
                </a:r>
                <a:r>
                  <a:rPr lang="en-GB" b="0" i="0"/>
                  <a:t> + 6)</a:t>
                </a:r>
              </a:p>
              <a:p>
                <a:endParaRPr lang="en-GB" b="0" i="0"/>
              </a:p>
              <a:p>
                <a:r>
                  <a:rPr lang="en-GB" b="0" i="0"/>
                  <a:t>? For example, 3</a:t>
                </a:r>
                <a:r>
                  <a:rPr lang="en-GB" b="0" i="1"/>
                  <a:t>a</a:t>
                </a:r>
                <a:r>
                  <a:rPr lang="en-GB" b="0" i="0"/>
                  <a:t> + 2.5, 3</a:t>
                </a:r>
                <a:r>
                  <a:rPr lang="en-GB" b="0" i="1"/>
                  <a:t>a</a:t>
                </a:r>
                <a:r>
                  <a:rPr lang="en-GB" b="0" i="0"/>
                  <a:t> + 3.3, 3</a:t>
                </a:r>
                <a:r>
                  <a:rPr lang="en-GB" b="0" i="1"/>
                  <a:t>a</a:t>
                </a:r>
                <a:r>
                  <a:rPr lang="en-GB" b="0" i="0"/>
                  <a:t> + 5, 3</a:t>
                </a:r>
                <a:r>
                  <a:rPr lang="en-GB" b="0" i="1"/>
                  <a:t>a</a:t>
                </a:r>
                <a:r>
                  <a:rPr lang="en-GB" b="0" i="0"/>
                  <a:t> + 7, 3</a:t>
                </a:r>
                <a:r>
                  <a:rPr lang="en-GB" b="0" i="1"/>
                  <a:t>a</a:t>
                </a:r>
                <a:r>
                  <a:rPr lang="en-GB" b="0" i="0"/>
                  <a:t> + 10, 3</a:t>
                </a:r>
                <a:r>
                  <a:rPr lang="en-GB" b="0" i="1"/>
                  <a:t>a</a:t>
                </a:r>
                <a:r>
                  <a:rPr lang="en-GB" b="0" i="0"/>
                  <a:t> + 14, 3</a:t>
                </a:r>
                <a:r>
                  <a:rPr lang="en-GB" b="0" i="1"/>
                  <a:t>a</a:t>
                </a:r>
                <a:r>
                  <a:rPr lang="en-GB" b="0" i="0"/>
                  <a:t> + 17. Yes, it is always possible to write using brackets (for example 3</a:t>
                </a:r>
                <a:r>
                  <a:rPr lang="en-GB" b="0" i="1"/>
                  <a:t>a</a:t>
                </a:r>
                <a:r>
                  <a:rPr lang="en-GB" b="0" i="0"/>
                  <a:t> + 3.3. = 3(</a:t>
                </a:r>
                <a:r>
                  <a:rPr lang="en-GB" b="0" i="1"/>
                  <a:t>a</a:t>
                </a:r>
                <a:r>
                  <a:rPr lang="en-GB" b="0" i="0" baseline="0"/>
                  <a:t> + 1.1)) and this is often easiest using fractions (for example</a:t>
                </a:r>
                <a:r>
                  <a:rPr lang="en-GB" b="0" i="0"/>
                  <a:t> 3</a:t>
                </a:r>
                <a:r>
                  <a:rPr lang="en-GB" b="0" i="1"/>
                  <a:t>a</a:t>
                </a:r>
                <a:r>
                  <a:rPr lang="en-GB" b="0" i="0"/>
                  <a:t> + 10 = 3(</a:t>
                </a:r>
                <a:r>
                  <a:rPr lang="en-GB" b="0" i="1"/>
                  <a:t>a + </a:t>
                </a:r>
                <a:r>
                  <a:rPr lang="en-GB" b="0" i="0">
                    <a:latin typeface="Cambria Math" panose="02040503050406030204" pitchFamily="18" charset="0"/>
                  </a:rPr>
                  <a:t>10/3</a:t>
                </a:r>
                <a:r>
                  <a:rPr lang="en-GB" b="0"/>
                  <a:t>)). However, you might wish to remind students that, conventionally,</a:t>
                </a:r>
                <a:r>
                  <a:rPr lang="en-GB" b="0" baseline="0"/>
                  <a:t> when you fully </a:t>
                </a:r>
                <a:r>
                  <a:rPr lang="en-GB" b="0" i="1" baseline="0"/>
                  <a:t>factorise</a:t>
                </a:r>
                <a:r>
                  <a:rPr lang="en-GB" b="0" i="0" baseline="0"/>
                  <a:t> an expression, you use the largest integer possible.</a:t>
                </a:r>
                <a:endParaRPr lang="en-GB" b="0"/>
              </a:p>
              <a:p>
                <a:endParaRPr lang="en-GB" b="0"/>
              </a:p>
              <a:p>
                <a:r>
                  <a:rPr lang="en-GB" b="1"/>
                  <a:t>Suggested questioning</a:t>
                </a:r>
              </a:p>
              <a:p>
                <a:r>
                  <a:rPr lang="en-GB" b="0"/>
                  <a:t>What</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51</a:t>
            </a:fld>
            <a:endParaRPr lang="en-GB" dirty="0"/>
          </a:p>
        </p:txBody>
      </p:sp>
    </p:spTree>
    <p:extLst>
      <p:ext uri="{BB962C8B-B14F-4D97-AF65-F5344CB8AC3E}">
        <p14:creationId xmlns:p14="http://schemas.microsoft.com/office/powerpoint/2010/main" val="29928957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can be found on slide 67.</a:t>
                </a:r>
                <a:endParaRPr lang="en-GB" b="1" dirty="0"/>
              </a:p>
              <a:p>
                <a:endParaRPr lang="en-GB" b="1" dirty="0"/>
              </a:p>
              <a:p>
                <a:r>
                  <a:rPr lang="en-GB" b="1" dirty="0"/>
                  <a:t>Answers</a:t>
                </a:r>
              </a:p>
              <a:p>
                <a:r>
                  <a:rPr lang="en-GB" b="0" i="0" dirty="0"/>
                  <a:t>3(</a:t>
                </a:r>
                <a:r>
                  <a:rPr lang="en-GB" b="0" i="1" dirty="0"/>
                  <a:t>a </a:t>
                </a:r>
                <a:r>
                  <a:rPr lang="en-GB" b="0" i="0" dirty="0"/>
                  <a:t>+ 2): E</a:t>
                </a:r>
              </a:p>
              <a:p>
                <a:r>
                  <a:rPr lang="en-GB" b="0" i="0" dirty="0"/>
                  <a:t>3</a:t>
                </a:r>
                <a:r>
                  <a:rPr lang="en-GB" b="0" i="1" dirty="0"/>
                  <a:t>a</a:t>
                </a:r>
                <a:r>
                  <a:rPr lang="en-GB" b="0" i="0" dirty="0"/>
                  <a:t> + 8: G</a:t>
                </a:r>
              </a:p>
              <a:p>
                <a:r>
                  <a:rPr lang="en-GB" b="0" i="0" dirty="0"/>
                  <a:t>3</a:t>
                </a:r>
                <a:r>
                  <a:rPr lang="en-GB" b="0" i="1" dirty="0"/>
                  <a:t>a</a:t>
                </a:r>
                <a:r>
                  <a:rPr lang="en-GB" b="0" i="0" dirty="0"/>
                  <a:t> + 6: E</a:t>
                </a:r>
              </a:p>
              <a:p>
                <a:r>
                  <a:rPr lang="en-GB" b="0" i="0" dirty="0"/>
                  <a:t>3(</a:t>
                </a:r>
                <a:r>
                  <a:rPr lang="en-GB" b="0" i="1" dirty="0"/>
                  <a:t>a</a:t>
                </a:r>
                <a:r>
                  <a:rPr lang="en-GB" b="0" i="0" dirty="0"/>
                  <a:t> + 3): H</a:t>
                </a:r>
              </a:p>
              <a:p>
                <a:r>
                  <a:rPr lang="en-GB" b="0" i="0" dirty="0"/>
                  <a:t>3(</a:t>
                </a:r>
                <a:r>
                  <a:rPr lang="en-GB" b="0" i="1" dirty="0"/>
                  <a:t>a</a:t>
                </a:r>
                <a:r>
                  <a:rPr lang="en-GB" b="0" i="0" dirty="0"/>
                  <a:t> + 5): N</a:t>
                </a:r>
              </a:p>
              <a:p>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 Where expressions have been given without brackets, it is possible to write the expression with brackets, but these</a:t>
                </a:r>
                <a:r>
                  <a:rPr lang="en-GB" b="0" i="0" baseline="0" dirty="0"/>
                  <a:t> will all involve fractions or decimals, </a:t>
                </a:r>
                <a:r>
                  <a:rPr lang="en-GB" b="0" i="0" dirty="0"/>
                  <a:t>for</a:t>
                </a:r>
                <a:r>
                  <a:rPr lang="en-GB" b="0" i="0" baseline="0" dirty="0"/>
                  <a:t> example,</a:t>
                </a:r>
                <a:r>
                  <a:rPr lang="en-GB" b="0" i="0" dirty="0"/>
                  <a:t> for A: 3(</a:t>
                </a:r>
                <a:r>
                  <a:rPr lang="en-GB" b="0" i="1" dirty="0"/>
                  <a:t>a +</a:t>
                </a:r>
                <a:r>
                  <a:rPr lang="en-GB" b="0" i="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oMath>
                </a14:m>
                <a:r>
                  <a:rPr lang="en-GB" b="0"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A: 3</a:t>
                </a:r>
                <a:r>
                  <a:rPr lang="en-GB" b="0" i="1" dirty="0"/>
                  <a:t>a + </a:t>
                </a:r>
                <a:r>
                  <a:rPr lang="en-GB" b="0" i="0" dirty="0"/>
                  <a:t>1, B: 3</a:t>
                </a:r>
                <a:r>
                  <a:rPr lang="en-GB" b="0" i="1" dirty="0"/>
                  <a:t>a</a:t>
                </a:r>
                <a:r>
                  <a:rPr lang="en-GB" b="0" i="0" dirty="0"/>
                  <a:t> </a:t>
                </a:r>
                <a:r>
                  <a:rPr lang="en-GB" b="0" i="1" dirty="0"/>
                  <a:t>+ </a:t>
                </a:r>
                <a:r>
                  <a:rPr lang="en-GB" b="0" i="0" dirty="0"/>
                  <a:t>3, C: 3</a:t>
                </a:r>
                <a:r>
                  <a:rPr lang="en-GB" b="0" i="1" dirty="0"/>
                  <a:t>a + </a:t>
                </a:r>
                <a:r>
                  <a:rPr lang="en-GB" b="0" i="0" dirty="0"/>
                  <a:t>4, D: 3</a:t>
                </a:r>
                <a:r>
                  <a:rPr lang="en-GB" b="0" i="1" dirty="0"/>
                  <a:t>a</a:t>
                </a:r>
                <a:r>
                  <a:rPr lang="en-GB" b="0" i="0" dirty="0"/>
                  <a:t> +5, F: 3</a:t>
                </a:r>
                <a:r>
                  <a:rPr lang="en-GB" b="0" i="1" dirty="0"/>
                  <a:t>a +</a:t>
                </a:r>
                <a:r>
                  <a:rPr lang="en-GB" b="0" i="0" dirty="0"/>
                  <a:t> 7, I: 3</a:t>
                </a:r>
                <a:r>
                  <a:rPr lang="en-GB" b="0" i="1" dirty="0"/>
                  <a:t>a +</a:t>
                </a:r>
                <a:r>
                  <a:rPr lang="en-GB" b="0" i="0" dirty="0"/>
                  <a:t> 10, J: 3</a:t>
                </a:r>
                <a:r>
                  <a:rPr lang="en-GB" b="0" i="1" dirty="0"/>
                  <a:t>a +</a:t>
                </a:r>
                <a:r>
                  <a:rPr lang="en-GB" b="0" i="0" dirty="0"/>
                  <a:t> 11, K: 3</a:t>
                </a:r>
                <a:r>
                  <a:rPr lang="en-GB" b="0" i="1" dirty="0"/>
                  <a:t>a +</a:t>
                </a:r>
                <a:r>
                  <a:rPr lang="en-GB" b="0" i="0" dirty="0"/>
                  <a:t> 12 = 3(</a:t>
                </a:r>
                <a:r>
                  <a:rPr lang="en-GB" b="0" i="1" dirty="0"/>
                  <a:t>a + </a:t>
                </a:r>
                <a:r>
                  <a:rPr lang="en-GB" b="0" i="0" dirty="0"/>
                  <a:t>4), L: 3</a:t>
                </a:r>
                <a:r>
                  <a:rPr lang="en-GB" b="0" i="1" dirty="0"/>
                  <a:t>a +</a:t>
                </a:r>
                <a:r>
                  <a:rPr lang="en-GB" b="0" i="0" dirty="0"/>
                  <a:t> 13, M: 3</a:t>
                </a:r>
                <a:r>
                  <a:rPr lang="en-GB" b="0" i="1" dirty="0"/>
                  <a:t>a +</a:t>
                </a:r>
                <a:r>
                  <a:rPr lang="en-GB" b="0" i="0" dirty="0"/>
                  <a:t> 14, O: 3</a:t>
                </a:r>
                <a:r>
                  <a:rPr lang="en-GB" b="0" i="1" dirty="0"/>
                  <a:t>a +</a:t>
                </a:r>
                <a:r>
                  <a:rPr lang="en-GB" b="0" i="0" dirty="0"/>
                  <a:t> 16, P: 3</a:t>
                </a:r>
                <a:r>
                  <a:rPr lang="en-GB" b="0" i="1" dirty="0"/>
                  <a:t>a +</a:t>
                </a:r>
                <a:r>
                  <a:rPr lang="en-GB" b="0" i="0" dirty="0"/>
                  <a:t> 17, Q: 3</a:t>
                </a:r>
                <a:r>
                  <a:rPr lang="en-GB" b="0" i="1" dirty="0"/>
                  <a:t>a +</a:t>
                </a:r>
                <a:r>
                  <a:rPr lang="en-GB" b="0" i="0" dirty="0"/>
                  <a:t> 18 = 3(</a:t>
                </a:r>
                <a:r>
                  <a:rPr lang="en-GB" b="0" i="1" dirty="0"/>
                  <a:t>a +</a:t>
                </a:r>
                <a:r>
                  <a:rPr lang="en-GB" b="0" i="0" dirty="0"/>
                  <a:t> 6).</a:t>
                </a:r>
                <a:endParaRPr lang="en-GB" b="0" dirty="0"/>
              </a:p>
              <a:p>
                <a:endParaRPr lang="en-GB" b="1" dirty="0"/>
              </a:p>
              <a:p>
                <a:r>
                  <a:rPr lang="en-GB" b="1" dirty="0"/>
                  <a:t>Suggested questioning</a:t>
                </a:r>
              </a:p>
              <a:p>
                <a:r>
                  <a:rPr lang="en-GB" b="0" dirty="0"/>
                  <a:t>What is the same and what is different about __ and __?</a:t>
                </a:r>
              </a:p>
              <a:p>
                <a:r>
                  <a:rPr lang="en-GB" b="0" dirty="0"/>
                  <a:t>Which terms are being multiplied by 3 in each expression?</a:t>
                </a:r>
              </a:p>
              <a:p>
                <a:r>
                  <a:rPr lang="en-GB" b="0" dirty="0"/>
                  <a:t>Were you surprised by which is the biggest? Why?</a:t>
                </a:r>
              </a:p>
              <a:p>
                <a:r>
                  <a:rPr lang="en-GB" b="0" dirty="0"/>
                  <a:t>Could you write a bigger expression without brackets? How about with?</a:t>
                </a:r>
              </a:p>
              <a:p>
                <a:endParaRPr lang="en-GB" b="1" dirty="0"/>
              </a:p>
              <a:p>
                <a:r>
                  <a:rPr lang="en-GB" b="1" dirty="0"/>
                  <a:t>Things to think about</a:t>
                </a:r>
              </a:p>
              <a:p>
                <a:r>
                  <a:rPr lang="en-GB" b="0" dirty="0"/>
                  <a:t>Additional activity C explores expressions with and without brackets. It assesses students’ depth of understanding of the distributive law and what brackets in expressions really mean. Students can often be very fluent at rewriting expressions with and without brackets, but do not necessarily think deeply about equivalence and the distributive law. The premise of ordering/comparing is very similar to Additional activity B and Checkpoint 6, with the additional representation of the number line to support students to consider the relative size of two expressions. Students might argue that they need to know the value of </a:t>
                </a:r>
                <a:r>
                  <a:rPr lang="en-GB" b="0" i="1" dirty="0"/>
                  <a:t>a</a:t>
                </a:r>
                <a:r>
                  <a:rPr lang="en-GB" b="0" i="0" dirty="0"/>
                  <a:t> to be able to place expressions on a number line. In this case, ask them where they think 3</a:t>
                </a:r>
                <a:r>
                  <a:rPr lang="en-GB" b="0" i="1" dirty="0"/>
                  <a:t>a </a:t>
                </a:r>
                <a:r>
                  <a:rPr lang="en-GB" b="0" i="0" dirty="0"/>
                  <a:t>would go (the marker before A), and model how each letter on the number line can then be written as an expression in relation to this (for example, A as 3</a:t>
                </a:r>
                <a:r>
                  <a:rPr lang="en-GB" b="0" i="1" dirty="0"/>
                  <a:t>a</a:t>
                </a:r>
                <a:r>
                  <a:rPr lang="en-GB" b="0" i="0" dirty="0"/>
                  <a:t> + 1).</a:t>
                </a:r>
                <a:endParaRPr lang="en-GB" b="1"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i="0"/>
                  <a:t>3(</a:t>
                </a:r>
                <a:r>
                  <a:rPr lang="en-GB" b="0" i="1"/>
                  <a:t>a </a:t>
                </a:r>
                <a:r>
                  <a:rPr lang="en-GB" b="0" i="0"/>
                  <a:t>+ 2): E</a:t>
                </a:r>
              </a:p>
              <a:p>
                <a:r>
                  <a:rPr lang="en-GB" b="0" i="0"/>
                  <a:t>3</a:t>
                </a:r>
                <a:r>
                  <a:rPr lang="en-GB" b="0" i="1"/>
                  <a:t>a</a:t>
                </a:r>
                <a:r>
                  <a:rPr lang="en-GB" b="0" i="0"/>
                  <a:t> + 8: G</a:t>
                </a:r>
              </a:p>
              <a:p>
                <a:r>
                  <a:rPr lang="en-GB" b="0" i="0"/>
                  <a:t>3</a:t>
                </a:r>
                <a:r>
                  <a:rPr lang="en-GB" b="0" i="1"/>
                  <a:t>a</a:t>
                </a:r>
                <a:r>
                  <a:rPr lang="en-GB" b="0" i="0"/>
                  <a:t> + 6: E</a:t>
                </a:r>
              </a:p>
              <a:p>
                <a:r>
                  <a:rPr lang="en-GB" b="0" i="0"/>
                  <a:t>3(</a:t>
                </a:r>
                <a:r>
                  <a:rPr lang="en-GB" b="0" i="1"/>
                  <a:t>a</a:t>
                </a:r>
                <a:r>
                  <a:rPr lang="en-GB" b="0" i="0"/>
                  <a:t> + 3): H</a:t>
                </a:r>
              </a:p>
              <a:p>
                <a:r>
                  <a:rPr lang="en-GB" b="0" i="0"/>
                  <a:t>3(</a:t>
                </a:r>
                <a:r>
                  <a:rPr lang="en-GB" b="0" i="1"/>
                  <a:t>a</a:t>
                </a:r>
                <a:r>
                  <a:rPr lang="en-GB" b="0" i="0"/>
                  <a:t> + 5): N</a:t>
                </a:r>
              </a:p>
              <a:p>
                <a:endParaRPr lang="en-GB" b="0" i="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 Please note, where questions have been given without brackets, it is possible to write the expression with brackets, but these</a:t>
                </a:r>
                <a:r>
                  <a:rPr lang="en-GB" b="0" i="0" baseline="0"/>
                  <a:t> will all involve fractions or decimals</a:t>
                </a:r>
                <a:r>
                  <a:rPr lang="en-GB" b="0" i="0"/>
                  <a:t> (e.g. for A 3(</a:t>
                </a:r>
                <a:r>
                  <a:rPr lang="en-GB" b="0" i="1"/>
                  <a:t>a +</a:t>
                </a:r>
                <a:r>
                  <a:rPr lang="en-GB" b="0" i="0"/>
                  <a:t> </a:t>
                </a:r>
                <a:r>
                  <a:rPr lang="en-GB" b="0" i="0">
                    <a:latin typeface="Cambria Math" panose="02040503050406030204" pitchFamily="18" charset="0"/>
                  </a:rPr>
                  <a:t>1/3)</a:t>
                </a:r>
                <a:r>
                  <a:rPr lang="en-GB" b="0" i="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A: 3</a:t>
                </a:r>
                <a:r>
                  <a:rPr lang="en-GB" b="0" i="1"/>
                  <a:t>a + </a:t>
                </a:r>
                <a:r>
                  <a:rPr lang="en-GB" b="0" i="0"/>
                  <a:t>1, B: 3</a:t>
                </a:r>
                <a:r>
                  <a:rPr lang="en-GB" b="0" i="1"/>
                  <a:t>a</a:t>
                </a:r>
                <a:r>
                  <a:rPr lang="en-GB" b="0" i="0"/>
                  <a:t> </a:t>
                </a:r>
                <a:r>
                  <a:rPr lang="en-GB" b="0" i="1"/>
                  <a:t>+ </a:t>
                </a:r>
                <a:r>
                  <a:rPr lang="en-GB" b="0" i="0"/>
                  <a:t>3, C: 3</a:t>
                </a:r>
                <a:r>
                  <a:rPr lang="en-GB" b="0" i="1"/>
                  <a:t>a + </a:t>
                </a:r>
                <a:r>
                  <a:rPr lang="en-GB" b="0" i="0"/>
                  <a:t>4, F: 3</a:t>
                </a:r>
                <a:r>
                  <a:rPr lang="en-GB" b="0" i="1"/>
                  <a:t>a +</a:t>
                </a:r>
                <a:r>
                  <a:rPr lang="en-GB" b="0" i="0"/>
                  <a:t> 7, I: 3</a:t>
                </a:r>
                <a:r>
                  <a:rPr lang="en-GB" b="0" i="1"/>
                  <a:t>a +</a:t>
                </a:r>
                <a:r>
                  <a:rPr lang="en-GB" b="0" i="0"/>
                  <a:t> 10, J: 3</a:t>
                </a:r>
                <a:r>
                  <a:rPr lang="en-GB" b="0" i="1"/>
                  <a:t>a +</a:t>
                </a:r>
                <a:r>
                  <a:rPr lang="en-GB" b="0" i="0"/>
                  <a:t> 11, K: 3</a:t>
                </a:r>
                <a:r>
                  <a:rPr lang="en-GB" b="0" i="1"/>
                  <a:t>a +</a:t>
                </a:r>
                <a:r>
                  <a:rPr lang="en-GB" b="0" i="0"/>
                  <a:t> 12  = 3(</a:t>
                </a:r>
                <a:r>
                  <a:rPr lang="en-GB" b="0" i="1"/>
                  <a:t>a + </a:t>
                </a:r>
                <a:r>
                  <a:rPr lang="en-GB" b="0" i="0"/>
                  <a:t>4), L: 3</a:t>
                </a:r>
                <a:r>
                  <a:rPr lang="en-GB" b="0" i="1"/>
                  <a:t>a +</a:t>
                </a:r>
                <a:r>
                  <a:rPr lang="en-GB" b="0" i="0"/>
                  <a:t> 13, M: 3</a:t>
                </a:r>
                <a:r>
                  <a:rPr lang="en-GB" b="0" i="1"/>
                  <a:t>a +</a:t>
                </a:r>
                <a:r>
                  <a:rPr lang="en-GB" b="0" i="0"/>
                  <a:t> 14, O: 3</a:t>
                </a:r>
                <a:r>
                  <a:rPr lang="en-GB" b="0" i="1"/>
                  <a:t>a +</a:t>
                </a:r>
                <a:r>
                  <a:rPr lang="en-GB" b="0" i="0"/>
                  <a:t> 16, P: 3</a:t>
                </a:r>
                <a:r>
                  <a:rPr lang="en-GB" b="0" i="1"/>
                  <a:t>a +</a:t>
                </a:r>
                <a:r>
                  <a:rPr lang="en-GB" b="0" i="0"/>
                  <a:t> 17, Q: 3</a:t>
                </a:r>
                <a:r>
                  <a:rPr lang="en-GB" b="0" i="1"/>
                  <a:t>a +</a:t>
                </a:r>
                <a:r>
                  <a:rPr lang="en-GB" b="0" i="0"/>
                  <a:t> 18 = 3(</a:t>
                </a:r>
                <a:r>
                  <a:rPr lang="en-GB" b="0" i="1"/>
                  <a:t>a +</a:t>
                </a:r>
                <a:r>
                  <a:rPr lang="en-GB" b="0" i="0"/>
                  <a:t> 6).</a:t>
                </a:r>
                <a:endParaRPr lang="en-GB" b="0"/>
              </a:p>
              <a:p>
                <a:endParaRPr lang="en-GB" b="1"/>
              </a:p>
              <a:p>
                <a:r>
                  <a:rPr lang="en-GB" b="1"/>
                  <a:t>Suggested questioning</a:t>
                </a:r>
              </a:p>
              <a:p>
                <a:r>
                  <a:rPr lang="en-GB" b="0"/>
                  <a:t>What</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52</a:t>
            </a:fld>
            <a:endParaRPr lang="en-GB" dirty="0"/>
          </a:p>
        </p:txBody>
      </p:sp>
    </p:spTree>
    <p:extLst>
      <p:ext uri="{BB962C8B-B14F-4D97-AF65-F5344CB8AC3E}">
        <p14:creationId xmlns:p14="http://schemas.microsoft.com/office/powerpoint/2010/main" val="10408026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False. In this equation, only the </a:t>
            </a:r>
            <a:r>
              <a:rPr lang="en-GB" b="0" i="1" dirty="0"/>
              <a:t>a </a:t>
            </a:r>
            <a:r>
              <a:rPr lang="en-GB" b="0" i="0" dirty="0"/>
              <a:t>has been multiplied by 3, not the whole expression. We don’t have enough information to know what the value of the right hand side of the equation should be. All we know is 3</a:t>
            </a:r>
            <a:r>
              <a:rPr lang="en-GB" b="0" i="1" dirty="0"/>
              <a:t>a</a:t>
            </a:r>
            <a:r>
              <a:rPr lang="en-GB" b="0" i="0" dirty="0"/>
              <a:t> + </a:t>
            </a:r>
            <a:r>
              <a:rPr lang="en-GB" b="0" i="1" dirty="0"/>
              <a:t>b</a:t>
            </a:r>
            <a:r>
              <a:rPr lang="en-GB" b="0" i="0" dirty="0"/>
              <a:t> = 40 + 2</a:t>
            </a:r>
            <a:r>
              <a:rPr lang="en-GB" b="0" i="1" dirty="0"/>
              <a:t>a.</a:t>
            </a:r>
          </a:p>
          <a:p>
            <a:r>
              <a:rPr lang="en-GB" b="0" dirty="0"/>
              <a:t>b) True. Both sides of the equation have been divided by 2.</a:t>
            </a:r>
          </a:p>
          <a:p>
            <a:r>
              <a:rPr lang="en-GB" b="0" dirty="0"/>
              <a:t>c) False. In this equation, one side has been increased by 10 but the other side has been decreased by 10. We could write </a:t>
            </a:r>
            <a:r>
              <a:rPr lang="en-GB" b="0" i="1" dirty="0"/>
              <a:t>a + b </a:t>
            </a:r>
            <a:r>
              <a:rPr lang="en-GB" b="0" i="0" dirty="0"/>
              <a:t>+ 10 = 50 or </a:t>
            </a:r>
            <a:r>
              <a:rPr lang="en-GB" b="0" i="1" dirty="0"/>
              <a:t>a</a:t>
            </a:r>
            <a:r>
              <a:rPr lang="en-GB" b="0" i="0" dirty="0"/>
              <a:t> + </a:t>
            </a:r>
            <a:r>
              <a:rPr lang="en-GB" b="0" i="1" dirty="0"/>
              <a:t>b</a:t>
            </a:r>
            <a:r>
              <a:rPr lang="en-GB" b="0" i="0" dirty="0"/>
              <a:t> – 10 = 30.</a:t>
            </a:r>
          </a:p>
          <a:p>
            <a:r>
              <a:rPr lang="en-GB" b="0" i="0" dirty="0"/>
              <a:t>d) False. In this equation, one side has been decreased by </a:t>
            </a:r>
            <a:r>
              <a:rPr lang="en-GB" b="0" i="1" dirty="0"/>
              <a:t>b</a:t>
            </a:r>
            <a:r>
              <a:rPr lang="en-GB" b="0" i="0" dirty="0"/>
              <a:t> but the other side has been increased by </a:t>
            </a:r>
            <a:r>
              <a:rPr lang="en-GB" b="0" i="1" dirty="0"/>
              <a:t>b</a:t>
            </a:r>
            <a:r>
              <a:rPr lang="en-GB" b="0" i="0" dirty="0"/>
              <a:t>. we could write </a:t>
            </a:r>
            <a:r>
              <a:rPr lang="en-GB" b="0" i="1" dirty="0"/>
              <a:t>a </a:t>
            </a:r>
            <a:r>
              <a:rPr lang="en-GB" b="0" i="0" dirty="0"/>
              <a:t>= 40 – </a:t>
            </a:r>
            <a:r>
              <a:rPr lang="en-GB" b="0" i="1" dirty="0"/>
              <a:t>b </a:t>
            </a:r>
            <a:r>
              <a:rPr lang="en-GB" b="0" i="0" dirty="0"/>
              <a:t>or </a:t>
            </a:r>
            <a:r>
              <a:rPr lang="en-GB" b="0" i="1" dirty="0"/>
              <a:t>a </a:t>
            </a:r>
            <a:r>
              <a:rPr lang="en-GB" b="0" i="0" dirty="0"/>
              <a:t>+ 2</a:t>
            </a:r>
            <a:r>
              <a:rPr lang="en-GB" b="0" i="1" dirty="0"/>
              <a:t>b</a:t>
            </a:r>
            <a:r>
              <a:rPr lang="en-GB" b="0" i="0" dirty="0"/>
              <a:t> = 40 + </a:t>
            </a:r>
            <a:r>
              <a:rPr lang="en-GB" b="0" i="1" dirty="0"/>
              <a:t>b.</a:t>
            </a:r>
          </a:p>
          <a:p>
            <a:r>
              <a:rPr lang="en-GB" b="0" i="0" dirty="0"/>
              <a:t>e) True. Both sides of the equation have been multiplied by 10.</a:t>
            </a:r>
          </a:p>
          <a:p>
            <a:endParaRPr lang="en-GB" b="0" i="1" dirty="0"/>
          </a:p>
          <a:p>
            <a:r>
              <a:rPr lang="en-GB" b="0" i="0" dirty="0"/>
              <a:t>? Students’ responses to this will vary – there are infinite possibilities. Check that the same operation has been done to both sides so that the equation still balances.</a:t>
            </a:r>
          </a:p>
          <a:p>
            <a:endParaRPr lang="en-GB" b="0" dirty="0"/>
          </a:p>
          <a:p>
            <a:r>
              <a:rPr lang="en-GB" b="1" dirty="0"/>
              <a:t>Suggested questioning</a:t>
            </a:r>
          </a:p>
          <a:p>
            <a:r>
              <a:rPr lang="en-GB" b="0" dirty="0"/>
              <a:t>What is the same (as Nell’s equation)? What is different?</a:t>
            </a:r>
          </a:p>
          <a:p>
            <a:r>
              <a:rPr lang="en-GB" b="0" dirty="0"/>
              <a:t>What has changed on the left hand side of the equals sign? What has changed on the right hand side of the equals sign?</a:t>
            </a:r>
          </a:p>
          <a:p>
            <a:r>
              <a:rPr lang="en-GB" b="0" dirty="0"/>
              <a:t>How could you write __ correctly?</a:t>
            </a:r>
          </a:p>
          <a:p>
            <a:endParaRPr lang="en-GB" b="1" dirty="0"/>
          </a:p>
          <a:p>
            <a:r>
              <a:rPr lang="en-GB" b="1" dirty="0"/>
              <a:t>Things to think about</a:t>
            </a:r>
          </a:p>
          <a:p>
            <a:r>
              <a:rPr lang="en-GB" dirty="0"/>
              <a:t>Additional activity D builds upon the ideas in Checkpoint 7, which assesses students understanding of equality and whether they can manipulate equations to maintain equality. Some common misconceptions are dealt with in each part. In part a, Nell has only multiplied part of the expression on the left hand side by 3, not the whole side. In part b</a:t>
            </a:r>
            <a:r>
              <a:rPr lang="en-GB" i="1" dirty="0"/>
              <a:t>, </a:t>
            </a:r>
            <a:r>
              <a:rPr lang="en-GB" i="0" dirty="0"/>
              <a:t>Nell is correct but students may be thrown by division. In part c, Nell has done the opposite operation to each side (+ 10 to one, – 10 to the other), which can be a common misconception once students start using inverse operations to solve. A similar problem is explored in part d, although here the existing terms have been incorrectly rearranged. If students do not identify these misconceptions, they may need to step back and consider some representations to explore why equality has not been maintained, before embarking on further practice.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53</a:t>
            </a:fld>
            <a:endParaRPr lang="en-GB" dirty="0"/>
          </a:p>
        </p:txBody>
      </p:sp>
    </p:spTree>
    <p:extLst>
      <p:ext uri="{BB962C8B-B14F-4D97-AF65-F5344CB8AC3E}">
        <p14:creationId xmlns:p14="http://schemas.microsoft.com/office/powerpoint/2010/main" val="17814049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expression will appear separately so you can choose the pace at which to work with your class. </a:t>
                </a:r>
                <a:endParaRPr lang="en-GB" b="1" dirty="0"/>
              </a:p>
              <a:p>
                <a:endParaRPr lang="en-GB" b="1" dirty="0"/>
              </a:p>
              <a:p>
                <a:r>
                  <a:rPr lang="en-GB" b="1" dirty="0"/>
                  <a:t>Answers</a:t>
                </a:r>
              </a:p>
              <a:p>
                <a:r>
                  <a:rPr lang="en-GB" b="0" dirty="0"/>
                  <a:t>No. Only </a:t>
                </a:r>
                <a14:m>
                  <m:oMath xmlns:m="http://schemas.openxmlformats.org/officeDocument/2006/math">
                    <m:f>
                      <m:fPr>
                        <m:ctrlPr>
                          <a:rPr lang="en-GB" sz="1200" i="1" dirty="0" smtClean="0">
                            <a:solidFill>
                              <a:srgbClr val="00628C"/>
                            </a:solidFill>
                            <a:latin typeface="Cambria Math" panose="02040503050406030204" pitchFamily="18" charset="0"/>
                          </a:rPr>
                        </m:ctrlPr>
                      </m:fPr>
                      <m:num>
                        <m:r>
                          <a:rPr lang="en-GB" sz="1200" b="0" i="1" dirty="0" smtClean="0">
                            <a:solidFill>
                              <a:srgbClr val="00628C"/>
                            </a:solidFill>
                            <a:latin typeface="Cambria Math" panose="02040503050406030204" pitchFamily="18" charset="0"/>
                          </a:rPr>
                          <m:t>𝑎</m:t>
                        </m:r>
                        <m:r>
                          <a:rPr lang="en-GB" sz="1200" b="0" i="1" dirty="0" smtClean="0">
                            <a:solidFill>
                              <a:srgbClr val="00628C"/>
                            </a:solidFill>
                            <a:latin typeface="Cambria Math" panose="02040503050406030204" pitchFamily="18" charset="0"/>
                          </a:rPr>
                          <m:t>+</m:t>
                        </m:r>
                        <m:r>
                          <a:rPr lang="en-GB" sz="1200" b="0" i="1" dirty="0" smtClean="0">
                            <a:solidFill>
                              <a:srgbClr val="00628C"/>
                            </a:solidFill>
                            <a:latin typeface="Cambria Math" panose="02040503050406030204" pitchFamily="18" charset="0"/>
                          </a:rPr>
                          <m:t>𝑏</m:t>
                        </m:r>
                      </m:num>
                      <m:den>
                        <m:r>
                          <a:rPr lang="en-GB" sz="1200" b="0" i="1" dirty="0" smtClean="0">
                            <a:solidFill>
                              <a:srgbClr val="00628C"/>
                            </a:solidFill>
                            <a:latin typeface="Cambria Math" panose="02040503050406030204" pitchFamily="18" charset="0"/>
                          </a:rPr>
                          <m:t>2</m:t>
                        </m:r>
                      </m:den>
                    </m:f>
                  </m:oMath>
                </a14:m>
                <a:r>
                  <a:rPr lang="en-GB" b="0" dirty="0"/>
                  <a:t> and </a:t>
                </a:r>
                <a14:m>
                  <m:oMath xmlns:m="http://schemas.openxmlformats.org/officeDocument/2006/math">
                    <m:f>
                      <m:fPr>
                        <m:ctrlPr>
                          <a:rPr lang="en-GB" sz="1200" i="1" dirty="0" smtClean="0">
                            <a:solidFill>
                              <a:srgbClr val="00628C"/>
                            </a:solidFill>
                            <a:latin typeface="Cambria Math" panose="02040503050406030204" pitchFamily="18" charset="0"/>
                          </a:rPr>
                        </m:ctrlPr>
                      </m:fPr>
                      <m:num>
                        <m:r>
                          <a:rPr lang="en-GB" sz="1200" b="0" i="1" dirty="0" smtClean="0">
                            <a:solidFill>
                              <a:srgbClr val="00628C"/>
                            </a:solidFill>
                            <a:latin typeface="Cambria Math" panose="02040503050406030204" pitchFamily="18" charset="0"/>
                          </a:rPr>
                          <m:t>𝑎</m:t>
                        </m:r>
                      </m:num>
                      <m:den>
                        <m:r>
                          <a:rPr lang="en-GB" sz="1200" b="0" i="1" dirty="0" smtClean="0">
                            <a:solidFill>
                              <a:srgbClr val="00628C"/>
                            </a:solidFill>
                            <a:latin typeface="Cambria Math" panose="02040503050406030204" pitchFamily="18" charset="0"/>
                          </a:rPr>
                          <m:t>2</m:t>
                        </m:r>
                      </m:den>
                    </m:f>
                    <m:r>
                      <a:rPr lang="en-GB" sz="1200" b="0" i="1" dirty="0" smtClean="0">
                        <a:solidFill>
                          <a:srgbClr val="00628C"/>
                        </a:solidFill>
                        <a:latin typeface="Cambria Math" panose="02040503050406030204" pitchFamily="18" charset="0"/>
                      </a:rPr>
                      <m:t>+</m:t>
                    </m:r>
                    <m:f>
                      <m:fPr>
                        <m:ctrlPr>
                          <a:rPr lang="en-GB" sz="1200" i="1" dirty="0">
                            <a:solidFill>
                              <a:srgbClr val="00628C"/>
                            </a:solidFill>
                            <a:latin typeface="Cambria Math" panose="02040503050406030204" pitchFamily="18" charset="0"/>
                          </a:rPr>
                        </m:ctrlPr>
                      </m:fPr>
                      <m:num>
                        <m:r>
                          <a:rPr lang="en-GB" sz="1200" b="0" i="1" dirty="0" smtClean="0">
                            <a:solidFill>
                              <a:srgbClr val="00628C"/>
                            </a:solidFill>
                            <a:latin typeface="Cambria Math" panose="02040503050406030204" pitchFamily="18" charset="0"/>
                          </a:rPr>
                          <m:t>𝑏</m:t>
                        </m:r>
                      </m:num>
                      <m:den>
                        <m:r>
                          <a:rPr lang="en-GB" sz="1200" i="1" dirty="0">
                            <a:solidFill>
                              <a:srgbClr val="00628C"/>
                            </a:solidFill>
                            <a:latin typeface="Cambria Math" panose="02040503050406030204" pitchFamily="18" charset="0"/>
                          </a:rPr>
                          <m:t>2</m:t>
                        </m:r>
                      </m:den>
                    </m:f>
                  </m:oMath>
                </a14:m>
                <a:r>
                  <a:rPr lang="en-GB" b="0" dirty="0"/>
                  <a:t> are expressions that represent</a:t>
                </a:r>
                <a:r>
                  <a:rPr lang="en-GB" b="0" baseline="0" dirty="0"/>
                  <a:t> this calculation. In the other two expressions, only one of the ‘heights’ has been divided by two.</a:t>
                </a:r>
                <a:endParaRPr lang="en-GB" b="0" dirty="0"/>
              </a:p>
              <a:p>
                <a:endParaRPr lang="en-GB" b="0" dirty="0"/>
              </a:p>
              <a:p>
                <a:r>
                  <a:rPr lang="en-GB" b="0" dirty="0"/>
                  <a:t>? The only way for all four expressions to be equivalent is for </a:t>
                </a:r>
                <a:r>
                  <a:rPr lang="en-GB" b="0" i="1" dirty="0"/>
                  <a:t>a</a:t>
                </a:r>
                <a:r>
                  <a:rPr lang="en-GB" b="0" i="0" dirty="0"/>
                  <a:t> and </a:t>
                </a:r>
                <a:r>
                  <a:rPr lang="en-GB" b="0" i="1" dirty="0"/>
                  <a:t>b </a:t>
                </a:r>
                <a:r>
                  <a:rPr lang="en-GB" b="0" i="0" dirty="0"/>
                  <a:t>to be 0. If </a:t>
                </a:r>
                <a:r>
                  <a:rPr lang="en-GB" b="0" i="1" dirty="0"/>
                  <a:t>a</a:t>
                </a:r>
                <a:r>
                  <a:rPr lang="en-GB" b="0" i="0" dirty="0"/>
                  <a:t> was 1 and </a:t>
                </a:r>
                <a:r>
                  <a:rPr lang="en-GB" b="0" i="1" dirty="0"/>
                  <a:t>b</a:t>
                </a:r>
                <a:r>
                  <a:rPr lang="en-GB" b="1" i="1" dirty="0"/>
                  <a:t> </a:t>
                </a:r>
                <a:r>
                  <a:rPr lang="en-GB" b="0" i="0" dirty="0"/>
                  <a:t>was 0 (or vice versa), then three of the expressions would be equal to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oMath>
                </a14:m>
                <a:r>
                  <a:rPr lang="en-GB" b="0" dirty="0"/>
                  <a:t> but the fourth expression would be equal to 1.</a:t>
                </a:r>
              </a:p>
              <a:p>
                <a:endParaRPr lang="en-GB" b="0" dirty="0"/>
              </a:p>
              <a:p>
                <a:r>
                  <a:rPr lang="en-GB" b="1" dirty="0"/>
                  <a:t>Suggested questioning</a:t>
                </a:r>
              </a:p>
              <a:p>
                <a:r>
                  <a:rPr lang="en-GB" b="0" dirty="0"/>
                  <a:t>What is the same and what is different about the expressions?</a:t>
                </a:r>
              </a:p>
              <a:p>
                <a:r>
                  <a:rPr lang="en-GB" b="0" dirty="0"/>
                  <a:t>Which values are being divided by two each time?</a:t>
                </a:r>
              </a:p>
              <a:p>
                <a:r>
                  <a:rPr lang="en-GB" b="0" dirty="0"/>
                  <a:t>How is this similar to expanding brackets?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Additional activity E is a short prompt for discussion that tackles a specific and common misconception around the distributive law when division is written as a fraction. Use this task if you find that students either aren’t aware</a:t>
                </a:r>
                <a:r>
                  <a:rPr lang="en-GB" baseline="0" dirty="0"/>
                  <a:t> of the equivalence of </a:t>
                </a:r>
                <a14:m>
                  <m:oMath xmlns:m="http://schemas.openxmlformats.org/officeDocument/2006/math">
                    <m:f>
                      <m:fPr>
                        <m:ctrlPr>
                          <a:rPr lang="en-GB" sz="1200" i="1" dirty="0" smtClean="0">
                            <a:solidFill>
                              <a:srgbClr val="00628C"/>
                            </a:solidFill>
                            <a:latin typeface="Cambria Math" panose="02040503050406030204" pitchFamily="18" charset="0"/>
                          </a:rPr>
                        </m:ctrlPr>
                      </m:fPr>
                      <m:num>
                        <m:r>
                          <a:rPr lang="en-GB" sz="1200" b="0" i="1" dirty="0" smtClean="0">
                            <a:solidFill>
                              <a:srgbClr val="00628C"/>
                            </a:solidFill>
                            <a:latin typeface="Cambria Math" panose="02040503050406030204" pitchFamily="18" charset="0"/>
                          </a:rPr>
                          <m:t>𝑎</m:t>
                        </m:r>
                        <m:r>
                          <a:rPr lang="en-GB" sz="1200" b="0" i="1" dirty="0" smtClean="0">
                            <a:solidFill>
                              <a:srgbClr val="00628C"/>
                            </a:solidFill>
                            <a:latin typeface="Cambria Math" panose="02040503050406030204" pitchFamily="18" charset="0"/>
                          </a:rPr>
                          <m:t>+</m:t>
                        </m:r>
                        <m:r>
                          <a:rPr lang="en-GB" sz="1200" b="0" i="1" dirty="0" smtClean="0">
                            <a:solidFill>
                              <a:srgbClr val="00628C"/>
                            </a:solidFill>
                            <a:latin typeface="Cambria Math" panose="02040503050406030204" pitchFamily="18" charset="0"/>
                          </a:rPr>
                          <m:t>𝑏</m:t>
                        </m:r>
                      </m:num>
                      <m:den>
                        <m:r>
                          <a:rPr lang="en-GB" sz="1200" b="0" i="1" dirty="0" smtClean="0">
                            <a:solidFill>
                              <a:srgbClr val="00628C"/>
                            </a:solidFill>
                            <a:latin typeface="Cambria Math" panose="02040503050406030204" pitchFamily="18" charset="0"/>
                          </a:rPr>
                          <m:t>2</m:t>
                        </m:r>
                      </m:den>
                    </m:f>
                  </m:oMath>
                </a14:m>
                <a:r>
                  <a:rPr lang="en-GB" b="0" dirty="0"/>
                  <a:t> and </a:t>
                </a:r>
                <a14:m>
                  <m:oMath xmlns:m="http://schemas.openxmlformats.org/officeDocument/2006/math">
                    <m:f>
                      <m:fPr>
                        <m:ctrlPr>
                          <a:rPr lang="en-GB" sz="1200" i="1" dirty="0" smtClean="0">
                            <a:solidFill>
                              <a:srgbClr val="00628C"/>
                            </a:solidFill>
                            <a:latin typeface="Cambria Math" panose="02040503050406030204" pitchFamily="18" charset="0"/>
                          </a:rPr>
                        </m:ctrlPr>
                      </m:fPr>
                      <m:num>
                        <m:r>
                          <a:rPr lang="en-GB" sz="1200" b="0" i="1" dirty="0" smtClean="0">
                            <a:solidFill>
                              <a:srgbClr val="00628C"/>
                            </a:solidFill>
                            <a:latin typeface="Cambria Math" panose="02040503050406030204" pitchFamily="18" charset="0"/>
                          </a:rPr>
                          <m:t>𝑎</m:t>
                        </m:r>
                      </m:num>
                      <m:den>
                        <m:r>
                          <a:rPr lang="en-GB" sz="1200" b="0" i="1" dirty="0" smtClean="0">
                            <a:solidFill>
                              <a:srgbClr val="00628C"/>
                            </a:solidFill>
                            <a:latin typeface="Cambria Math" panose="02040503050406030204" pitchFamily="18" charset="0"/>
                          </a:rPr>
                          <m:t>2</m:t>
                        </m:r>
                      </m:den>
                    </m:f>
                    <m:r>
                      <a:rPr lang="en-GB" sz="1200" b="0" i="1" dirty="0" smtClean="0">
                        <a:solidFill>
                          <a:srgbClr val="00628C"/>
                        </a:solidFill>
                        <a:latin typeface="Cambria Math" panose="02040503050406030204" pitchFamily="18" charset="0"/>
                      </a:rPr>
                      <m:t>+</m:t>
                    </m:r>
                    <m:f>
                      <m:fPr>
                        <m:ctrlPr>
                          <a:rPr lang="en-GB" sz="1200" i="1" dirty="0">
                            <a:solidFill>
                              <a:srgbClr val="00628C"/>
                            </a:solidFill>
                            <a:latin typeface="Cambria Math" panose="02040503050406030204" pitchFamily="18" charset="0"/>
                          </a:rPr>
                        </m:ctrlPr>
                      </m:fPr>
                      <m:num>
                        <m:r>
                          <a:rPr lang="en-GB" sz="1200" b="0" i="1" dirty="0" smtClean="0">
                            <a:solidFill>
                              <a:srgbClr val="00628C"/>
                            </a:solidFill>
                            <a:latin typeface="Cambria Math" panose="02040503050406030204" pitchFamily="18" charset="0"/>
                          </a:rPr>
                          <m:t>𝑏</m:t>
                        </m:r>
                      </m:num>
                      <m:den>
                        <m:r>
                          <a:rPr lang="en-GB" sz="1200" i="1" dirty="0">
                            <a:solidFill>
                              <a:srgbClr val="00628C"/>
                            </a:solidFill>
                            <a:latin typeface="Cambria Math" panose="02040503050406030204" pitchFamily="18" charset="0"/>
                          </a:rPr>
                          <m:t>2</m:t>
                        </m:r>
                      </m:den>
                    </m:f>
                  </m:oMath>
                </a14:m>
                <a:r>
                  <a:rPr lang="en-GB" dirty="0"/>
                  <a:t> or mistakenly write a divisor under</a:t>
                </a:r>
                <a:r>
                  <a:rPr lang="en-GB" baseline="0" dirty="0"/>
                  <a:t> only part of an expression</a:t>
                </a:r>
                <a:r>
                  <a:rPr lang="en-GB" dirty="0"/>
                  <a:t>. The context is familiar – students first encounter finding the mean in Year 6 – to help students identify that </a:t>
                </a:r>
                <a:r>
                  <a:rPr lang="en-GB" b="1" dirty="0"/>
                  <a:t>all</a:t>
                </a:r>
                <a:r>
                  <a:rPr lang="en-GB" dirty="0"/>
                  <a:t> numbers need to be divided by two, which is not the case in the expressions </a:t>
                </a:r>
                <a14:m>
                  <m:oMath xmlns:m="http://schemas.openxmlformats.org/officeDocument/2006/math">
                    <m:f>
                      <m:fPr>
                        <m:ctrlPr>
                          <a:rPr lang="en-GB" sz="1200" i="1" dirty="0" smtClean="0">
                            <a:solidFill>
                              <a:srgbClr val="00628C"/>
                            </a:solidFill>
                            <a:latin typeface="Cambria Math" panose="02040503050406030204" pitchFamily="18" charset="0"/>
                          </a:rPr>
                        </m:ctrlPr>
                      </m:fPr>
                      <m:num>
                        <m:r>
                          <a:rPr lang="en-GB" sz="1200" b="0" i="1" dirty="0" smtClean="0">
                            <a:solidFill>
                              <a:srgbClr val="00628C"/>
                            </a:solidFill>
                            <a:latin typeface="Cambria Math" panose="02040503050406030204" pitchFamily="18" charset="0"/>
                          </a:rPr>
                          <m:t>𝑎</m:t>
                        </m:r>
                      </m:num>
                      <m:den>
                        <m:r>
                          <a:rPr lang="en-GB" sz="1200" b="0" i="1" dirty="0" smtClean="0">
                            <a:solidFill>
                              <a:srgbClr val="00628C"/>
                            </a:solidFill>
                            <a:latin typeface="Cambria Math" panose="02040503050406030204" pitchFamily="18" charset="0"/>
                          </a:rPr>
                          <m:t>2</m:t>
                        </m:r>
                      </m:den>
                    </m:f>
                    <m:r>
                      <a:rPr lang="en-GB" sz="1200" b="0" i="1" dirty="0" smtClean="0">
                        <a:solidFill>
                          <a:srgbClr val="00628C"/>
                        </a:solidFill>
                        <a:latin typeface="Cambria Math" panose="02040503050406030204" pitchFamily="18" charset="0"/>
                      </a:rPr>
                      <m:t>+</m:t>
                    </m:r>
                    <m:r>
                      <a:rPr lang="en-GB" sz="1200" b="0" i="1" dirty="0" smtClean="0">
                        <a:solidFill>
                          <a:srgbClr val="00628C"/>
                        </a:solidFill>
                        <a:latin typeface="Cambria Math" panose="02040503050406030204" pitchFamily="18" charset="0"/>
                      </a:rPr>
                      <m:t>𝑏</m:t>
                    </m:r>
                  </m:oMath>
                </a14:m>
                <a:r>
                  <a:rPr lang="en-GB" dirty="0"/>
                  <a:t> and </a:t>
                </a:r>
                <a14:m>
                  <m:oMath xmlns:m="http://schemas.openxmlformats.org/officeDocument/2006/math">
                    <m:r>
                      <a:rPr lang="en-GB" sz="1200" b="0" i="1" dirty="0" smtClean="0">
                        <a:solidFill>
                          <a:srgbClr val="00628C"/>
                        </a:solidFill>
                        <a:latin typeface="Cambria Math" panose="02040503050406030204" pitchFamily="18" charset="0"/>
                      </a:rPr>
                      <m:t>𝑎</m:t>
                    </m:r>
                    <m:r>
                      <a:rPr lang="en-GB" sz="1200" b="0" i="1" dirty="0" smtClean="0">
                        <a:solidFill>
                          <a:srgbClr val="00628C"/>
                        </a:solidFill>
                        <a:latin typeface="Cambria Math" panose="02040503050406030204" pitchFamily="18" charset="0"/>
                      </a:rPr>
                      <m:t>+</m:t>
                    </m:r>
                    <m:f>
                      <m:fPr>
                        <m:ctrlPr>
                          <a:rPr lang="en-GB" sz="1200" i="1" dirty="0">
                            <a:solidFill>
                              <a:srgbClr val="00628C"/>
                            </a:solidFill>
                            <a:latin typeface="Cambria Math" panose="02040503050406030204" pitchFamily="18" charset="0"/>
                          </a:rPr>
                        </m:ctrlPr>
                      </m:fPr>
                      <m:num>
                        <m:r>
                          <a:rPr lang="en-GB" sz="1200" b="0" i="1" dirty="0" smtClean="0">
                            <a:solidFill>
                              <a:srgbClr val="00628C"/>
                            </a:solidFill>
                            <a:latin typeface="Cambria Math" panose="02040503050406030204" pitchFamily="18" charset="0"/>
                          </a:rPr>
                          <m:t>𝑏</m:t>
                        </m:r>
                      </m:num>
                      <m:den>
                        <m:r>
                          <a:rPr lang="en-GB" sz="1200" i="1" dirty="0">
                            <a:solidFill>
                              <a:srgbClr val="00628C"/>
                            </a:solidFill>
                            <a:latin typeface="Cambria Math" panose="02040503050406030204" pitchFamily="18" charset="0"/>
                          </a:rPr>
                          <m:t>2</m:t>
                        </m:r>
                      </m:den>
                    </m:f>
                  </m:oMath>
                </a14:m>
                <a:r>
                  <a:rPr lang="en-GB" sz="1200" dirty="0">
                    <a:solidFill>
                      <a:srgbClr val="00628C"/>
                    </a:solidFill>
                  </a:rPr>
                  <a: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expression will appear separately so you can choose the pace at which to work with your class. </a:t>
                </a:r>
                <a:endParaRPr lang="en-GB" b="1" dirty="0"/>
              </a:p>
              <a:p>
                <a:endParaRPr lang="en-GB" b="1" dirty="0"/>
              </a:p>
              <a:p>
                <a:r>
                  <a:rPr lang="en-GB" b="1" dirty="0"/>
                  <a:t>Answers</a:t>
                </a:r>
              </a:p>
              <a:p>
                <a:r>
                  <a:rPr lang="en-GB" b="0" dirty="0"/>
                  <a:t>No. Only </a:t>
                </a:r>
                <a:r>
                  <a:rPr lang="en-GB" sz="1200" i="0" dirty="0">
                    <a:solidFill>
                      <a:srgbClr val="00628C"/>
                    </a:solidFill>
                    <a:latin typeface="Cambria Math" panose="02040503050406030204" pitchFamily="18" charset="0"/>
                  </a:rPr>
                  <a:t>(</a:t>
                </a:r>
                <a:r>
                  <a:rPr lang="en-GB" sz="1200" b="0" i="0" dirty="0">
                    <a:solidFill>
                      <a:srgbClr val="00628C"/>
                    </a:solidFill>
                    <a:latin typeface="Cambria Math" panose="02040503050406030204" pitchFamily="18" charset="0"/>
                  </a:rPr>
                  <a:t>𝑎+𝑏)/2</a:t>
                </a:r>
                <a:r>
                  <a:rPr lang="en-GB" b="0" dirty="0"/>
                  <a:t> and </a:t>
                </a:r>
                <a:r>
                  <a:rPr lang="en-GB" sz="1200" b="0" i="0" dirty="0">
                    <a:solidFill>
                      <a:srgbClr val="00628C"/>
                    </a:solidFill>
                    <a:latin typeface="Cambria Math" panose="02040503050406030204" pitchFamily="18" charset="0"/>
                  </a:rPr>
                  <a:t>𝑎/2+𝑏/</a:t>
                </a:r>
                <a:r>
                  <a:rPr lang="en-GB" sz="1200" i="0" dirty="0">
                    <a:solidFill>
                      <a:srgbClr val="00628C"/>
                    </a:solidFill>
                    <a:latin typeface="Cambria Math" panose="02040503050406030204" pitchFamily="18" charset="0"/>
                  </a:rPr>
                  <a:t>2</a:t>
                </a:r>
                <a:r>
                  <a:rPr lang="en-GB" b="0" dirty="0"/>
                  <a:t> are expressions that represent</a:t>
                </a:r>
                <a:r>
                  <a:rPr lang="en-GB" b="0" baseline="0" dirty="0"/>
                  <a:t> this calculation. In the other two expressions, only one of the ‘heights’ has been divided by 2.</a:t>
                </a:r>
                <a:endParaRPr lang="en-GB" b="0" dirty="0"/>
              </a:p>
              <a:p>
                <a:endParaRPr lang="en-GB" b="0" dirty="0"/>
              </a:p>
              <a:p>
                <a:r>
                  <a:rPr lang="en-GB" b="0" dirty="0"/>
                  <a:t>? The only way for all four expressions to be equivalent is for </a:t>
                </a:r>
                <a:r>
                  <a:rPr lang="en-GB" b="0" i="1" dirty="0"/>
                  <a:t>a</a:t>
                </a:r>
                <a:r>
                  <a:rPr lang="en-GB" b="0" i="0" dirty="0"/>
                  <a:t> and </a:t>
                </a:r>
                <a:r>
                  <a:rPr lang="en-GB" b="0" i="1" dirty="0"/>
                  <a:t>b </a:t>
                </a:r>
                <a:r>
                  <a:rPr lang="en-GB" b="0" i="0" dirty="0"/>
                  <a:t>to be 0. If </a:t>
                </a:r>
                <a:r>
                  <a:rPr lang="en-GB" b="0" i="1" dirty="0"/>
                  <a:t>a</a:t>
                </a:r>
                <a:r>
                  <a:rPr lang="en-GB" b="0" i="0" dirty="0"/>
                  <a:t> was 1 and </a:t>
                </a:r>
                <a:r>
                  <a:rPr lang="en-GB" b="0" i="1" dirty="0"/>
                  <a:t>b</a:t>
                </a:r>
                <a:r>
                  <a:rPr lang="en-GB" b="1" i="1" dirty="0"/>
                  <a:t> </a:t>
                </a:r>
                <a:r>
                  <a:rPr lang="en-GB" b="0" i="0" dirty="0"/>
                  <a:t>was 0 (or vice versa), then three of the expressions would be equal to </a:t>
                </a:r>
                <a:r>
                  <a:rPr lang="en-GB" b="0" i="0">
                    <a:latin typeface="Cambria Math" panose="02040503050406030204" pitchFamily="18" charset="0"/>
                  </a:rPr>
                  <a:t>□(64&amp;1/2)</a:t>
                </a:r>
                <a:r>
                  <a:rPr lang="en-GB" b="0" dirty="0"/>
                  <a:t> (but the fourth equation would be equal to 1).</a:t>
                </a:r>
              </a:p>
              <a:p>
                <a:endParaRPr lang="en-GB" b="0" dirty="0"/>
              </a:p>
              <a:p>
                <a:r>
                  <a:rPr lang="en-GB" b="1" dirty="0"/>
                  <a:t>Suggested questioning</a:t>
                </a:r>
              </a:p>
              <a:p>
                <a:r>
                  <a:rPr lang="en-GB" b="0" dirty="0"/>
                  <a:t>What is the same and what is different about the expressions?</a:t>
                </a:r>
              </a:p>
              <a:p>
                <a:r>
                  <a:rPr lang="en-GB" b="0" dirty="0"/>
                  <a:t>Which values are being divided by 2 each time?</a:t>
                </a:r>
              </a:p>
              <a:p>
                <a:r>
                  <a:rPr lang="en-GB" b="0" dirty="0"/>
                  <a:t>How is this similar to expanding brackets?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Additional activity E is a short prompt for discussion that tackles a specific (and common) misconception around the distributive law – specifically, when division is written as a fraction. You might like to use this task if you find that students either aren’t aware</a:t>
                </a:r>
                <a:r>
                  <a:rPr lang="en-GB" baseline="0" dirty="0"/>
                  <a:t> of the equivalence of </a:t>
                </a:r>
                <a:r>
                  <a:rPr lang="en-GB" sz="1200" i="0" dirty="0">
                    <a:solidFill>
                      <a:srgbClr val="00628C"/>
                    </a:solidFill>
                    <a:latin typeface="Cambria Math" panose="02040503050406030204" pitchFamily="18" charset="0"/>
                  </a:rPr>
                  <a:t>(</a:t>
                </a:r>
                <a:r>
                  <a:rPr lang="en-GB" sz="1200" b="0" i="0" dirty="0">
                    <a:solidFill>
                      <a:srgbClr val="00628C"/>
                    </a:solidFill>
                    <a:latin typeface="Cambria Math" panose="02040503050406030204" pitchFamily="18" charset="0"/>
                  </a:rPr>
                  <a:t>𝑎+𝑏)/2</a:t>
                </a:r>
                <a:r>
                  <a:rPr lang="en-GB" b="0" dirty="0"/>
                  <a:t> and </a:t>
                </a:r>
                <a:r>
                  <a:rPr lang="en-GB" sz="1200" b="0" i="0" dirty="0">
                    <a:solidFill>
                      <a:srgbClr val="00628C"/>
                    </a:solidFill>
                    <a:latin typeface="Cambria Math" panose="02040503050406030204" pitchFamily="18" charset="0"/>
                  </a:rPr>
                  <a:t>𝑎/2+𝑏/</a:t>
                </a:r>
                <a:r>
                  <a:rPr lang="en-GB" sz="1200" i="0" dirty="0">
                    <a:solidFill>
                      <a:srgbClr val="00628C"/>
                    </a:solidFill>
                    <a:latin typeface="Cambria Math" panose="02040503050406030204" pitchFamily="18" charset="0"/>
                  </a:rPr>
                  <a:t>2</a:t>
                </a:r>
                <a:r>
                  <a:rPr lang="en-GB" dirty="0"/>
                  <a:t> or mistakenly write a divisor under</a:t>
                </a:r>
                <a:r>
                  <a:rPr lang="en-GB" baseline="0" dirty="0"/>
                  <a:t> only part of an expression</a:t>
                </a:r>
                <a:r>
                  <a:rPr lang="en-GB" dirty="0"/>
                  <a:t>. The context is designed to be familiar – students first encounter finding the mean in year 6 – to help students identify that ALL numbers need to be divided by 2, which is not the case in the expressions </a:t>
                </a:r>
                <a:r>
                  <a:rPr lang="en-GB" sz="1200" b="0" i="0" dirty="0">
                    <a:solidFill>
                      <a:srgbClr val="00628C"/>
                    </a:solidFill>
                    <a:latin typeface="Cambria Math" panose="02040503050406030204" pitchFamily="18" charset="0"/>
                  </a:rPr>
                  <a:t>𝑎/2+𝑏</a:t>
                </a:r>
                <a:r>
                  <a:rPr lang="en-GB" dirty="0"/>
                  <a:t> and </a:t>
                </a:r>
                <a:r>
                  <a:rPr lang="en-GB" sz="1200" b="0" i="0" dirty="0">
                    <a:solidFill>
                      <a:srgbClr val="00628C"/>
                    </a:solidFill>
                    <a:latin typeface="Cambria Math" panose="02040503050406030204" pitchFamily="18" charset="0"/>
                  </a:rPr>
                  <a:t>𝑎+𝑏/</a:t>
                </a:r>
                <a:r>
                  <a:rPr lang="en-GB" sz="1200" i="0" dirty="0">
                    <a:solidFill>
                      <a:srgbClr val="00628C"/>
                    </a:solidFill>
                    <a:latin typeface="Cambria Math" panose="02040503050406030204" pitchFamily="18" charset="0"/>
                  </a:rPr>
                  <a:t>2</a:t>
                </a:r>
                <a:r>
                  <a:rPr lang="en-GB" sz="1200" dirty="0">
                    <a:solidFill>
                      <a:srgbClr val="00628C"/>
                    </a:solidFill>
                  </a:rPr>
                  <a:t>.</a:t>
                </a:r>
              </a:p>
              <a:p>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54</a:t>
            </a:fld>
            <a:endParaRPr lang="en-GB" dirty="0"/>
          </a:p>
        </p:txBody>
      </p:sp>
    </p:spTree>
    <p:extLst>
      <p:ext uri="{BB962C8B-B14F-4D97-AF65-F5344CB8AC3E}">
        <p14:creationId xmlns:p14="http://schemas.microsoft.com/office/powerpoint/2010/main" val="1352500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 </a:t>
                </a:r>
                <a:r>
                  <a:rPr lang="en-GB" b="0" dirty="0"/>
                  <a:t>Each function machine, and then the further thinking question, will appear separately so you can choose the pace at which to work with your class. A printable resource can be found on slide 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pPr algn="l">
                  <a:spcBef>
                    <a:spcPts val="1200"/>
                  </a:spcBef>
                  <a:buNone/>
                </a:pPr>
                <a:r>
                  <a:rPr lang="en-GB" b="0" dirty="0"/>
                  <a:t>1a) </a:t>
                </a:r>
                <a:r>
                  <a:rPr lang="en-GB" sz="1200" dirty="0"/>
                  <a:t>3</a:t>
                </a:r>
                <a:r>
                  <a:rPr lang="en-GB" sz="1200" i="1" dirty="0"/>
                  <a:t>x + 7</a:t>
                </a:r>
                <a:r>
                  <a:rPr lang="en-GB" sz="1200" dirty="0"/>
                  <a:t> = 1</a:t>
                </a:r>
              </a:p>
              <a:p>
                <a:r>
                  <a:rPr lang="en-GB" b="0" dirty="0"/>
                  <a:t>1b) 1 </a:t>
                </a:r>
                <a:r>
                  <a:rPr lang="en-GB" b="0" dirty="0">
                    <a:sym typeface="Symbol" panose="05050102010706020507" pitchFamily="18" charset="2"/>
                  </a:rPr>
                  <a:t></a:t>
                </a:r>
                <a:r>
                  <a:rPr lang="en-GB" b="0" dirty="0"/>
                  <a:t> [</a:t>
                </a:r>
                <a:r>
                  <a:rPr lang="en-GB" sz="1200" b="0" dirty="0">
                    <a:solidFill>
                      <a:srgbClr val="00628C"/>
                    </a:solidFill>
                    <a:latin typeface="Arial" panose="020B0604020202020204" pitchFamily="34" charset="0"/>
                    <a:cs typeface="Arial" panose="020B0604020202020204" pitchFamily="34" charset="0"/>
                    <a:sym typeface="Symbol" panose="05050102010706020507" pitchFamily="18" charset="2"/>
                  </a:rPr>
                  <a:t>−</a:t>
                </a:r>
                <a:r>
                  <a:rPr lang="en-GB" sz="1200" dirty="0">
                    <a:solidFill>
                      <a:srgbClr val="00628C"/>
                    </a:solidFill>
                  </a:rPr>
                  <a:t> 7]</a:t>
                </a:r>
                <a:r>
                  <a:rPr lang="en-GB" b="0" dirty="0"/>
                  <a:t> </a:t>
                </a:r>
                <a:r>
                  <a:rPr lang="en-GB" b="0" dirty="0">
                    <a:sym typeface="Symbol" panose="05050102010706020507" pitchFamily="18" charset="2"/>
                  </a:rPr>
                  <a:t></a:t>
                </a:r>
                <a:r>
                  <a:rPr lang="en-GB" b="0" dirty="0"/>
                  <a:t> [</a:t>
                </a:r>
                <a:r>
                  <a:rPr lang="en-GB" sz="1200" dirty="0">
                    <a:solidFill>
                      <a:srgbClr val="00628C"/>
                    </a:solidFill>
                  </a:rPr>
                  <a:t>÷ 3] </a:t>
                </a:r>
                <a:r>
                  <a:rPr lang="en-GB" b="0" dirty="0">
                    <a:sym typeface="Symbol" panose="05050102010706020507" pitchFamily="18" charset="2"/>
                  </a:rPr>
                  <a:t></a:t>
                </a:r>
                <a:r>
                  <a:rPr lang="en-GB" b="0" dirty="0"/>
                  <a:t> </a:t>
                </a:r>
                <a:r>
                  <a:rPr lang="en-GB" b="0" i="1" dirty="0"/>
                  <a:t>x</a:t>
                </a:r>
              </a:p>
              <a:p>
                <a:pPr>
                  <a:buNone/>
                </a:pPr>
                <a:r>
                  <a:rPr lang="en-GB" b="0" dirty="0"/>
                  <a:t>2a) </a:t>
                </a:r>
                <a14:m>
                  <m:oMath xmlns:m="http://schemas.openxmlformats.org/officeDocument/2006/math">
                    <m:r>
                      <a:rPr lang="en-GB" sz="1200" b="0" i="1" smtClean="0">
                        <a:latin typeface="Cambria Math" panose="02040503050406030204" pitchFamily="18" charset="0"/>
                      </a:rPr>
                      <m:t>3=</m:t>
                    </m:r>
                    <m:f>
                      <m:fPr>
                        <m:ctrlPr>
                          <a:rPr lang="en-GB" sz="1200" i="1" smtClean="0">
                            <a:latin typeface="Cambria Math" panose="02040503050406030204" pitchFamily="18" charset="0"/>
                          </a:rPr>
                        </m:ctrlPr>
                      </m:fPr>
                      <m:num>
                        <m:r>
                          <a:rPr lang="en-GB" sz="1200" b="0" i="1" smtClean="0">
                            <a:latin typeface="Cambria Math" panose="02040503050406030204" pitchFamily="18" charset="0"/>
                          </a:rPr>
                          <m:t>𝑥</m:t>
                        </m:r>
                        <m:r>
                          <a:rPr lang="en-GB" sz="1200" b="0" i="1" smtClean="0">
                            <a:latin typeface="Cambria Math" panose="02040503050406030204" pitchFamily="18" charset="0"/>
                          </a:rPr>
                          <m:t>+7</m:t>
                        </m:r>
                      </m:num>
                      <m:den>
                        <m:r>
                          <a:rPr lang="en-GB" sz="1200" b="0" i="1" smtClean="0">
                            <a:latin typeface="Cambria Math" panose="02040503050406030204" pitchFamily="18" charset="0"/>
                          </a:rPr>
                          <m:t>3</m:t>
                        </m:r>
                      </m:den>
                    </m:f>
                  </m:oMath>
                </a14:m>
                <a:endParaRPr lang="en-GB" sz="1200" dirty="0"/>
              </a:p>
              <a:p>
                <a:r>
                  <a:rPr lang="en-GB" b="0" dirty="0"/>
                  <a:t>2b) 3 </a:t>
                </a:r>
                <a:r>
                  <a:rPr lang="en-GB" b="0" dirty="0">
                    <a:sym typeface="Symbol" panose="05050102010706020507" pitchFamily="18" charset="2"/>
                  </a:rPr>
                  <a:t></a:t>
                </a:r>
                <a:r>
                  <a:rPr lang="en-GB" b="0" dirty="0"/>
                  <a:t> [</a:t>
                </a:r>
                <a:r>
                  <a:rPr lang="en-GB" sz="1200" dirty="0">
                    <a:solidFill>
                      <a:srgbClr val="00628C"/>
                    </a:solidFill>
                  </a:rPr>
                  <a:t>× 3]</a:t>
                </a:r>
                <a:r>
                  <a:rPr lang="en-GB" b="0" dirty="0"/>
                  <a:t> </a:t>
                </a:r>
                <a:r>
                  <a:rPr lang="en-GB" b="0" dirty="0">
                    <a:sym typeface="Symbol" panose="05050102010706020507" pitchFamily="18" charset="2"/>
                  </a:rPr>
                  <a:t></a:t>
                </a:r>
                <a:r>
                  <a:rPr lang="en-GB" b="0" dirty="0"/>
                  <a:t> [</a:t>
                </a:r>
                <a:r>
                  <a:rPr lang="en-GB" sz="1200" b="0" dirty="0">
                    <a:solidFill>
                      <a:srgbClr val="00628C"/>
                    </a:solidFill>
                    <a:latin typeface="Arial" panose="020B0604020202020204" pitchFamily="34" charset="0"/>
                    <a:cs typeface="Arial" panose="020B0604020202020204" pitchFamily="34" charset="0"/>
                    <a:sym typeface="Symbol" panose="05050102010706020507" pitchFamily="18" charset="2"/>
                  </a:rPr>
                  <a:t>−</a:t>
                </a:r>
                <a:r>
                  <a:rPr lang="en-GB" sz="1200" dirty="0">
                    <a:solidFill>
                      <a:srgbClr val="00628C"/>
                    </a:solidFill>
                  </a:rPr>
                  <a:t> 7] </a:t>
                </a:r>
                <a:r>
                  <a:rPr lang="en-GB" b="0" dirty="0">
                    <a:sym typeface="Symbol" panose="05050102010706020507" pitchFamily="18" charset="2"/>
                  </a:rPr>
                  <a:t></a:t>
                </a:r>
                <a:r>
                  <a:rPr lang="en-GB" b="0" dirty="0"/>
                  <a:t> </a:t>
                </a:r>
                <a:r>
                  <a:rPr lang="en-GB" b="0" i="1" dirty="0"/>
                  <a:t>x</a:t>
                </a:r>
              </a:p>
              <a:p>
                <a:pPr algn="l">
                  <a:spcBef>
                    <a:spcPts val="1200"/>
                  </a:spcBef>
                  <a:spcAft>
                    <a:spcPts val="0"/>
                  </a:spcAft>
                  <a:buNone/>
                </a:pPr>
                <a:r>
                  <a:rPr lang="en-GB" b="0" dirty="0"/>
                  <a:t>3a) </a:t>
                </a:r>
                <a:r>
                  <a:rPr lang="en-GB" sz="1200" dirty="0"/>
                  <a:t>16 = </a:t>
                </a:r>
                <a:r>
                  <a:rPr lang="en-GB" sz="1200" i="1" dirty="0"/>
                  <a:t>x</a:t>
                </a:r>
                <a:r>
                  <a:rPr lang="en-GB" sz="1200" dirty="0"/>
                  <a:t> – 3 + 7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3b) 16 </a:t>
                </a:r>
                <a:r>
                  <a:rPr lang="en-GB" b="0" dirty="0">
                    <a:sym typeface="Symbol" panose="05050102010706020507" pitchFamily="18" charset="2"/>
                  </a:rPr>
                  <a:t></a:t>
                </a:r>
                <a:r>
                  <a:rPr lang="en-GB" b="0" dirty="0"/>
                  <a:t> [</a:t>
                </a:r>
                <a:r>
                  <a:rPr lang="en-GB" sz="1200" b="0" dirty="0">
                    <a:solidFill>
                      <a:srgbClr val="00628C"/>
                    </a:solidFill>
                    <a:latin typeface="Arial" panose="020B0604020202020204" pitchFamily="34" charset="0"/>
                    <a:cs typeface="Arial" panose="020B0604020202020204" pitchFamily="34" charset="0"/>
                    <a:sym typeface="Symbol" panose="05050102010706020507" pitchFamily="18" charset="2"/>
                  </a:rPr>
                  <a:t>−</a:t>
                </a:r>
                <a:r>
                  <a:rPr lang="en-GB" sz="1200" dirty="0">
                    <a:solidFill>
                      <a:srgbClr val="00628C"/>
                    </a:solidFill>
                  </a:rPr>
                  <a:t> 7]</a:t>
                </a:r>
                <a:r>
                  <a:rPr lang="en-GB" b="0" dirty="0"/>
                  <a:t> </a:t>
                </a:r>
                <a:r>
                  <a:rPr lang="en-GB" b="0" dirty="0">
                    <a:sym typeface="Symbol" panose="05050102010706020507" pitchFamily="18" charset="2"/>
                  </a:rPr>
                  <a:t></a:t>
                </a:r>
                <a:r>
                  <a:rPr lang="en-GB" b="0" dirty="0"/>
                  <a:t> [</a:t>
                </a:r>
                <a:r>
                  <a:rPr lang="en-GB" sz="1200" dirty="0">
                    <a:solidFill>
                      <a:srgbClr val="00628C"/>
                    </a:solidFill>
                  </a:rPr>
                  <a:t>+ 3] </a:t>
                </a:r>
                <a:r>
                  <a:rPr lang="en-GB" b="0" dirty="0">
                    <a:sym typeface="Symbol" panose="05050102010706020507" pitchFamily="18" charset="2"/>
                  </a:rPr>
                  <a:t></a:t>
                </a:r>
                <a:r>
                  <a:rPr lang="en-GB" b="0" dirty="0"/>
                  <a:t> </a:t>
                </a:r>
                <a:r>
                  <a:rPr lang="en-GB" b="0" i="1" dirty="0"/>
                  <a:t>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3a and 3b, while this is the order given for this particular function machine, students may notice that, as these are equivalent operations, the actual order does not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Answers will vary according to the operations students choose. Order will matter when two operations of different priority are chosen (for example, when there is both a multiplicative and an additive step). Order will not matter when the operations are of equal priority (for example, addition/subtraction or multiplication/division).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Do any of your questions have more than one answer?</a:t>
                </a:r>
              </a:p>
              <a:p>
                <a:r>
                  <a:rPr lang="en-GB" b="0" dirty="0"/>
                  <a:t>What do you need to do to ‘get back to </a:t>
                </a:r>
                <a:r>
                  <a:rPr lang="en-GB" b="0" i="1" dirty="0"/>
                  <a:t>x’</a:t>
                </a:r>
                <a:r>
                  <a:rPr lang="en-GB" b="0" i="0" dirty="0"/>
                  <a:t>?</a:t>
                </a:r>
              </a:p>
              <a:p>
                <a:r>
                  <a:rPr lang="en-GB" b="0" i="0" dirty="0"/>
                  <a:t>Does the order matter? What would happen if you did the operations in a different order?</a:t>
                </a:r>
                <a:endParaRPr lang="en-GB" b="0" dirty="0"/>
              </a:p>
              <a:p>
                <a:endParaRPr lang="en-GB" b="1" dirty="0"/>
              </a:p>
              <a:p>
                <a:r>
                  <a:rPr lang="en-GB" b="1" dirty="0"/>
                  <a:t>Things to think about</a:t>
                </a:r>
              </a:p>
              <a:p>
                <a:r>
                  <a:rPr lang="en-GB" b="0" dirty="0"/>
                  <a:t>Additional activity F offers an opportunity to link Checkpoint 8 more specifically to solving. Use this once students have some experience of solving. Consider carefully how the use of a function machine representation will interplay with a balance method for solving. See the Guidance slide for Checkpoint 8 for more information.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pPr algn="l">
                  <a:spcBef>
                    <a:spcPts val="1200"/>
                  </a:spcBef>
                  <a:buNone/>
                </a:pPr>
                <a:r>
                  <a:rPr lang="en-GB" b="0"/>
                  <a:t>1a) </a:t>
                </a:r>
                <a:r>
                  <a:rPr lang="en-GB" sz="1200"/>
                  <a:t>3</a:t>
                </a:r>
                <a:r>
                  <a:rPr lang="en-GB" sz="1200" i="1"/>
                  <a:t>x + 7</a:t>
                </a:r>
                <a:r>
                  <a:rPr lang="en-GB" sz="1200"/>
                  <a:t> = 1</a:t>
                </a:r>
              </a:p>
              <a:p>
                <a:r>
                  <a:rPr lang="en-GB" b="0"/>
                  <a:t>1b) 1 </a:t>
                </a:r>
                <a:r>
                  <a:rPr lang="en-GB" b="0">
                    <a:sym typeface="Symbol" panose="05050102010706020507" pitchFamily="18" charset="2"/>
                  </a:rPr>
                  <a:t></a:t>
                </a:r>
                <a:r>
                  <a:rPr lang="en-GB" b="0"/>
                  <a:t> [</a:t>
                </a:r>
                <a:r>
                  <a:rPr lang="en-GB" sz="1200" b="0">
                    <a:solidFill>
                      <a:srgbClr val="00628C"/>
                    </a:solidFill>
                    <a:sym typeface="Symbol" panose="05050102010706020507" pitchFamily="18" charset="2"/>
                  </a:rPr>
                  <a:t></a:t>
                </a:r>
                <a:r>
                  <a:rPr lang="en-GB" sz="1200">
                    <a:solidFill>
                      <a:srgbClr val="00628C"/>
                    </a:solidFill>
                  </a:rPr>
                  <a:t> 7]</a:t>
                </a:r>
                <a:r>
                  <a:rPr lang="en-GB" b="0"/>
                  <a:t> </a:t>
                </a:r>
                <a:r>
                  <a:rPr lang="en-GB" b="0">
                    <a:sym typeface="Symbol" panose="05050102010706020507" pitchFamily="18" charset="2"/>
                  </a:rPr>
                  <a:t></a:t>
                </a:r>
                <a:r>
                  <a:rPr lang="en-GB" b="0"/>
                  <a:t> [</a:t>
                </a:r>
                <a:r>
                  <a:rPr lang="en-GB" sz="1200">
                    <a:solidFill>
                      <a:srgbClr val="00628C"/>
                    </a:solidFill>
                  </a:rPr>
                  <a:t>÷ 3] </a:t>
                </a:r>
                <a:r>
                  <a:rPr lang="en-GB" b="0">
                    <a:sym typeface="Symbol" panose="05050102010706020507" pitchFamily="18" charset="2"/>
                  </a:rPr>
                  <a:t></a:t>
                </a:r>
                <a:r>
                  <a:rPr lang="en-GB" b="0"/>
                  <a:t> </a:t>
                </a:r>
                <a:r>
                  <a:rPr lang="en-GB" b="0" i="1"/>
                  <a:t>x</a:t>
                </a:r>
              </a:p>
              <a:p>
                <a:pPr>
                  <a:buNone/>
                </a:pPr>
                <a:r>
                  <a:rPr lang="en-GB" b="0"/>
                  <a:t>2a)</a:t>
                </a:r>
                <a:r>
                  <a:rPr lang="en-GB" sz="1200" b="0" i="0">
                    <a:latin typeface="Cambria Math" panose="02040503050406030204" pitchFamily="18" charset="0"/>
                  </a:rPr>
                  <a:t>3=</a:t>
                </a:r>
                <a:r>
                  <a:rPr lang="en-GB" sz="1200" i="0">
                    <a:latin typeface="Cambria Math" panose="02040503050406030204" pitchFamily="18" charset="0"/>
                  </a:rPr>
                  <a:t>(</a:t>
                </a:r>
                <a:r>
                  <a:rPr lang="en-GB" sz="1200" b="0" i="0">
                    <a:latin typeface="Cambria Math" panose="02040503050406030204" pitchFamily="18" charset="0"/>
                  </a:rPr>
                  <a:t>𝑥+7)/3</a:t>
                </a:r>
                <a:endParaRPr lang="en-GB" sz="1200"/>
              </a:p>
              <a:p>
                <a:r>
                  <a:rPr lang="en-GB" b="0"/>
                  <a:t>2b) 3  </a:t>
                </a:r>
                <a:r>
                  <a:rPr lang="en-GB" b="0">
                    <a:sym typeface="Symbol" panose="05050102010706020507" pitchFamily="18" charset="2"/>
                  </a:rPr>
                  <a:t></a:t>
                </a:r>
                <a:r>
                  <a:rPr lang="en-GB" b="0"/>
                  <a:t> [</a:t>
                </a:r>
                <a:r>
                  <a:rPr lang="en-GB" sz="1200">
                    <a:solidFill>
                      <a:srgbClr val="00628C"/>
                    </a:solidFill>
                  </a:rPr>
                  <a:t>× 3]</a:t>
                </a:r>
                <a:r>
                  <a:rPr lang="en-GB" b="0"/>
                  <a:t> </a:t>
                </a:r>
                <a:r>
                  <a:rPr lang="en-GB" b="0">
                    <a:sym typeface="Symbol" panose="05050102010706020507" pitchFamily="18" charset="2"/>
                  </a:rPr>
                  <a:t></a:t>
                </a:r>
                <a:r>
                  <a:rPr lang="en-GB" b="0"/>
                  <a:t> [</a:t>
                </a:r>
                <a:r>
                  <a:rPr lang="en-GB" sz="1200" b="0">
                    <a:solidFill>
                      <a:srgbClr val="00628C"/>
                    </a:solidFill>
                    <a:sym typeface="Symbol" panose="05050102010706020507" pitchFamily="18" charset="2"/>
                  </a:rPr>
                  <a:t></a:t>
                </a:r>
                <a:r>
                  <a:rPr lang="en-GB" sz="1200">
                    <a:solidFill>
                      <a:srgbClr val="00628C"/>
                    </a:solidFill>
                  </a:rPr>
                  <a:t> 7] </a:t>
                </a:r>
                <a:r>
                  <a:rPr lang="en-GB" b="0">
                    <a:sym typeface="Symbol" panose="05050102010706020507" pitchFamily="18" charset="2"/>
                  </a:rPr>
                  <a:t></a:t>
                </a:r>
                <a:r>
                  <a:rPr lang="en-GB" b="0"/>
                  <a:t> </a:t>
                </a:r>
                <a:r>
                  <a:rPr lang="en-GB" b="0" i="1"/>
                  <a:t>x</a:t>
                </a:r>
              </a:p>
              <a:p>
                <a:pPr algn="l">
                  <a:spcBef>
                    <a:spcPts val="1200"/>
                  </a:spcBef>
                  <a:spcAft>
                    <a:spcPts val="0"/>
                  </a:spcAft>
                  <a:buNone/>
                </a:pPr>
                <a:r>
                  <a:rPr lang="en-GB" b="0"/>
                  <a:t>3a) </a:t>
                </a:r>
                <a:r>
                  <a:rPr lang="en-GB" sz="1200"/>
                  <a:t>16 = </a:t>
                </a:r>
                <a:r>
                  <a:rPr lang="en-GB" sz="1200" i="1"/>
                  <a:t>x</a:t>
                </a:r>
                <a:r>
                  <a:rPr lang="en-GB" sz="1200"/>
                  <a:t> – 3 + 7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3b) 16 </a:t>
                </a:r>
                <a:r>
                  <a:rPr lang="en-GB" b="0">
                    <a:sym typeface="Symbol" panose="05050102010706020507" pitchFamily="18" charset="2"/>
                  </a:rPr>
                  <a:t></a:t>
                </a:r>
                <a:r>
                  <a:rPr lang="en-GB" b="0"/>
                  <a:t> [</a:t>
                </a:r>
                <a:r>
                  <a:rPr lang="en-GB" sz="1200" b="0">
                    <a:solidFill>
                      <a:srgbClr val="00628C"/>
                    </a:solidFill>
                    <a:sym typeface="Symbol" panose="05050102010706020507" pitchFamily="18" charset="2"/>
                  </a:rPr>
                  <a:t></a:t>
                </a:r>
                <a:r>
                  <a:rPr lang="en-GB" sz="1200">
                    <a:solidFill>
                      <a:srgbClr val="00628C"/>
                    </a:solidFill>
                  </a:rPr>
                  <a:t> 7]</a:t>
                </a:r>
                <a:r>
                  <a:rPr lang="en-GB" b="0"/>
                  <a:t> </a:t>
                </a:r>
                <a:r>
                  <a:rPr lang="en-GB" b="0">
                    <a:sym typeface="Symbol" panose="05050102010706020507" pitchFamily="18" charset="2"/>
                  </a:rPr>
                  <a:t></a:t>
                </a:r>
                <a:r>
                  <a:rPr lang="en-GB" b="0"/>
                  <a:t> [</a:t>
                </a:r>
                <a:r>
                  <a:rPr lang="en-GB" sz="1200">
                    <a:solidFill>
                      <a:srgbClr val="00628C"/>
                    </a:solidFill>
                  </a:rPr>
                  <a:t>+ 3] </a:t>
                </a:r>
                <a:r>
                  <a:rPr lang="en-GB" b="0">
                    <a:sym typeface="Symbol" panose="05050102010706020507" pitchFamily="18" charset="2"/>
                  </a:rPr>
                  <a:t></a:t>
                </a:r>
                <a:r>
                  <a:rPr lang="en-GB" b="0"/>
                  <a:t> </a:t>
                </a:r>
                <a:r>
                  <a:rPr lang="en-GB" b="0" i="1"/>
                  <a:t>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NB for 3a and 3b, whilst this is the order given for this particular function machine, students may notice that (as these are equivalent operations) the actual order does not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r>
                  <a:rPr lang="en-GB" b="1"/>
                  <a:t>Suggested questioning</a:t>
                </a:r>
              </a:p>
              <a:p>
                <a:r>
                  <a:rPr lang="en-GB" b="0"/>
                  <a:t>Do any of your questions have more than one answer?</a:t>
                </a:r>
              </a:p>
              <a:p>
                <a:endParaRPr lang="en-GB" b="0"/>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55</a:t>
            </a:fld>
            <a:endParaRPr lang="en-GB" dirty="0"/>
          </a:p>
        </p:txBody>
      </p:sp>
    </p:spTree>
    <p:extLst>
      <p:ext uri="{BB962C8B-B14F-4D97-AF65-F5344CB8AC3E}">
        <p14:creationId xmlns:p14="http://schemas.microsoft.com/office/powerpoint/2010/main" val="6333736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The number in the first box must be less than 0.</a:t>
                </a:r>
              </a:p>
              <a:p>
                <a:r>
                  <a:rPr lang="en-GB" b="0" dirty="0"/>
                  <a:t>b) The number in the second box will also not be an integer.</a:t>
                </a:r>
              </a:p>
              <a:p>
                <a:r>
                  <a:rPr lang="en-GB" b="0" dirty="0"/>
                  <a:t>c) If the 0 is in the first box, the other box will be 9. If the 0 is in the second box, the other box will be -9.</a:t>
                </a:r>
              </a:p>
              <a:p>
                <a:r>
                  <a:rPr lang="en-GB" b="0" dirty="0"/>
                  <a:t>d) </a:t>
                </a:r>
              </a:p>
              <a:p>
                <a:r>
                  <a:rPr lang="en-GB" b="0" dirty="0"/>
                  <a:t>a) The number in the first box must either be a decimal between 0 and 1 (if the number is between 0 and 9) or a negative number (if the number is less than 0). </a:t>
                </a:r>
              </a:p>
              <a:p>
                <a:r>
                  <a:rPr lang="en-GB" b="0" dirty="0"/>
                  <a:t>b) The number in the second box will also not be an integer. </a:t>
                </a:r>
              </a:p>
              <a:p>
                <a:r>
                  <a:rPr lang="en-GB" b="0" dirty="0"/>
                  <a:t>c) Regardless of which box has the 0 in, the other box will also have a 0.</a:t>
                </a:r>
              </a:p>
              <a:p>
                <a:endParaRPr lang="en-GB" b="0" dirty="0"/>
              </a:p>
              <a:p>
                <a:r>
                  <a:rPr lang="en-GB" b="0" dirty="0"/>
                  <a:t>? </a:t>
                </a:r>
              </a:p>
              <a:p>
                <a:r>
                  <a:rPr lang="en-GB" b="0" dirty="0"/>
                  <a:t>For the first equation:</a:t>
                </a:r>
              </a:p>
              <a:p>
                <a:r>
                  <a:rPr lang="en-GB" b="0" dirty="0"/>
                  <a:t>a) This will only be possible if the second number is less than 1; the first number must be less than 10. If the second number is more than 1, then the first number could not be less than 10.</a:t>
                </a:r>
              </a:p>
              <a:p>
                <a:r>
                  <a:rPr lang="en-GB" b="0" dirty="0"/>
                  <a:t>b) The number in the second box will also not be an integer; it will also be less than 0.</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9</m:t>
                        </m:r>
                      </m:e>
                    </m:acc>
                  </m:oMath>
                </a14:m>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If the 0 is in the first box, the other box will be -9. If the 0 is in the second box, the other box will be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the second equation: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The first number must be positive.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The number in the second box will also not be an integer.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If the 0 is in the first box, the other box will be 9. If the 0 is in the second box, the other box will also be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 do you know? What do you not know?</a:t>
                </a:r>
              </a:p>
              <a:p>
                <a:r>
                  <a:rPr lang="en-GB" b="0" dirty="0"/>
                  <a:t>Will your answer be positive or negative? How do you know?</a:t>
                </a:r>
              </a:p>
              <a:p>
                <a:r>
                  <a:rPr lang="en-GB" b="0" dirty="0"/>
                  <a:t>Could your answer be a non-integer? How do you know?</a:t>
                </a:r>
              </a:p>
              <a:p>
                <a:r>
                  <a:rPr lang="en-GB" b="0" dirty="0"/>
                  <a:t>How would your answers be different for a different operation?</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Additional activity G follows a similar theme to Checkpoints 15 and 16, alongside Additional activities H, I and J, in that it ask students to reason about solutions without solving. In this case, students are working with inequalities (although the inequality symbols are not used) to generalise about the size or properties of potential solutions. Listen carefully to the language that they use and how well they can express their ideas. Assess </a:t>
                </a:r>
                <a:r>
                  <a:rPr lang="en-GB" sz="1200" b="0" i="0" u="none" strike="noStrike" dirty="0">
                    <a:solidFill>
                      <a:srgbClr val="000000"/>
                    </a:solidFill>
                    <a:effectLst/>
                    <a:latin typeface="Calibri" panose="020F0502020204030204" pitchFamily="34" charset="0"/>
                  </a:rPr>
                  <a:t>students’ reasoning around negative numbers and decimals, and whether they can reason about when a solution must be less than 0 or a non-integer. It is important that students are exposed to a range of solutions and are aware that a solution could be any number, including a negative number or non-integer. If students struggle with this, they might need a hint that the solutions are not always positive integers. Ensure that the equations students work on in future feature a range of different solutions. If students find it hard to reach a generalisation immediately, support them to try some different values. This offers an opportunity for students to work on strategic approaches and spotting patterns. The further thinking question touches on commutativity, as students are encouraged to consider how the order of the missing numbers affects the answer.</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The number in the first box must be less than 0.</a:t>
                </a:r>
              </a:p>
              <a:p>
                <a:r>
                  <a:rPr lang="en-GB" b="0" dirty="0"/>
                  <a:t>b) The number in the second box will also not be an integer.</a:t>
                </a:r>
              </a:p>
              <a:p>
                <a:r>
                  <a:rPr lang="en-GB" b="0" dirty="0"/>
                  <a:t>c) If the 0 is in the first box, the other box will be 9. If the 0 is in the second box, the other box will be -9.</a:t>
                </a:r>
              </a:p>
              <a:p>
                <a:r>
                  <a:rPr lang="en-GB" b="0" dirty="0"/>
                  <a:t>d) </a:t>
                </a:r>
              </a:p>
              <a:p>
                <a:r>
                  <a:rPr lang="en-GB" b="0" dirty="0"/>
                  <a:t>a) The number in the first box must either be a decimal between 0 and 1 (if the number is between 0 and 9) or a negative number (if the number is less than 0). </a:t>
                </a:r>
              </a:p>
              <a:p>
                <a:r>
                  <a:rPr lang="en-GB" b="0" dirty="0"/>
                  <a:t>b) The number in the second box will also not be an integer. </a:t>
                </a:r>
              </a:p>
              <a:p>
                <a:r>
                  <a:rPr lang="en-GB" b="0" dirty="0"/>
                  <a:t>c) Regardless of which box has the 0 in, the other box will also have a 0.</a:t>
                </a:r>
              </a:p>
              <a:p>
                <a:endParaRPr lang="en-GB" b="0" dirty="0"/>
              </a:p>
              <a:p>
                <a:r>
                  <a:rPr lang="en-GB" b="0" dirty="0"/>
                  <a:t>? For the first equation:</a:t>
                </a:r>
              </a:p>
              <a:p>
                <a:r>
                  <a:rPr lang="en-GB" b="0" dirty="0"/>
                  <a:t>a) This will only be possible if the second number is less than 1; the first number must be less than 10. If the second number is more than 1, then the first number could not be less than 10.</a:t>
                </a:r>
              </a:p>
              <a:p>
                <a:r>
                  <a:rPr lang="en-GB" b="0" dirty="0"/>
                  <a:t>b) The number in the second box will also not be an integer; it will also be less than 0.</a:t>
                </a:r>
                <a:r>
                  <a:rPr lang="en-GB" b="0" i="0">
                    <a:latin typeface="Cambria Math" panose="02040503050406030204" pitchFamily="18" charset="0"/>
                  </a:rPr>
                  <a:t>9 ̇</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If the 0 is in the first box, the other box will be -9. If the 0 is in the second box, the other box will be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the second equation: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The first number must be positive.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The number in the second box will also not be an integer.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If the 0 is in the first box, the other box will be 9. If the 0 is in the second box, the other box will also be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 do you know? What do you not know?</a:t>
                </a:r>
              </a:p>
              <a:p>
                <a:r>
                  <a:rPr lang="en-GB" b="0" dirty="0"/>
                  <a:t>Will your answer be positive or negative? How do you know?</a:t>
                </a:r>
              </a:p>
              <a:p>
                <a:r>
                  <a:rPr lang="en-GB" b="0" dirty="0"/>
                  <a:t>Could your answer be a non-integer? How do you know?</a:t>
                </a:r>
              </a:p>
              <a:p>
                <a:r>
                  <a:rPr lang="en-GB" b="0" dirty="0"/>
                  <a:t>How would your answers be different for a different operation?</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Additional activity G follows a similar theme to Checkpoint XX and Additional activities H, I and J in that it asks students to reason about solutions without solving. In this case, students are working with inequalities (although the inequality symbols are not used) to generalise about the size or properties of potential solutions. This activity particularly </a:t>
                </a:r>
                <a:r>
                  <a:rPr lang="en-GB" sz="1200" b="0" i="0" u="none" strike="noStrike" dirty="0">
                    <a:solidFill>
                      <a:srgbClr val="000000"/>
                    </a:solidFill>
                    <a:effectLst/>
                    <a:latin typeface="Calibri" panose="020F0502020204030204" pitchFamily="34" charset="0"/>
                  </a:rPr>
                  <a:t>assesses students’ reasoning around negative numbers and decimals, and whether students can reason about when a solution must be less than 0 or a non-integer. It is important that students are exposed to a range of solutions and are aware that a solution could be any number, including a negative number or non-integer. If students struggle with this, they might need a hint that the solutions are not always positive integers (it is also worth then considering the equations that students work on in future, ensuring that they feature a range of different solutions). If students find it hard to reach a generalisation immediately, support them to try some different values; this offers an opportunity for students to work on strategic approaches and spotting patterns. The further thinking question touches upon commutativity, as students are encouraged to consider how the order of the missing numbers affects the answer.</a:t>
                </a:r>
                <a:endParaRPr lang="en-GB" b="0"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56</a:t>
            </a:fld>
            <a:endParaRPr lang="en-GB" dirty="0"/>
          </a:p>
        </p:txBody>
      </p:sp>
    </p:spTree>
    <p:extLst>
      <p:ext uri="{BB962C8B-B14F-4D97-AF65-F5344CB8AC3E}">
        <p14:creationId xmlns:p14="http://schemas.microsoft.com/office/powerpoint/2010/main" val="38088735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whether to give students all the equations to consider at once, or introduce them one at a time. A printable resource can be found on slide 69.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Only question c is correct. Below, we give examples of justifications for why the other questions are incorrect that do not involve substitution or solving. Students might give more specific detail (for example, for part a, they might state that </a:t>
                </a:r>
                <a:r>
                  <a:rPr lang="en-GB" b="0" i="1" dirty="0"/>
                  <a:t>n</a:t>
                </a:r>
                <a:r>
                  <a:rPr lang="en-GB" b="0" i="0" dirty="0"/>
                  <a:t> needs to be ‘two times’ greater than 40).</a:t>
                </a:r>
                <a:endParaRPr lang="en-GB" b="0" dirty="0"/>
              </a:p>
              <a:p>
                <a:r>
                  <a:rPr lang="en-GB" b="0" dirty="0"/>
                  <a:t>a) Incorrect as </a:t>
                </a:r>
                <a:r>
                  <a:rPr lang="en-GB" b="0" i="1" dirty="0"/>
                  <a:t>n</a:t>
                </a:r>
                <a:r>
                  <a:rPr lang="en-GB" b="0" i="0" dirty="0"/>
                  <a:t> needs to be greater than 40 if the answer is 40 when </a:t>
                </a:r>
                <a:r>
                  <a:rPr lang="en-GB" b="0" i="1" dirty="0"/>
                  <a:t>n </a:t>
                </a:r>
                <a:r>
                  <a:rPr lang="en-GB" b="0" i="0" dirty="0"/>
                  <a:t>is divided by 2.</a:t>
                </a:r>
              </a:p>
              <a:p>
                <a:r>
                  <a:rPr lang="en-GB" b="0" dirty="0"/>
                  <a:t>b) Incorrect as </a:t>
                </a:r>
                <a:r>
                  <a:rPr lang="en-GB" b="0" i="1" dirty="0"/>
                  <a:t>n</a:t>
                </a:r>
                <a:r>
                  <a:rPr lang="en-GB" b="0" i="0" dirty="0"/>
                  <a:t> needs to be greater than 12 if the answer is 12 when a number is subtracted from </a:t>
                </a:r>
                <a:r>
                  <a:rPr lang="en-GB" b="0" i="1" dirty="0"/>
                  <a:t>n</a:t>
                </a:r>
                <a:r>
                  <a:rPr lang="en-GB" b="0" i="0" dirty="0"/>
                  <a:t>.</a:t>
                </a:r>
              </a:p>
              <a:p>
                <a:r>
                  <a:rPr lang="en-GB" b="0" i="0" dirty="0"/>
                  <a:t>d) Incorrect as </a:t>
                </a:r>
                <a:r>
                  <a:rPr lang="en-GB" b="0" i="1" dirty="0"/>
                  <a:t>n</a:t>
                </a:r>
                <a:r>
                  <a:rPr lang="en-GB" b="0" i="0" dirty="0"/>
                  <a:t> is the wrong order of magnitude (i.e. 3 needs to be multiplied by a far bigger number than 60 to have a product of 18 000).</a:t>
                </a:r>
              </a:p>
              <a:p>
                <a:r>
                  <a:rPr lang="en-GB" b="0" i="0" dirty="0"/>
                  <a:t>e) Incorrect as </a:t>
                </a:r>
                <a:r>
                  <a:rPr lang="en-GB" b="0" i="1" dirty="0"/>
                  <a:t>n</a:t>
                </a:r>
                <a:r>
                  <a:rPr lang="en-GB" b="0" i="0" dirty="0"/>
                  <a:t> is even and odd × odd is odd.</a:t>
                </a:r>
              </a:p>
              <a:p>
                <a:r>
                  <a:rPr lang="en-GB" b="0" i="0" dirty="0"/>
                  <a:t>f) Incorrect as 4</a:t>
                </a:r>
                <a:r>
                  <a:rPr lang="en-GB" b="0" i="1" dirty="0"/>
                  <a:t>n </a:t>
                </a:r>
                <a:r>
                  <a:rPr lang="en-GB" b="0" i="0" dirty="0"/>
                  <a:t>is equal to 12, so </a:t>
                </a:r>
                <a:r>
                  <a:rPr lang="en-GB" b="0" i="1" dirty="0"/>
                  <a:t>n </a:t>
                </a:r>
                <a:r>
                  <a:rPr lang="en-GB" b="0" i="0" dirty="0"/>
                  <a:t>must be much smaller than 8.</a:t>
                </a:r>
              </a:p>
              <a:p>
                <a:endParaRPr lang="en-GB" b="0" dirty="0"/>
              </a:p>
              <a:p>
                <a:r>
                  <a:rPr lang="en-GB" b="0" dirty="0"/>
                  <a:t>? Students’ answers will vary as there are infinite possible responses. Some examples that use the same operation as given in the original task are given below.</a:t>
                </a:r>
              </a:p>
              <a:p>
                <a:r>
                  <a:rPr lang="en-GB" b="0" dirty="0"/>
                  <a:t>a) </a:t>
                </a:r>
                <a14:m>
                  <m:oMath xmlns:m="http://schemas.openxmlformats.org/officeDocument/2006/math">
                    <m:f>
                      <m:fPr>
                        <m:ctrlPr>
                          <a:rPr lang="en-GB" i="1" smtClean="0">
                            <a:solidFill>
                              <a:srgbClr val="00628C"/>
                            </a:solidFill>
                            <a:latin typeface="Cambria Math" panose="02040503050406030204" pitchFamily="18" charset="0"/>
                          </a:rPr>
                        </m:ctrlPr>
                      </m:fPr>
                      <m:num>
                        <m:r>
                          <a:rPr lang="en-GB" b="0" i="1" smtClean="0">
                            <a:solidFill>
                              <a:srgbClr val="00628C"/>
                            </a:solidFill>
                            <a:latin typeface="Cambria Math" panose="02040503050406030204" pitchFamily="18" charset="0"/>
                          </a:rPr>
                          <m:t>𝑛</m:t>
                        </m:r>
                      </m:num>
                      <m:den>
                        <m:r>
                          <a:rPr lang="en-GB" b="0" i="1" smtClean="0">
                            <a:solidFill>
                              <a:srgbClr val="00628C"/>
                            </a:solidFill>
                            <a:latin typeface="Cambria Math" panose="02040503050406030204" pitchFamily="18" charset="0"/>
                          </a:rPr>
                          <m:t>2</m:t>
                        </m:r>
                      </m:den>
                    </m:f>
                  </m:oMath>
                </a14:m>
                <a:r>
                  <a:rPr lang="en-GB" dirty="0">
                    <a:solidFill>
                      <a:srgbClr val="00628C"/>
                    </a:solidFill>
                    <a:latin typeface="Maiandra GD" panose="020E0502030308020204" pitchFamily="34" charset="0"/>
                  </a:rPr>
                  <a:t>=10, b)</a:t>
                </a:r>
                <a:r>
                  <a:rPr lang="en-GB" baseline="0" dirty="0">
                    <a:solidFill>
                      <a:srgbClr val="00628C"/>
                    </a:solidFill>
                    <a:latin typeface="Maiandra GD" panose="020E0502030308020204" pitchFamily="34" charset="0"/>
                  </a:rPr>
                  <a:t> </a:t>
                </a:r>
                <a:r>
                  <a:rPr lang="en-GB" i="1" baseline="0" dirty="0">
                    <a:solidFill>
                      <a:srgbClr val="00628C"/>
                    </a:solidFill>
                    <a:latin typeface="Maiandra GD" panose="020E0502030308020204" pitchFamily="34" charset="0"/>
                  </a:rPr>
                  <a:t>n – </a:t>
                </a:r>
                <a:r>
                  <a:rPr lang="en-GB" i="0" baseline="0" dirty="0">
                    <a:solidFill>
                      <a:srgbClr val="00628C"/>
                    </a:solidFill>
                    <a:latin typeface="Maiandra GD" panose="020E0502030308020204" pitchFamily="34" charset="0"/>
                  </a:rPr>
                  <a:t>-3.5 = 12, d) 3</a:t>
                </a:r>
                <a:r>
                  <a:rPr lang="en-GB" i="1" baseline="0" dirty="0">
                    <a:solidFill>
                      <a:srgbClr val="00628C"/>
                    </a:solidFill>
                    <a:latin typeface="Maiandra GD" panose="020E0502030308020204" pitchFamily="34" charset="0"/>
                  </a:rPr>
                  <a:t>n</a:t>
                </a:r>
                <a:r>
                  <a:rPr lang="en-GB" i="0" baseline="0" dirty="0">
                    <a:solidFill>
                      <a:srgbClr val="00628C"/>
                    </a:solidFill>
                    <a:latin typeface="Maiandra GD" panose="020E0502030308020204" pitchFamily="34" charset="0"/>
                  </a:rPr>
                  <a:t> = 180, e) 3</a:t>
                </a:r>
                <a:r>
                  <a:rPr lang="en-GB" i="1" baseline="0" dirty="0">
                    <a:solidFill>
                      <a:srgbClr val="00628C"/>
                    </a:solidFill>
                    <a:latin typeface="Maiandra GD" panose="020E0502030308020204" pitchFamily="34" charset="0"/>
                  </a:rPr>
                  <a:t>n</a:t>
                </a:r>
                <a:r>
                  <a:rPr lang="en-GB" i="0" baseline="0" dirty="0">
                    <a:solidFill>
                      <a:srgbClr val="00628C"/>
                    </a:solidFill>
                    <a:latin typeface="Maiandra GD" panose="020E0502030308020204" pitchFamily="34" charset="0"/>
                  </a:rPr>
                  <a:t> = 174; 1.5</a:t>
                </a:r>
                <a:r>
                  <a:rPr lang="en-GB" i="1" baseline="0" dirty="0">
                    <a:solidFill>
                      <a:srgbClr val="00628C"/>
                    </a:solidFill>
                    <a:latin typeface="Maiandra GD" panose="020E0502030308020204" pitchFamily="34" charset="0"/>
                  </a:rPr>
                  <a:t>n</a:t>
                </a:r>
                <a:r>
                  <a:rPr lang="en-GB" i="0" baseline="0" dirty="0">
                    <a:solidFill>
                      <a:srgbClr val="00628C"/>
                    </a:solidFill>
                    <a:latin typeface="Maiandra GD" panose="020E0502030308020204" pitchFamily="34" charset="0"/>
                  </a:rPr>
                  <a:t> + 10 = 22</a:t>
                </a:r>
                <a:endParaRPr lang="en-GB" b="0" dirty="0"/>
              </a:p>
              <a:p>
                <a:endParaRPr lang="en-GB" b="0" dirty="0"/>
              </a:p>
              <a:p>
                <a:r>
                  <a:rPr lang="en-GB" b="1" dirty="0"/>
                  <a:t>Suggested questioning</a:t>
                </a:r>
              </a:p>
              <a:p>
                <a:r>
                  <a:rPr lang="en-GB" b="0" dirty="0"/>
                  <a:t>How can you do this without solving or substituting?</a:t>
                </a:r>
              </a:p>
              <a:p>
                <a:r>
                  <a:rPr lang="en-GB" b="0" dirty="0"/>
                  <a:t>Will </a:t>
                </a:r>
                <a:r>
                  <a:rPr lang="en-GB" b="0" i="1" dirty="0"/>
                  <a:t>n</a:t>
                </a:r>
                <a:r>
                  <a:rPr lang="en-GB" b="0" i="0" dirty="0"/>
                  <a:t> be bigger or smaller than the ‘answer’ to the equation? How do you know?</a:t>
                </a:r>
              </a:p>
              <a:p>
                <a:r>
                  <a:rPr lang="en-GB" b="0" i="0" dirty="0"/>
                  <a:t>Will </a:t>
                </a:r>
                <a:r>
                  <a:rPr lang="en-GB" b="0" i="1" dirty="0"/>
                  <a:t>n</a:t>
                </a:r>
                <a:r>
                  <a:rPr lang="en-GB" b="0" i="0" dirty="0"/>
                  <a:t> be an integer? How do you know?</a:t>
                </a:r>
              </a:p>
              <a:p>
                <a:r>
                  <a:rPr lang="en-GB" b="0" i="0" dirty="0"/>
                  <a:t>Will </a:t>
                </a:r>
                <a:r>
                  <a:rPr lang="en-GB" b="0" i="1" dirty="0"/>
                  <a:t>n</a:t>
                </a:r>
                <a:r>
                  <a:rPr lang="en-GB" b="0" i="0" dirty="0"/>
                  <a:t> be odd or even? How do you know?</a:t>
                </a:r>
                <a:endParaRPr lang="en-GB" b="0" dirty="0"/>
              </a:p>
              <a:p>
                <a:endParaRPr lang="en-GB" b="1" dirty="0"/>
              </a:p>
              <a:p>
                <a:r>
                  <a:rPr lang="en-GB" b="1" dirty="0"/>
                  <a:t>Things to think about</a:t>
                </a:r>
              </a:p>
              <a:p>
                <a:r>
                  <a:rPr lang="en-GB" dirty="0"/>
                  <a:t>Additional activity H offers a similar assessment point to Checkpoints 15 and 16, in that they are reasoning about solutions, but this time asking students are asked more explicitly which solutions are likely to be incorrect. The instructions ask students not to solve or substitute, so that they can instead focus on reasoning about the size or properties of the solution. It is worth encouraging this habit ahead of formally teaching solving equations, so that students are able to gauge if their solutions are reasonable. Observe how readily they do this already.</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whether to give students all of the equations to consider at once, or let them look at them one at a </a:t>
                </a:r>
                <a:r>
                  <a:rPr lang="en-GB" b="0" dirty="0" err="1"/>
                  <a:t>atime</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Only question c is correct. Below, we give examples of justifications for why the other questions are incorrect that do not involve substitution or solving; students might give more specific detail (e.g. for part a, they might state that </a:t>
                </a:r>
                <a:r>
                  <a:rPr lang="en-GB" b="0" i="1" dirty="0"/>
                  <a:t>n</a:t>
                </a:r>
                <a:r>
                  <a:rPr lang="en-GB" b="0" i="0" dirty="0"/>
                  <a:t> needs to be “two times” greater than 40).</a:t>
                </a:r>
                <a:endParaRPr lang="en-GB" b="0" dirty="0"/>
              </a:p>
              <a:p>
                <a:r>
                  <a:rPr lang="en-GB" b="0" dirty="0"/>
                  <a:t>a) Incorrect as </a:t>
                </a:r>
                <a:r>
                  <a:rPr lang="en-GB" b="0" i="1" dirty="0"/>
                  <a:t>n</a:t>
                </a:r>
                <a:r>
                  <a:rPr lang="en-GB" b="0" i="0" dirty="0"/>
                  <a:t> needs to be greater than 40 if the answer is 40 when </a:t>
                </a:r>
                <a:r>
                  <a:rPr lang="en-GB" b="0" i="1" dirty="0"/>
                  <a:t>n </a:t>
                </a:r>
                <a:r>
                  <a:rPr lang="en-GB" b="0" i="0" dirty="0"/>
                  <a:t>is divided by 2.</a:t>
                </a:r>
              </a:p>
              <a:p>
                <a:r>
                  <a:rPr lang="en-GB" b="0" dirty="0"/>
                  <a:t>b) Incorrect as </a:t>
                </a:r>
                <a:r>
                  <a:rPr lang="en-GB" b="0" i="1" dirty="0"/>
                  <a:t>n</a:t>
                </a:r>
                <a:r>
                  <a:rPr lang="en-GB" b="0" i="0" dirty="0"/>
                  <a:t> needs to be greater than 12 if the answer is 12 when a number is subtracted from </a:t>
                </a:r>
                <a:r>
                  <a:rPr lang="en-GB" b="0" i="1" dirty="0"/>
                  <a:t>n</a:t>
                </a:r>
                <a:r>
                  <a:rPr lang="en-GB" b="0" i="0" dirty="0"/>
                  <a:t>.</a:t>
                </a:r>
              </a:p>
              <a:p>
                <a:r>
                  <a:rPr lang="en-GB" b="0" i="0" dirty="0"/>
                  <a:t>d) Incorrect as </a:t>
                </a:r>
                <a:r>
                  <a:rPr lang="en-GB" b="0" i="1" dirty="0"/>
                  <a:t>n</a:t>
                </a:r>
                <a:r>
                  <a:rPr lang="en-GB" b="0" i="0" dirty="0"/>
                  <a:t> is the wrong order of magnitude (i.e. 3 needs to be multiplied by a far bigger number than 60 to have a product of 18 000).</a:t>
                </a:r>
              </a:p>
              <a:p>
                <a:r>
                  <a:rPr lang="en-GB" b="0" i="0" dirty="0"/>
                  <a:t>e) Incorrect as </a:t>
                </a:r>
                <a:r>
                  <a:rPr lang="en-GB" b="0" i="1" dirty="0"/>
                  <a:t>n</a:t>
                </a:r>
                <a:r>
                  <a:rPr lang="en-GB" b="0" i="0" dirty="0"/>
                  <a:t> is even and odd × odd is odd.</a:t>
                </a:r>
              </a:p>
              <a:p>
                <a:r>
                  <a:rPr lang="en-GB" b="0" i="0" dirty="0"/>
                  <a:t>f) Incorrect as 4</a:t>
                </a:r>
                <a:r>
                  <a:rPr lang="en-GB" b="0" i="1" dirty="0"/>
                  <a:t>n </a:t>
                </a:r>
                <a:r>
                  <a:rPr lang="en-GB" b="0" i="0" dirty="0"/>
                  <a:t>is equal to 12, so </a:t>
                </a:r>
                <a:r>
                  <a:rPr lang="en-GB" b="0" i="1" dirty="0"/>
                  <a:t>n </a:t>
                </a:r>
                <a:r>
                  <a:rPr lang="en-GB" b="0" i="0" dirty="0"/>
                  <a:t>must be much smaller than 8.</a:t>
                </a:r>
              </a:p>
              <a:p>
                <a:endParaRPr lang="en-GB" b="0" dirty="0"/>
              </a:p>
              <a:p>
                <a:r>
                  <a:rPr lang="en-GB" b="0" dirty="0"/>
                  <a:t>? Students’ answers will vary as there are infinite possible responses. Here, we give some examples that use the same operation as given in the original task:</a:t>
                </a:r>
              </a:p>
              <a:p>
                <a:r>
                  <a:rPr lang="en-GB" b="0" dirty="0"/>
                  <a:t>a) </a:t>
                </a:r>
                <a:r>
                  <a:rPr lang="en-GB" b="0" i="0">
                    <a:solidFill>
                      <a:srgbClr val="00628C"/>
                    </a:solidFill>
                    <a:latin typeface="Cambria Math" panose="02040503050406030204" pitchFamily="18" charset="0"/>
                  </a:rPr>
                  <a:t>𝑛/2</a:t>
                </a:r>
                <a:r>
                  <a:rPr lang="en-GB" dirty="0">
                    <a:solidFill>
                      <a:srgbClr val="00628C"/>
                    </a:solidFill>
                    <a:latin typeface="Maiandra GD" panose="020E0502030308020204" pitchFamily="34" charset="0"/>
                  </a:rPr>
                  <a:t>=10, b)</a:t>
                </a:r>
                <a:r>
                  <a:rPr lang="en-GB" baseline="0" dirty="0">
                    <a:solidFill>
                      <a:srgbClr val="00628C"/>
                    </a:solidFill>
                    <a:latin typeface="Maiandra GD" panose="020E0502030308020204" pitchFamily="34" charset="0"/>
                  </a:rPr>
                  <a:t> </a:t>
                </a:r>
                <a:r>
                  <a:rPr lang="en-GB" i="1" baseline="0" dirty="0">
                    <a:solidFill>
                      <a:srgbClr val="00628C"/>
                    </a:solidFill>
                    <a:latin typeface="Maiandra GD" panose="020E0502030308020204" pitchFamily="34" charset="0"/>
                  </a:rPr>
                  <a:t>n – </a:t>
                </a:r>
                <a:r>
                  <a:rPr lang="en-GB" i="0" baseline="0" dirty="0">
                    <a:solidFill>
                      <a:srgbClr val="00628C"/>
                    </a:solidFill>
                    <a:latin typeface="Maiandra GD" panose="020E0502030308020204" pitchFamily="34" charset="0"/>
                  </a:rPr>
                  <a:t>-3.5 = 12, d) 3</a:t>
                </a:r>
                <a:r>
                  <a:rPr lang="en-GB" i="1" baseline="0" dirty="0">
                    <a:solidFill>
                      <a:srgbClr val="00628C"/>
                    </a:solidFill>
                    <a:latin typeface="Maiandra GD" panose="020E0502030308020204" pitchFamily="34" charset="0"/>
                  </a:rPr>
                  <a:t>n</a:t>
                </a:r>
                <a:r>
                  <a:rPr lang="en-GB" i="0" baseline="0" dirty="0">
                    <a:solidFill>
                      <a:srgbClr val="00628C"/>
                    </a:solidFill>
                    <a:latin typeface="Maiandra GD" panose="020E0502030308020204" pitchFamily="34" charset="0"/>
                  </a:rPr>
                  <a:t> = 180, e) 3</a:t>
                </a:r>
                <a:r>
                  <a:rPr lang="en-GB" i="1" baseline="0" dirty="0">
                    <a:solidFill>
                      <a:srgbClr val="00628C"/>
                    </a:solidFill>
                    <a:latin typeface="Maiandra GD" panose="020E0502030308020204" pitchFamily="34" charset="0"/>
                  </a:rPr>
                  <a:t>n</a:t>
                </a:r>
                <a:r>
                  <a:rPr lang="en-GB" i="0" baseline="0" dirty="0">
                    <a:solidFill>
                      <a:srgbClr val="00628C"/>
                    </a:solidFill>
                    <a:latin typeface="Maiandra GD" panose="020E0502030308020204" pitchFamily="34" charset="0"/>
                  </a:rPr>
                  <a:t> = 174; 1.5</a:t>
                </a:r>
                <a:r>
                  <a:rPr lang="en-GB" i="1" baseline="0" dirty="0">
                    <a:solidFill>
                      <a:srgbClr val="00628C"/>
                    </a:solidFill>
                    <a:latin typeface="Maiandra GD" panose="020E0502030308020204" pitchFamily="34" charset="0"/>
                  </a:rPr>
                  <a:t>n</a:t>
                </a:r>
                <a:r>
                  <a:rPr lang="en-GB" i="0" baseline="0" dirty="0">
                    <a:solidFill>
                      <a:srgbClr val="00628C"/>
                    </a:solidFill>
                    <a:latin typeface="Maiandra GD" panose="020E0502030308020204" pitchFamily="34" charset="0"/>
                  </a:rPr>
                  <a:t> + 10 = 22</a:t>
                </a:r>
                <a:endParaRPr lang="en-GB" b="0" dirty="0"/>
              </a:p>
              <a:p>
                <a:endParaRPr lang="en-GB" b="0" dirty="0"/>
              </a:p>
              <a:p>
                <a:r>
                  <a:rPr lang="en-GB" b="1" dirty="0"/>
                  <a:t>Suggested questioning</a:t>
                </a:r>
              </a:p>
              <a:p>
                <a:r>
                  <a:rPr lang="en-GB" b="0" dirty="0"/>
                  <a:t>How can you do this without solving or substituting?</a:t>
                </a:r>
              </a:p>
              <a:p>
                <a:r>
                  <a:rPr lang="en-GB" b="0" dirty="0"/>
                  <a:t>Will </a:t>
                </a:r>
                <a:r>
                  <a:rPr lang="en-GB" b="0" i="1" dirty="0"/>
                  <a:t>n</a:t>
                </a:r>
                <a:r>
                  <a:rPr lang="en-GB" b="0" i="0" dirty="0"/>
                  <a:t> be bigger or smaller than the ‘answer’ to the equation? How do you know?</a:t>
                </a:r>
              </a:p>
              <a:p>
                <a:r>
                  <a:rPr lang="en-GB" b="0" i="0" dirty="0"/>
                  <a:t>Will </a:t>
                </a:r>
                <a:r>
                  <a:rPr lang="en-GB" b="0" i="1" dirty="0"/>
                  <a:t>n</a:t>
                </a:r>
                <a:r>
                  <a:rPr lang="en-GB" b="0" i="0" dirty="0"/>
                  <a:t> be an integer? How do you know?</a:t>
                </a:r>
              </a:p>
              <a:p>
                <a:r>
                  <a:rPr lang="en-GB" b="0" i="0" dirty="0"/>
                  <a:t>Will </a:t>
                </a:r>
                <a:r>
                  <a:rPr lang="en-GB" b="0" i="1" dirty="0"/>
                  <a:t>n</a:t>
                </a:r>
                <a:r>
                  <a:rPr lang="en-GB" b="0" i="0" dirty="0"/>
                  <a:t> be odd or even? How do you know?</a:t>
                </a:r>
                <a:endParaRPr lang="en-GB" b="0" dirty="0"/>
              </a:p>
              <a:p>
                <a:endParaRPr lang="en-GB" b="1" dirty="0"/>
              </a:p>
              <a:p>
                <a:r>
                  <a:rPr lang="en-GB" b="1" dirty="0"/>
                  <a:t>Things to think about</a:t>
                </a:r>
              </a:p>
              <a:p>
                <a:r>
                  <a:rPr lang="en-GB" dirty="0"/>
                  <a:t>Additional activity H offers a similar assessment point to Checkpoints XX, asking students to consider which solutions are likely to be incorrect. The instructions for the task ask students not to solve or substitute, so that they can instead focus on reasoning about the size or properties of This habit is something that you might wish to encourage ahead of formally teaching solving equations, so that students are able to gauge if their solutions are reasonable</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57</a:t>
            </a:fld>
            <a:endParaRPr lang="en-GB" dirty="0"/>
          </a:p>
        </p:txBody>
      </p:sp>
    </p:spTree>
    <p:extLst>
      <p:ext uri="{BB962C8B-B14F-4D97-AF65-F5344CB8AC3E}">
        <p14:creationId xmlns:p14="http://schemas.microsoft.com/office/powerpoint/2010/main" val="28863302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 printable version can be found on slide 70.</a:t>
            </a:r>
            <a:endParaRPr lang="en-GB" b="1" dirty="0"/>
          </a:p>
          <a:p>
            <a:endParaRPr lang="en-GB" b="1" dirty="0"/>
          </a:p>
          <a:p>
            <a:r>
              <a:rPr lang="en-GB" b="1" dirty="0"/>
              <a:t>Answers</a:t>
            </a:r>
          </a:p>
          <a:p>
            <a:r>
              <a:rPr lang="en-GB" b="0" dirty="0"/>
              <a:t>a) Yes</a:t>
            </a:r>
          </a:p>
          <a:p>
            <a:r>
              <a:rPr lang="en-GB" b="0" dirty="0"/>
              <a:t>b) Don’t know</a:t>
            </a:r>
          </a:p>
          <a:p>
            <a:r>
              <a:rPr lang="en-GB" b="0" dirty="0"/>
              <a:t>c) Don’t know</a:t>
            </a:r>
          </a:p>
          <a:p>
            <a:r>
              <a:rPr lang="en-GB" b="0" dirty="0"/>
              <a:t>d) Yes </a:t>
            </a:r>
          </a:p>
          <a:p>
            <a:r>
              <a:rPr lang="en-GB" b="0" dirty="0"/>
              <a:t>e) Yes</a:t>
            </a:r>
          </a:p>
          <a:p>
            <a:r>
              <a:rPr lang="en-GB" b="0" dirty="0"/>
              <a:t>f) Yes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Students’ responses to this will vary.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Examples of multiplicative expressions: if 3</a:t>
            </a:r>
            <a:r>
              <a:rPr lang="en-GB" b="0" i="1" dirty="0"/>
              <a:t>g </a:t>
            </a:r>
            <a:r>
              <a:rPr lang="en-GB" sz="1200" kern="1200" dirty="0">
                <a:solidFill>
                  <a:srgbClr val="00628C"/>
                </a:solidFill>
              </a:rPr>
              <a:t>gives</a:t>
            </a:r>
            <a:r>
              <a:rPr lang="en-GB" b="0" i="1" dirty="0"/>
              <a:t> </a:t>
            </a:r>
            <a:r>
              <a:rPr lang="en-GB" b="0" i="0" dirty="0"/>
              <a:t>an even number, </a:t>
            </a:r>
            <a:r>
              <a:rPr lang="en-GB" b="0" i="1" dirty="0"/>
              <a:t>g </a:t>
            </a:r>
            <a:r>
              <a:rPr lang="en-GB" b="0" i="0" dirty="0"/>
              <a:t>would be even; if 3</a:t>
            </a:r>
            <a:r>
              <a:rPr lang="en-GB" b="0" i="1" dirty="0"/>
              <a:t>g </a:t>
            </a:r>
            <a:r>
              <a:rPr lang="en-GB" sz="1200" kern="1200" dirty="0">
                <a:solidFill>
                  <a:srgbClr val="00628C"/>
                </a:solidFill>
              </a:rPr>
              <a:t>gives</a:t>
            </a:r>
            <a:r>
              <a:rPr lang="en-GB" b="0" i="1" dirty="0"/>
              <a:t> </a:t>
            </a:r>
            <a:r>
              <a:rPr lang="en-GB" b="0" i="0" dirty="0"/>
              <a:t>an odd number, </a:t>
            </a:r>
            <a:r>
              <a:rPr lang="en-GB" b="0" i="1" dirty="0"/>
              <a:t>g</a:t>
            </a:r>
            <a:r>
              <a:rPr lang="en-GB" b="0" i="0" dirty="0"/>
              <a:t> would be odd; and if 4</a:t>
            </a:r>
            <a:r>
              <a:rPr lang="en-GB" b="0" i="1" dirty="0"/>
              <a:t>g </a:t>
            </a:r>
            <a:r>
              <a:rPr lang="en-GB" sz="1200" kern="1200" dirty="0">
                <a:solidFill>
                  <a:srgbClr val="00628C"/>
                </a:solidFill>
              </a:rPr>
              <a:t>gives</a:t>
            </a:r>
            <a:r>
              <a:rPr lang="en-GB" b="0" i="0" dirty="0"/>
              <a:t> an even number, we don’t know if </a:t>
            </a:r>
            <a:r>
              <a:rPr lang="en-GB" b="0" i="1" dirty="0"/>
              <a:t>g </a:t>
            </a:r>
            <a:r>
              <a:rPr lang="en-GB" b="0" i="0" dirty="0"/>
              <a:t>is odd or even.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Examples of additive expressions: if </a:t>
            </a:r>
            <a:r>
              <a:rPr lang="en-GB" b="0" i="1" dirty="0"/>
              <a:t>g</a:t>
            </a:r>
            <a:r>
              <a:rPr lang="en-GB" b="0" i="0" dirty="0"/>
              <a:t> + 2 </a:t>
            </a:r>
            <a:r>
              <a:rPr lang="en-GB" sz="1200" kern="1200" dirty="0">
                <a:solidFill>
                  <a:srgbClr val="00628C"/>
                </a:solidFill>
              </a:rPr>
              <a:t>gives</a:t>
            </a:r>
            <a:r>
              <a:rPr lang="en-GB" b="0" i="0" dirty="0"/>
              <a:t> an even number, </a:t>
            </a:r>
            <a:r>
              <a:rPr lang="en-GB" b="0" i="1" dirty="0"/>
              <a:t>g </a:t>
            </a:r>
            <a:r>
              <a:rPr lang="en-GB" b="0" i="0" dirty="0"/>
              <a:t>would be even; if </a:t>
            </a:r>
            <a:r>
              <a:rPr lang="en-GB" b="0" i="1" dirty="0"/>
              <a:t>g + </a:t>
            </a:r>
            <a:r>
              <a:rPr lang="en-GB" b="0" i="0" dirty="0"/>
              <a:t>2 </a:t>
            </a:r>
            <a:r>
              <a:rPr lang="en-GB" sz="1200" kern="1200" dirty="0">
                <a:solidFill>
                  <a:srgbClr val="00628C"/>
                </a:solidFill>
              </a:rPr>
              <a:t>gives</a:t>
            </a:r>
            <a:r>
              <a:rPr lang="en-GB" b="0" i="1" dirty="0"/>
              <a:t> </a:t>
            </a:r>
            <a:r>
              <a:rPr lang="en-GB" b="0" i="0" dirty="0"/>
              <a:t>an odd number, </a:t>
            </a:r>
            <a:r>
              <a:rPr lang="en-GB" b="0" i="1" dirty="0"/>
              <a:t>g </a:t>
            </a:r>
            <a:r>
              <a:rPr lang="en-GB" b="0" i="0" dirty="0"/>
              <a:t>would be odd; and if </a:t>
            </a:r>
            <a:r>
              <a:rPr lang="en-GB" b="0" i="1" dirty="0"/>
              <a:t>g +</a:t>
            </a:r>
            <a:r>
              <a:rPr lang="en-GB" b="0" i="0" dirty="0"/>
              <a:t> 2 </a:t>
            </a:r>
            <a:r>
              <a:rPr lang="en-GB" sz="1200" kern="1200" dirty="0">
                <a:solidFill>
                  <a:srgbClr val="00628C"/>
                </a:solidFill>
              </a:rPr>
              <a:t>gives</a:t>
            </a:r>
            <a:r>
              <a:rPr lang="en-GB" b="0" i="0" dirty="0"/>
              <a:t> a negative number, we don’t know if </a:t>
            </a:r>
            <a:r>
              <a:rPr lang="en-GB" b="0" i="1" dirty="0"/>
              <a:t>g </a:t>
            </a:r>
            <a:r>
              <a:rPr lang="en-GB" b="0" i="0" dirty="0"/>
              <a:t>is odd or even.</a:t>
            </a:r>
            <a:endParaRPr lang="en-GB" b="0" dirty="0"/>
          </a:p>
          <a:p>
            <a:endParaRPr lang="en-GB" b="0" dirty="0"/>
          </a:p>
          <a:p>
            <a:r>
              <a:rPr lang="en-GB" b="1" dirty="0"/>
              <a:t>Suggested questioning</a:t>
            </a:r>
          </a:p>
          <a:p>
            <a:r>
              <a:rPr lang="en-GB" b="0" dirty="0"/>
              <a:t>What do we know? What do we not know?</a:t>
            </a:r>
          </a:p>
          <a:p>
            <a:r>
              <a:rPr lang="en-GB" b="0" dirty="0"/>
              <a:t>Is the product of a (for example, odd and even) number even or odd?</a:t>
            </a:r>
          </a:p>
          <a:p>
            <a:r>
              <a:rPr lang="en-GB" b="0" dirty="0"/>
              <a:t>Is the sum of a (for example, odd and odd) number even or odd?</a:t>
            </a:r>
          </a:p>
          <a:p>
            <a:r>
              <a:rPr lang="en-GB" b="0" dirty="0"/>
              <a:t>How can you use your knowledge of odd and even numbers to help?</a:t>
            </a:r>
          </a:p>
          <a:p>
            <a:r>
              <a:rPr lang="en-GB" b="0" dirty="0"/>
              <a:t>In (for example, part c), what is the smallest value that </a:t>
            </a:r>
            <a:r>
              <a:rPr lang="en-GB" b="0" i="1" dirty="0"/>
              <a:t>g</a:t>
            </a:r>
            <a:r>
              <a:rPr lang="en-GB" b="0" i="0" dirty="0"/>
              <a:t> could take?</a:t>
            </a:r>
            <a:endParaRPr lang="en-GB" b="0" dirty="0"/>
          </a:p>
          <a:p>
            <a:endParaRPr lang="en-GB" b="1" dirty="0"/>
          </a:p>
          <a:p>
            <a:r>
              <a:rPr lang="en-GB" b="1" dirty="0"/>
              <a:t>Things to think about</a:t>
            </a:r>
          </a:p>
          <a:p>
            <a:r>
              <a:rPr lang="en-GB" dirty="0"/>
              <a:t>Additional activity I is a simplified version of Checkpoint 16, focusing just on whether students can deduce whether a solution is odd or even from a description. This helps you to know if students can not only recall the rules about odd and even numbers in calculation, but can also apply them in context. Encourage this habit ahead of formally teaching solving equations, so that students are able to gauge if their solutions are reasonable. It is also helpful underpinning knowledge for teaching proof at Key Stage 4, so could be a useful task to return to then. See the ‘Guidance’ slide for Checkpoint 16 for more information.</a:t>
            </a:r>
          </a:p>
        </p:txBody>
      </p:sp>
      <p:sp>
        <p:nvSpPr>
          <p:cNvPr id="4" name="Slide Number Placeholder 3"/>
          <p:cNvSpPr>
            <a:spLocks noGrp="1"/>
          </p:cNvSpPr>
          <p:nvPr>
            <p:ph type="sldNum" sz="quarter" idx="5"/>
          </p:nvPr>
        </p:nvSpPr>
        <p:spPr/>
        <p:txBody>
          <a:bodyPr/>
          <a:lstStyle/>
          <a:p>
            <a:fld id="{95CC6D43-B330-470E-9514-C837501A6F5A}" type="slidenum">
              <a:rPr lang="en-GB" smtClean="0"/>
              <a:t>58</a:t>
            </a:fld>
            <a:endParaRPr lang="en-GB" dirty="0"/>
          </a:p>
        </p:txBody>
      </p:sp>
    </p:spTree>
    <p:extLst>
      <p:ext uri="{BB962C8B-B14F-4D97-AF65-F5344CB8AC3E}">
        <p14:creationId xmlns:p14="http://schemas.microsoft.com/office/powerpoint/2010/main" val="21952824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 printable version can be found on slide 71.</a:t>
            </a:r>
            <a:endParaRPr lang="en-GB" b="1" dirty="0"/>
          </a:p>
          <a:p>
            <a:endParaRPr lang="en-GB" b="1" dirty="0"/>
          </a:p>
          <a:p>
            <a:r>
              <a:rPr lang="en-GB" b="1" dirty="0"/>
              <a:t>Answers</a:t>
            </a:r>
          </a:p>
          <a:p>
            <a:r>
              <a:rPr lang="en-GB" b="0" dirty="0"/>
              <a:t>a) No</a:t>
            </a:r>
          </a:p>
          <a:p>
            <a:r>
              <a:rPr lang="en-GB" b="0" dirty="0"/>
              <a:t>b) Yes</a:t>
            </a:r>
          </a:p>
          <a:p>
            <a:r>
              <a:rPr lang="en-GB" b="0" dirty="0"/>
              <a:t>c) Don’t know</a:t>
            </a:r>
          </a:p>
          <a:p>
            <a:r>
              <a:rPr lang="en-GB" b="0" dirty="0"/>
              <a:t>d) Yes</a:t>
            </a:r>
          </a:p>
          <a:p>
            <a:r>
              <a:rPr lang="en-GB" b="0" dirty="0"/>
              <a:t>e) Yes</a:t>
            </a:r>
          </a:p>
          <a:p>
            <a:r>
              <a:rPr lang="en-GB" b="0" dirty="0"/>
              <a:t>f) Don’t know</a:t>
            </a:r>
          </a:p>
          <a:p>
            <a:endParaRPr lang="en-GB" b="0" dirty="0"/>
          </a:p>
          <a:p>
            <a:r>
              <a:rPr lang="en-GB" b="0" dirty="0"/>
              <a:t>? Students’ responses to this will vary. </a:t>
            </a:r>
          </a:p>
          <a:p>
            <a:r>
              <a:rPr lang="en-GB" b="0" dirty="0"/>
              <a:t>Examples of multiplicative expressions, if 5</a:t>
            </a:r>
            <a:r>
              <a:rPr lang="en-GB" b="0" i="1" dirty="0"/>
              <a:t>j </a:t>
            </a:r>
            <a:r>
              <a:rPr lang="en-GB" sz="1200" kern="1200" dirty="0">
                <a:solidFill>
                  <a:srgbClr val="00628C"/>
                </a:solidFill>
              </a:rPr>
              <a:t>gives</a:t>
            </a:r>
            <a:r>
              <a:rPr lang="en-GB" b="0" i="1" dirty="0"/>
              <a:t> </a:t>
            </a:r>
            <a:r>
              <a:rPr lang="en-GB" b="0" i="0" dirty="0"/>
              <a:t>a number greater than 200, </a:t>
            </a:r>
            <a:r>
              <a:rPr lang="en-GB" b="0" i="1" dirty="0"/>
              <a:t>j </a:t>
            </a:r>
            <a:r>
              <a:rPr lang="en-GB" b="0" i="0" dirty="0"/>
              <a:t>would be more than 40; if 5</a:t>
            </a:r>
            <a:r>
              <a:rPr lang="en-GB" b="0" i="1" dirty="0"/>
              <a:t>j </a:t>
            </a:r>
            <a:r>
              <a:rPr lang="en-GB" sz="1200" kern="1200" dirty="0">
                <a:solidFill>
                  <a:srgbClr val="00628C"/>
                </a:solidFill>
              </a:rPr>
              <a:t>gives</a:t>
            </a:r>
            <a:r>
              <a:rPr lang="en-GB" sz="1200" b="0" i="1" kern="1200" dirty="0">
                <a:solidFill>
                  <a:srgbClr val="00628C"/>
                </a:solidFill>
              </a:rPr>
              <a:t> </a:t>
            </a:r>
            <a:r>
              <a:rPr lang="en-GB" b="0" i="0" dirty="0"/>
              <a:t>a number less than 200, </a:t>
            </a:r>
            <a:r>
              <a:rPr lang="en-GB" b="0" i="1" dirty="0"/>
              <a:t>j</a:t>
            </a:r>
            <a:r>
              <a:rPr lang="en-GB" b="0" i="0" dirty="0"/>
              <a:t> would be less than 40; and if 5</a:t>
            </a:r>
            <a:r>
              <a:rPr lang="en-GB" b="0" i="1" dirty="0"/>
              <a:t>j </a:t>
            </a:r>
            <a:r>
              <a:rPr lang="en-GB" sz="1200" kern="1200" dirty="0">
                <a:solidFill>
                  <a:srgbClr val="00628C"/>
                </a:solidFill>
              </a:rPr>
              <a:t>gives</a:t>
            </a:r>
            <a:r>
              <a:rPr lang="en-GB" b="0" i="0" dirty="0"/>
              <a:t> a number greater than 100, we don’t know if </a:t>
            </a:r>
            <a:r>
              <a:rPr lang="en-GB" b="0" i="1" dirty="0"/>
              <a:t>j </a:t>
            </a:r>
            <a:r>
              <a:rPr lang="en-GB" b="0" i="0" dirty="0"/>
              <a:t>is greater or less than 40. </a:t>
            </a:r>
          </a:p>
          <a:p>
            <a:r>
              <a:rPr lang="en-GB" b="0" i="0" dirty="0"/>
              <a:t>Examples of additive expressions: if </a:t>
            </a:r>
            <a:r>
              <a:rPr lang="en-GB" b="0" i="1" dirty="0"/>
              <a:t>j</a:t>
            </a:r>
            <a:r>
              <a:rPr lang="en-GB" b="0" i="0" dirty="0"/>
              <a:t> + 10 </a:t>
            </a:r>
            <a:r>
              <a:rPr lang="en-GB" sz="1200" kern="1200" dirty="0">
                <a:solidFill>
                  <a:srgbClr val="00628C"/>
                </a:solidFill>
              </a:rPr>
              <a:t>gives</a:t>
            </a:r>
            <a:r>
              <a:rPr lang="en-GB" b="0" i="0" dirty="0"/>
              <a:t> a number more than 50, </a:t>
            </a:r>
            <a:r>
              <a:rPr lang="en-GB" b="0" i="1" dirty="0"/>
              <a:t>j </a:t>
            </a:r>
            <a:r>
              <a:rPr lang="en-GB" b="0" i="0" dirty="0"/>
              <a:t>would be more than 40; if </a:t>
            </a:r>
            <a:r>
              <a:rPr lang="en-GB" b="0" i="1" dirty="0"/>
              <a:t>j + </a:t>
            </a:r>
            <a:r>
              <a:rPr lang="en-GB" b="0" i="0" dirty="0"/>
              <a:t>10</a:t>
            </a:r>
            <a:r>
              <a:rPr lang="en-GB" b="0" i="1" dirty="0"/>
              <a:t> </a:t>
            </a:r>
            <a:r>
              <a:rPr lang="en-GB" sz="1200" kern="1200" dirty="0">
                <a:solidFill>
                  <a:srgbClr val="00628C"/>
                </a:solidFill>
              </a:rPr>
              <a:t>gives</a:t>
            </a:r>
            <a:r>
              <a:rPr lang="en-GB" b="0" i="1" dirty="0"/>
              <a:t> </a:t>
            </a:r>
            <a:r>
              <a:rPr lang="en-GB" b="0" i="0" dirty="0"/>
              <a:t>a number less than 50, </a:t>
            </a:r>
            <a:r>
              <a:rPr lang="en-GB" b="0" i="1" dirty="0"/>
              <a:t>j</a:t>
            </a:r>
            <a:r>
              <a:rPr lang="en-GB" b="0" i="0" dirty="0"/>
              <a:t> would be less than 40; and if </a:t>
            </a:r>
            <a:r>
              <a:rPr lang="en-GB" b="0" i="1" dirty="0"/>
              <a:t>j – </a:t>
            </a:r>
            <a:r>
              <a:rPr lang="en-GB" b="0" i="0" dirty="0"/>
              <a:t>10 </a:t>
            </a:r>
            <a:r>
              <a:rPr lang="en-GB" sz="1200" kern="1200" dirty="0">
                <a:solidFill>
                  <a:srgbClr val="00628C"/>
                </a:solidFill>
              </a:rPr>
              <a:t>gives</a:t>
            </a:r>
            <a:r>
              <a:rPr lang="en-GB" b="0" i="0" dirty="0"/>
              <a:t> a positive number, we don’t know if </a:t>
            </a:r>
            <a:r>
              <a:rPr lang="en-GB" b="0" i="1" dirty="0"/>
              <a:t>j</a:t>
            </a:r>
            <a:r>
              <a:rPr lang="en-GB" b="0" i="0" dirty="0"/>
              <a:t> is greater or less than 40.</a:t>
            </a:r>
            <a:endParaRPr lang="en-GB" b="0" dirty="0"/>
          </a:p>
          <a:p>
            <a:endParaRPr lang="en-GB" b="0" dirty="0"/>
          </a:p>
          <a:p>
            <a:r>
              <a:rPr lang="en-GB" b="1" dirty="0"/>
              <a:t>Suggested questioning</a:t>
            </a:r>
          </a:p>
          <a:p>
            <a:r>
              <a:rPr lang="en-GB" b="0" dirty="0"/>
              <a:t>What do we know? What do we not know?</a:t>
            </a:r>
          </a:p>
          <a:p>
            <a:r>
              <a:rPr lang="en-GB" b="0" dirty="0"/>
              <a:t>In (for example, part b), what is the smallest value that </a:t>
            </a:r>
            <a:r>
              <a:rPr lang="en-GB" b="0" i="1" dirty="0"/>
              <a:t>j</a:t>
            </a:r>
            <a:r>
              <a:rPr lang="en-GB" b="0" i="0" dirty="0"/>
              <a:t> could take?</a:t>
            </a:r>
          </a:p>
          <a:p>
            <a:r>
              <a:rPr lang="en-GB" b="0" i="0" dirty="0"/>
              <a:t>In (for example, part a), what is the greatest value that </a:t>
            </a:r>
            <a:r>
              <a:rPr lang="en-GB" b="0" i="1" dirty="0"/>
              <a:t>j</a:t>
            </a:r>
            <a:r>
              <a:rPr lang="en-GB" b="0" i="0" dirty="0"/>
              <a:t> could take?</a:t>
            </a:r>
            <a:endParaRPr lang="en-GB" b="0" dirty="0"/>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Additional activity J is a simplified version of Checkpoint 16, focusing on whether students can deduce if a solution is greater or less than a specific number based on the information available. Encourage this habit ahead of formally teaching solving equations, so that students are able to gauge if their solutions are reasonable. See the Guidance slide for Checkpoint 16 for more information.</a:t>
            </a:r>
          </a:p>
        </p:txBody>
      </p:sp>
      <p:sp>
        <p:nvSpPr>
          <p:cNvPr id="4" name="Slide Number Placeholder 3"/>
          <p:cNvSpPr>
            <a:spLocks noGrp="1"/>
          </p:cNvSpPr>
          <p:nvPr>
            <p:ph type="sldNum" sz="quarter" idx="5"/>
          </p:nvPr>
        </p:nvSpPr>
        <p:spPr/>
        <p:txBody>
          <a:bodyPr/>
          <a:lstStyle/>
          <a:p>
            <a:fld id="{95CC6D43-B330-470E-9514-C837501A6F5A}" type="slidenum">
              <a:rPr lang="en-GB" smtClean="0"/>
              <a:t>59</a:t>
            </a:fld>
            <a:endParaRPr lang="en-GB" dirty="0"/>
          </a:p>
        </p:txBody>
      </p:sp>
    </p:spTree>
    <p:extLst>
      <p:ext uri="{BB962C8B-B14F-4D97-AF65-F5344CB8AC3E}">
        <p14:creationId xmlns:p14="http://schemas.microsoft.com/office/powerpoint/2010/main" val="25775285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(two to a page) supports Checkpoint 1.</a:t>
            </a:r>
          </a:p>
        </p:txBody>
      </p:sp>
      <p:sp>
        <p:nvSpPr>
          <p:cNvPr id="4" name="Slide Number Placeholder 3"/>
          <p:cNvSpPr>
            <a:spLocks noGrp="1"/>
          </p:cNvSpPr>
          <p:nvPr>
            <p:ph type="sldNum" sz="quarter" idx="5"/>
          </p:nvPr>
        </p:nvSpPr>
        <p:spPr/>
        <p:txBody>
          <a:bodyPr/>
          <a:lstStyle/>
          <a:p>
            <a:fld id="{95CC6D43-B330-470E-9514-C837501A6F5A}" type="slidenum">
              <a:rPr lang="en-GB" smtClean="0"/>
              <a:t>61</a:t>
            </a:fld>
            <a:endParaRPr lang="en-GB" dirty="0"/>
          </a:p>
        </p:txBody>
      </p:sp>
    </p:spTree>
    <p:extLst>
      <p:ext uri="{BB962C8B-B14F-4D97-AF65-F5344CB8AC3E}">
        <p14:creationId xmlns:p14="http://schemas.microsoft.com/office/powerpoint/2010/main" val="2300193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dirty="0"/>
          </a:p>
        </p:txBody>
      </p:sp>
    </p:spTree>
    <p:extLst>
      <p:ext uri="{BB962C8B-B14F-4D97-AF65-F5344CB8AC3E}">
        <p14:creationId xmlns:p14="http://schemas.microsoft.com/office/powerpoint/2010/main" val="28940649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printable resource (three to a page) might be useful with Checkpoint 7.</a:t>
            </a:r>
          </a:p>
        </p:txBody>
      </p:sp>
      <p:sp>
        <p:nvSpPr>
          <p:cNvPr id="4" name="Slide Number Placeholder 3"/>
          <p:cNvSpPr>
            <a:spLocks noGrp="1"/>
          </p:cNvSpPr>
          <p:nvPr>
            <p:ph type="sldNum" sz="quarter" idx="5"/>
          </p:nvPr>
        </p:nvSpPr>
        <p:spPr/>
        <p:txBody>
          <a:bodyPr/>
          <a:lstStyle/>
          <a:p>
            <a:fld id="{95CC6D43-B330-470E-9514-C837501A6F5A}" type="slidenum">
              <a:rPr lang="en-GB" smtClean="0"/>
              <a:t>62</a:t>
            </a:fld>
            <a:endParaRPr lang="en-GB" dirty="0"/>
          </a:p>
        </p:txBody>
      </p:sp>
    </p:spTree>
    <p:extLst>
      <p:ext uri="{BB962C8B-B14F-4D97-AF65-F5344CB8AC3E}">
        <p14:creationId xmlns:p14="http://schemas.microsoft.com/office/powerpoint/2010/main" val="33537435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printable function machines resource might be useful for Checkpoint 8 (two per page).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1a) </a:t>
                </a:r>
                <a:r>
                  <a:rPr lang="en-GB" sz="1200"/>
                  <a:t>4(20 – 8) = 48</a:t>
                </a:r>
              </a:p>
              <a:p>
                <a:r>
                  <a:rPr lang="en-GB" b="0"/>
                  <a:t>1b) 48 </a:t>
                </a:r>
                <a:r>
                  <a:rPr lang="en-GB" b="0">
                    <a:sym typeface="Symbol" panose="05050102010706020507" pitchFamily="18" charset="2"/>
                  </a:rPr>
                  <a:t></a:t>
                </a:r>
                <a:r>
                  <a:rPr lang="en-GB" b="0"/>
                  <a:t> [</a:t>
                </a:r>
                <a:r>
                  <a:rPr lang="en-GB" sz="1200">
                    <a:solidFill>
                      <a:srgbClr val="00628C"/>
                    </a:solidFill>
                  </a:rPr>
                  <a:t>÷ 4]</a:t>
                </a:r>
                <a:r>
                  <a:rPr lang="en-GB" b="0"/>
                  <a:t> </a:t>
                </a:r>
                <a:r>
                  <a:rPr lang="en-GB" b="0">
                    <a:sym typeface="Symbol" panose="05050102010706020507" pitchFamily="18" charset="2"/>
                  </a:rPr>
                  <a:t></a:t>
                </a:r>
                <a:r>
                  <a:rPr lang="en-GB" b="0"/>
                  <a:t> [</a:t>
                </a:r>
                <a:r>
                  <a:rPr lang="en-GB" sz="1200">
                    <a:solidFill>
                      <a:srgbClr val="00628C"/>
                    </a:solidFill>
                  </a:rPr>
                  <a:t>+ 8] </a:t>
                </a:r>
                <a:r>
                  <a:rPr lang="en-GB" b="0">
                    <a:sym typeface="Symbol" panose="05050102010706020507" pitchFamily="18" charset="2"/>
                  </a:rPr>
                  <a:t></a:t>
                </a:r>
                <a:r>
                  <a:rPr lang="en-GB" b="0"/>
                  <a:t> 20</a:t>
                </a:r>
              </a:p>
              <a:p>
                <a:r>
                  <a:rPr lang="en-GB" b="0"/>
                  <a:t>2a) </a:t>
                </a:r>
                <a:r>
                  <a:rPr lang="en-GB" sz="1200" b="0" i="0">
                    <a:latin typeface="Cambria Math" panose="02040503050406030204" pitchFamily="18" charset="0"/>
                  </a:rPr>
                  <a:t>20/8+4=6.5</a:t>
                </a: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2b) 6.5 </a:t>
                </a:r>
                <a:r>
                  <a:rPr lang="en-GB" b="0">
                    <a:sym typeface="Symbol" panose="05050102010706020507" pitchFamily="18" charset="2"/>
                  </a:rPr>
                  <a:t></a:t>
                </a:r>
                <a:r>
                  <a:rPr lang="en-GB" b="0"/>
                  <a:t> [</a:t>
                </a:r>
                <a:r>
                  <a:rPr lang="en-GB" sz="1200">
                    <a:solidFill>
                      <a:srgbClr val="00628C"/>
                    </a:solidFill>
                  </a:rPr>
                  <a:t>+ 4]</a:t>
                </a:r>
                <a:r>
                  <a:rPr lang="en-GB" b="0"/>
                  <a:t> </a:t>
                </a:r>
                <a:r>
                  <a:rPr lang="en-GB" b="0">
                    <a:sym typeface="Symbol" panose="05050102010706020507" pitchFamily="18" charset="2"/>
                  </a:rPr>
                  <a:t></a:t>
                </a:r>
                <a:r>
                  <a:rPr lang="en-GB" b="0"/>
                  <a:t> [</a:t>
                </a:r>
                <a:r>
                  <a:rPr lang="en-GB" sz="1200">
                    <a:solidFill>
                      <a:srgbClr val="00628C"/>
                    </a:solidFill>
                  </a:rPr>
                  <a:t>× 8] </a:t>
                </a:r>
                <a:r>
                  <a:rPr lang="en-GB" b="0">
                    <a:sym typeface="Symbol" panose="05050102010706020507" pitchFamily="18" charset="2"/>
                  </a:rPr>
                  <a:t></a:t>
                </a:r>
                <a:r>
                  <a:rPr lang="en-GB" b="0"/>
                  <a:t>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3a) </a:t>
                </a:r>
                <a:r>
                  <a:rPr lang="en-GB" sz="1200"/>
                  <a:t>16 = 20 – 8 + 4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3b) 16 </a:t>
                </a:r>
                <a:r>
                  <a:rPr lang="en-GB" b="0">
                    <a:sym typeface="Symbol" panose="05050102010706020507" pitchFamily="18" charset="2"/>
                  </a:rPr>
                  <a:t></a:t>
                </a:r>
                <a:r>
                  <a:rPr lang="en-GB" b="0"/>
                  <a:t> [</a:t>
                </a:r>
                <a:r>
                  <a:rPr lang="en-GB" sz="1200" b="0">
                    <a:solidFill>
                      <a:srgbClr val="00628C"/>
                    </a:solidFill>
                    <a:sym typeface="Symbol" panose="05050102010706020507" pitchFamily="18" charset="2"/>
                  </a:rPr>
                  <a:t></a:t>
                </a:r>
                <a:r>
                  <a:rPr lang="en-GB" sz="1200">
                    <a:solidFill>
                      <a:srgbClr val="00628C"/>
                    </a:solidFill>
                  </a:rPr>
                  <a:t> 4]</a:t>
                </a:r>
                <a:r>
                  <a:rPr lang="en-GB" b="0"/>
                  <a:t> </a:t>
                </a:r>
                <a:r>
                  <a:rPr lang="en-GB" b="0">
                    <a:sym typeface="Symbol" panose="05050102010706020507" pitchFamily="18" charset="2"/>
                  </a:rPr>
                  <a:t></a:t>
                </a:r>
                <a:r>
                  <a:rPr lang="en-GB" b="0"/>
                  <a:t> [</a:t>
                </a:r>
                <a:r>
                  <a:rPr lang="en-GB" sz="1200">
                    <a:solidFill>
                      <a:srgbClr val="00628C"/>
                    </a:solidFill>
                  </a:rPr>
                  <a:t>+ 8] </a:t>
                </a:r>
                <a:r>
                  <a:rPr lang="en-GB" b="0">
                    <a:sym typeface="Symbol" panose="05050102010706020507" pitchFamily="18" charset="2"/>
                  </a:rPr>
                  <a:t></a:t>
                </a:r>
                <a:r>
                  <a:rPr lang="en-GB" b="0"/>
                  <a:t>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NB for 3a and 3b, whilst this is the order given for this particular function machine, students may notice that (as these are equivalent operations) the actual order does not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r>
                  <a:rPr lang="en-GB" b="1"/>
                  <a:t>Suggested questioning</a:t>
                </a:r>
              </a:p>
              <a:p>
                <a:r>
                  <a:rPr lang="en-GB" b="0"/>
                  <a:t>Do any of your questions have more than one answer?</a:t>
                </a:r>
              </a:p>
              <a:p>
                <a:endParaRPr lang="en-GB" b="0"/>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63</a:t>
            </a:fld>
            <a:endParaRPr lang="en-GB" dirty="0"/>
          </a:p>
        </p:txBody>
      </p:sp>
    </p:spTree>
    <p:extLst>
      <p:ext uri="{BB962C8B-B14F-4D97-AF65-F5344CB8AC3E}">
        <p14:creationId xmlns:p14="http://schemas.microsoft.com/office/powerpoint/2010/main" val="37569153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0" dirty="0"/>
              <a:t>This is a printable version of the calculations in Checkpoints 9a and 9b.</a:t>
            </a:r>
            <a:endParaRPr lang="en-GB" b="0" dirty="0">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64</a:t>
            </a:fld>
            <a:endParaRPr lang="en-GB" dirty="0"/>
          </a:p>
        </p:txBody>
      </p:sp>
    </p:spTree>
    <p:extLst>
      <p:ext uri="{BB962C8B-B14F-4D97-AF65-F5344CB8AC3E}">
        <p14:creationId xmlns:p14="http://schemas.microsoft.com/office/powerpoint/2010/main" val="22968062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printable sets of equations (four on a page) can be used alongside Checkpoint 12. You could ask students to sort them into always/sometimes/never piles, or copy the table on slide 39.</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i="1"/>
                  <a:t>a </a:t>
                </a:r>
                <a:r>
                  <a:rPr lang="en-GB" b="0" i="0"/>
                  <a:t>is always 8: </a:t>
                </a:r>
                <a:r>
                  <a:rPr lang="en-GB" b="0" i="1"/>
                  <a:t>a +</a:t>
                </a:r>
                <a:r>
                  <a:rPr lang="en-GB" b="0" i="0"/>
                  <a:t> 11 = 19, 4</a:t>
                </a:r>
                <a:r>
                  <a:rPr lang="en-GB" b="0" i="1"/>
                  <a:t>a</a:t>
                </a:r>
                <a:r>
                  <a:rPr lang="en-GB" b="0" i="0"/>
                  <a:t> = 32, 3</a:t>
                </a:r>
                <a:r>
                  <a:rPr lang="en-GB" b="0" i="1"/>
                  <a:t>a</a:t>
                </a:r>
                <a:r>
                  <a:rPr lang="en-GB" b="0" i="0"/>
                  <a:t> = 24, 24 = 3</a:t>
                </a:r>
                <a:r>
                  <a:rPr lang="en-GB" b="0" i="1"/>
                  <a:t>a</a:t>
                </a:r>
                <a:endParaRPr lang="en-GB" b="0" i="0"/>
              </a:p>
              <a:p>
                <a:r>
                  <a:rPr lang="en-GB" b="0" i="1"/>
                  <a:t>a </a:t>
                </a:r>
                <a:r>
                  <a:rPr lang="en-GB" b="0" i="0"/>
                  <a:t>is sometimes 8: </a:t>
                </a:r>
                <a:r>
                  <a:rPr lang="en-GB" b="0" i="1"/>
                  <a:t>a</a:t>
                </a:r>
                <a:r>
                  <a:rPr lang="en-GB" b="0" i="0"/>
                  <a:t> + </a:t>
                </a:r>
                <a:r>
                  <a:rPr lang="en-GB" b="0" i="1"/>
                  <a:t>b</a:t>
                </a:r>
                <a:r>
                  <a:rPr lang="en-GB" b="0" i="0"/>
                  <a:t> = 19, </a:t>
                </a:r>
                <a:r>
                  <a:rPr lang="en-GB" b="0" i="1"/>
                  <a:t>a </a:t>
                </a:r>
                <a:r>
                  <a:rPr lang="en-GB"/>
                  <a:t>÷ </a:t>
                </a:r>
                <a:r>
                  <a:rPr lang="en-GB" i="1"/>
                  <a:t>b </a:t>
                </a:r>
                <a:r>
                  <a:rPr lang="en-GB"/>
                  <a:t>= 1, </a:t>
                </a:r>
                <a:r>
                  <a:rPr lang="en-GB" i="1"/>
                  <a:t>a</a:t>
                </a:r>
                <a:r>
                  <a:rPr lang="en-GB" i="0"/>
                  <a:t> – 8 = </a:t>
                </a:r>
                <a:r>
                  <a:rPr lang="en-GB" i="1"/>
                  <a:t>b</a:t>
                </a:r>
                <a:r>
                  <a:rPr lang="en-GB" i="0"/>
                  <a:t>, 3</a:t>
                </a:r>
                <a:r>
                  <a:rPr lang="en-GB" i="1"/>
                  <a:t>a</a:t>
                </a:r>
                <a:r>
                  <a:rPr lang="en-GB" i="0"/>
                  <a:t> = </a:t>
                </a:r>
                <a:r>
                  <a:rPr lang="en-GB" i="1"/>
                  <a:t>b</a:t>
                </a:r>
                <a:endParaRPr lang="en-GB" b="0" i="0"/>
              </a:p>
              <a:p>
                <a:r>
                  <a:rPr lang="en-GB" b="0" i="1"/>
                  <a:t>a</a:t>
                </a:r>
                <a:r>
                  <a:rPr lang="en-GB" b="0" i="0"/>
                  <a:t> is never 8: 2</a:t>
                </a:r>
                <a:r>
                  <a:rPr lang="en-GB" b="0" i="1"/>
                  <a:t>a</a:t>
                </a:r>
                <a:r>
                  <a:rPr lang="en-GB" b="0" i="0"/>
                  <a:t> = 4, 32 = </a:t>
                </a:r>
                <a:r>
                  <a:rPr lang="en-GB" b="0" i="1"/>
                  <a:t>a</a:t>
                </a:r>
                <a:r>
                  <a:rPr lang="en-GB" b="0" i="0"/>
                  <a:t> </a:t>
                </a:r>
                <a:r>
                  <a:rPr lang="en-GB"/>
                  <a:t>÷ 4, 8</a:t>
                </a:r>
                <a:r>
                  <a:rPr lang="en-GB" i="1"/>
                  <a:t>a</a:t>
                </a:r>
                <a:r>
                  <a:rPr lang="en-GB" i="0"/>
                  <a:t> = 16</a:t>
                </a:r>
                <a:r>
                  <a:rPr lang="en-GB" i="1"/>
                  <a:t>, </a:t>
                </a:r>
                <a:r>
                  <a:rPr lang="en-GB" b="0" i="0">
                    <a:latin typeface="Cambria Math" panose="02040503050406030204" pitchFamily="18" charset="0"/>
                  </a:rPr>
                  <a:t>𝑎/2</a:t>
                </a:r>
                <a:r>
                  <a:rPr lang="en-GB"/>
                  <a:t> = 16, </a:t>
                </a:r>
                <a:r>
                  <a:rPr lang="en-GB" i="1"/>
                  <a:t>2a</a:t>
                </a:r>
                <a:r>
                  <a:rPr lang="en-GB" i="0"/>
                  <a:t> = </a:t>
                </a:r>
                <a:r>
                  <a:rPr lang="en-GB" i="1"/>
                  <a:t>a + 4</a:t>
                </a:r>
                <a:endParaRPr lang="en-GB" b="0" i="1"/>
              </a:p>
              <a:p>
                <a:endParaRPr lang="en-GB" b="0" i="1"/>
              </a:p>
              <a:p>
                <a:r>
                  <a:rPr lang="en-GB" b="0" i="0"/>
                  <a:t>? Any valid equation for each column.</a:t>
                </a:r>
              </a:p>
              <a:p>
                <a:endParaRPr lang="en-GB" b="0" i="0"/>
              </a:p>
              <a:p>
                <a:r>
                  <a:rPr lang="en-GB" b="1"/>
                  <a:t>Suggested questioning</a:t>
                </a:r>
              </a:p>
              <a:p>
                <a:r>
                  <a:rPr lang="en-GB" b="0"/>
                  <a:t>What</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65</a:t>
            </a:fld>
            <a:endParaRPr lang="en-GB" dirty="0"/>
          </a:p>
        </p:txBody>
      </p:sp>
    </p:spTree>
    <p:extLst>
      <p:ext uri="{BB962C8B-B14F-4D97-AF65-F5344CB8AC3E}">
        <p14:creationId xmlns:p14="http://schemas.microsoft.com/office/powerpoint/2010/main" val="18871945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is a printable version of the table in Checkpoint 16 (three on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66</a:t>
            </a:fld>
            <a:endParaRPr lang="en-GB" dirty="0"/>
          </a:p>
        </p:txBody>
      </p:sp>
    </p:spTree>
    <p:extLst>
      <p:ext uri="{BB962C8B-B14F-4D97-AF65-F5344CB8AC3E}">
        <p14:creationId xmlns:p14="http://schemas.microsoft.com/office/powerpoint/2010/main" val="3707175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find this number line (two on a page) useful with Additional activity C.</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i="0"/>
                  <a:t>3(</a:t>
                </a:r>
                <a:r>
                  <a:rPr lang="en-GB" b="0" i="1"/>
                  <a:t>a </a:t>
                </a:r>
                <a:r>
                  <a:rPr lang="en-GB" b="0" i="0"/>
                  <a:t>+ 2): E</a:t>
                </a:r>
              </a:p>
              <a:p>
                <a:r>
                  <a:rPr lang="en-GB" b="0" i="0"/>
                  <a:t>3</a:t>
                </a:r>
                <a:r>
                  <a:rPr lang="en-GB" b="0" i="1"/>
                  <a:t>a</a:t>
                </a:r>
                <a:r>
                  <a:rPr lang="en-GB" b="0" i="0"/>
                  <a:t> + 8: G</a:t>
                </a:r>
              </a:p>
              <a:p>
                <a:r>
                  <a:rPr lang="en-GB" b="0" i="0"/>
                  <a:t>3</a:t>
                </a:r>
                <a:r>
                  <a:rPr lang="en-GB" b="0" i="1"/>
                  <a:t>a</a:t>
                </a:r>
                <a:r>
                  <a:rPr lang="en-GB" b="0" i="0"/>
                  <a:t> + 6: E</a:t>
                </a:r>
              </a:p>
              <a:p>
                <a:r>
                  <a:rPr lang="en-GB" b="0" i="0"/>
                  <a:t>3(</a:t>
                </a:r>
                <a:r>
                  <a:rPr lang="en-GB" b="0" i="1"/>
                  <a:t>a</a:t>
                </a:r>
                <a:r>
                  <a:rPr lang="en-GB" b="0" i="0"/>
                  <a:t> + 3): H</a:t>
                </a:r>
              </a:p>
              <a:p>
                <a:r>
                  <a:rPr lang="en-GB" b="0" i="0"/>
                  <a:t>3(</a:t>
                </a:r>
                <a:r>
                  <a:rPr lang="en-GB" b="0" i="1"/>
                  <a:t>a</a:t>
                </a:r>
                <a:r>
                  <a:rPr lang="en-GB" b="0" i="0"/>
                  <a:t> + 5): N</a:t>
                </a:r>
              </a:p>
              <a:p>
                <a:endParaRPr lang="en-GB" b="0" i="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 Please note, where questions have been given without brackets, it is possible to write the expression with brackets, but these</a:t>
                </a:r>
                <a:r>
                  <a:rPr lang="en-GB" b="0" i="0" baseline="0"/>
                  <a:t> will all involve fractions or decimals</a:t>
                </a:r>
                <a:r>
                  <a:rPr lang="en-GB" b="0" i="0"/>
                  <a:t> (e.g. for A 3(</a:t>
                </a:r>
                <a:r>
                  <a:rPr lang="en-GB" b="0" i="1"/>
                  <a:t>a +</a:t>
                </a:r>
                <a:r>
                  <a:rPr lang="en-GB" b="0" i="0"/>
                  <a:t> </a:t>
                </a:r>
                <a:r>
                  <a:rPr lang="en-GB" b="0" i="0">
                    <a:latin typeface="Cambria Math" panose="02040503050406030204" pitchFamily="18" charset="0"/>
                  </a:rPr>
                  <a:t>1/3)</a:t>
                </a:r>
                <a:r>
                  <a:rPr lang="en-GB" b="0" i="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A: 3</a:t>
                </a:r>
                <a:r>
                  <a:rPr lang="en-GB" b="0" i="1"/>
                  <a:t>a + </a:t>
                </a:r>
                <a:r>
                  <a:rPr lang="en-GB" b="0" i="0"/>
                  <a:t>1, B: 3</a:t>
                </a:r>
                <a:r>
                  <a:rPr lang="en-GB" b="0" i="1"/>
                  <a:t>a</a:t>
                </a:r>
                <a:r>
                  <a:rPr lang="en-GB" b="0" i="0"/>
                  <a:t> </a:t>
                </a:r>
                <a:r>
                  <a:rPr lang="en-GB" b="0" i="1"/>
                  <a:t>+ </a:t>
                </a:r>
                <a:r>
                  <a:rPr lang="en-GB" b="0" i="0"/>
                  <a:t>3, C: 3</a:t>
                </a:r>
                <a:r>
                  <a:rPr lang="en-GB" b="0" i="1"/>
                  <a:t>a + </a:t>
                </a:r>
                <a:r>
                  <a:rPr lang="en-GB" b="0" i="0"/>
                  <a:t>4, F: 3</a:t>
                </a:r>
                <a:r>
                  <a:rPr lang="en-GB" b="0" i="1"/>
                  <a:t>a +</a:t>
                </a:r>
                <a:r>
                  <a:rPr lang="en-GB" b="0" i="0"/>
                  <a:t> 7, I: 3</a:t>
                </a:r>
                <a:r>
                  <a:rPr lang="en-GB" b="0" i="1"/>
                  <a:t>a +</a:t>
                </a:r>
                <a:r>
                  <a:rPr lang="en-GB" b="0" i="0"/>
                  <a:t> 10, J: 3</a:t>
                </a:r>
                <a:r>
                  <a:rPr lang="en-GB" b="0" i="1"/>
                  <a:t>a +</a:t>
                </a:r>
                <a:r>
                  <a:rPr lang="en-GB" b="0" i="0"/>
                  <a:t> 11, K: 3</a:t>
                </a:r>
                <a:r>
                  <a:rPr lang="en-GB" b="0" i="1"/>
                  <a:t>a +</a:t>
                </a:r>
                <a:r>
                  <a:rPr lang="en-GB" b="0" i="0"/>
                  <a:t> 12  = 3(</a:t>
                </a:r>
                <a:r>
                  <a:rPr lang="en-GB" b="0" i="1"/>
                  <a:t>a + </a:t>
                </a:r>
                <a:r>
                  <a:rPr lang="en-GB" b="0" i="0"/>
                  <a:t>4), L: 3</a:t>
                </a:r>
                <a:r>
                  <a:rPr lang="en-GB" b="0" i="1"/>
                  <a:t>a +</a:t>
                </a:r>
                <a:r>
                  <a:rPr lang="en-GB" b="0" i="0"/>
                  <a:t> 13, M: 3</a:t>
                </a:r>
                <a:r>
                  <a:rPr lang="en-GB" b="0" i="1"/>
                  <a:t>a +</a:t>
                </a:r>
                <a:r>
                  <a:rPr lang="en-GB" b="0" i="0"/>
                  <a:t> 14, O: 3</a:t>
                </a:r>
                <a:r>
                  <a:rPr lang="en-GB" b="0" i="1"/>
                  <a:t>a +</a:t>
                </a:r>
                <a:r>
                  <a:rPr lang="en-GB" b="0" i="0"/>
                  <a:t> 16, P: 3</a:t>
                </a:r>
                <a:r>
                  <a:rPr lang="en-GB" b="0" i="1"/>
                  <a:t>a +</a:t>
                </a:r>
                <a:r>
                  <a:rPr lang="en-GB" b="0" i="0"/>
                  <a:t> 17, Q: 3</a:t>
                </a:r>
                <a:r>
                  <a:rPr lang="en-GB" b="0" i="1"/>
                  <a:t>a +</a:t>
                </a:r>
                <a:r>
                  <a:rPr lang="en-GB" b="0" i="0"/>
                  <a:t> 18 = 3(</a:t>
                </a:r>
                <a:r>
                  <a:rPr lang="en-GB" b="0" i="1"/>
                  <a:t>a +</a:t>
                </a:r>
                <a:r>
                  <a:rPr lang="en-GB" b="0" i="0"/>
                  <a:t> 6).</a:t>
                </a:r>
                <a:endParaRPr lang="en-GB" b="0"/>
              </a:p>
              <a:p>
                <a:endParaRPr lang="en-GB" b="1"/>
              </a:p>
              <a:p>
                <a:r>
                  <a:rPr lang="en-GB" b="1"/>
                  <a:t>Suggested questioning</a:t>
                </a:r>
              </a:p>
              <a:p>
                <a:r>
                  <a:rPr lang="en-GB" b="0"/>
                  <a:t>What</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67</a:t>
            </a:fld>
            <a:endParaRPr lang="en-GB" dirty="0"/>
          </a:p>
        </p:txBody>
      </p:sp>
    </p:spTree>
    <p:extLst>
      <p:ext uri="{BB962C8B-B14F-4D97-AF65-F5344CB8AC3E}">
        <p14:creationId xmlns:p14="http://schemas.microsoft.com/office/powerpoint/2010/main" val="12278260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printable function machines resource might be useful for Additional activity F (two on a page).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1a) </a:t>
                </a:r>
                <a:r>
                  <a:rPr lang="en-GB" sz="1200"/>
                  <a:t>4(20 – 8) = 48</a:t>
                </a:r>
              </a:p>
              <a:p>
                <a:r>
                  <a:rPr lang="en-GB" b="0"/>
                  <a:t>1b) 48 </a:t>
                </a:r>
                <a:r>
                  <a:rPr lang="en-GB" b="0">
                    <a:sym typeface="Symbol" panose="05050102010706020507" pitchFamily="18" charset="2"/>
                  </a:rPr>
                  <a:t></a:t>
                </a:r>
                <a:r>
                  <a:rPr lang="en-GB" b="0"/>
                  <a:t> [</a:t>
                </a:r>
                <a:r>
                  <a:rPr lang="en-GB" sz="1200">
                    <a:solidFill>
                      <a:srgbClr val="00628C"/>
                    </a:solidFill>
                  </a:rPr>
                  <a:t>÷ 4]</a:t>
                </a:r>
                <a:r>
                  <a:rPr lang="en-GB" b="0"/>
                  <a:t> </a:t>
                </a:r>
                <a:r>
                  <a:rPr lang="en-GB" b="0">
                    <a:sym typeface="Symbol" panose="05050102010706020507" pitchFamily="18" charset="2"/>
                  </a:rPr>
                  <a:t></a:t>
                </a:r>
                <a:r>
                  <a:rPr lang="en-GB" b="0"/>
                  <a:t> [</a:t>
                </a:r>
                <a:r>
                  <a:rPr lang="en-GB" sz="1200">
                    <a:solidFill>
                      <a:srgbClr val="00628C"/>
                    </a:solidFill>
                  </a:rPr>
                  <a:t>+ 8] </a:t>
                </a:r>
                <a:r>
                  <a:rPr lang="en-GB" b="0">
                    <a:sym typeface="Symbol" panose="05050102010706020507" pitchFamily="18" charset="2"/>
                  </a:rPr>
                  <a:t></a:t>
                </a:r>
                <a:r>
                  <a:rPr lang="en-GB" b="0"/>
                  <a:t> 20</a:t>
                </a:r>
              </a:p>
              <a:p>
                <a:r>
                  <a:rPr lang="en-GB" b="0"/>
                  <a:t>2a) </a:t>
                </a:r>
                <a:r>
                  <a:rPr lang="en-GB" sz="1200" b="0" i="0">
                    <a:latin typeface="Cambria Math" panose="02040503050406030204" pitchFamily="18" charset="0"/>
                  </a:rPr>
                  <a:t>20/8+4=6.5</a:t>
                </a: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2b) 6.5 </a:t>
                </a:r>
                <a:r>
                  <a:rPr lang="en-GB" b="0">
                    <a:sym typeface="Symbol" panose="05050102010706020507" pitchFamily="18" charset="2"/>
                  </a:rPr>
                  <a:t></a:t>
                </a:r>
                <a:r>
                  <a:rPr lang="en-GB" b="0"/>
                  <a:t> [</a:t>
                </a:r>
                <a:r>
                  <a:rPr lang="en-GB" sz="1200">
                    <a:solidFill>
                      <a:srgbClr val="00628C"/>
                    </a:solidFill>
                  </a:rPr>
                  <a:t>+ 4]</a:t>
                </a:r>
                <a:r>
                  <a:rPr lang="en-GB" b="0"/>
                  <a:t> </a:t>
                </a:r>
                <a:r>
                  <a:rPr lang="en-GB" b="0">
                    <a:sym typeface="Symbol" panose="05050102010706020507" pitchFamily="18" charset="2"/>
                  </a:rPr>
                  <a:t></a:t>
                </a:r>
                <a:r>
                  <a:rPr lang="en-GB" b="0"/>
                  <a:t> [</a:t>
                </a:r>
                <a:r>
                  <a:rPr lang="en-GB" sz="1200">
                    <a:solidFill>
                      <a:srgbClr val="00628C"/>
                    </a:solidFill>
                  </a:rPr>
                  <a:t>× 8] </a:t>
                </a:r>
                <a:r>
                  <a:rPr lang="en-GB" b="0">
                    <a:sym typeface="Symbol" panose="05050102010706020507" pitchFamily="18" charset="2"/>
                  </a:rPr>
                  <a:t></a:t>
                </a:r>
                <a:r>
                  <a:rPr lang="en-GB" b="0"/>
                  <a:t>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3a) </a:t>
                </a:r>
                <a:r>
                  <a:rPr lang="en-GB" sz="1200"/>
                  <a:t>16 = 20 – 8 + 4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3b) 16 </a:t>
                </a:r>
                <a:r>
                  <a:rPr lang="en-GB" b="0">
                    <a:sym typeface="Symbol" panose="05050102010706020507" pitchFamily="18" charset="2"/>
                  </a:rPr>
                  <a:t></a:t>
                </a:r>
                <a:r>
                  <a:rPr lang="en-GB" b="0"/>
                  <a:t> [</a:t>
                </a:r>
                <a:r>
                  <a:rPr lang="en-GB" sz="1200" b="0">
                    <a:solidFill>
                      <a:srgbClr val="00628C"/>
                    </a:solidFill>
                    <a:sym typeface="Symbol" panose="05050102010706020507" pitchFamily="18" charset="2"/>
                  </a:rPr>
                  <a:t></a:t>
                </a:r>
                <a:r>
                  <a:rPr lang="en-GB" sz="1200">
                    <a:solidFill>
                      <a:srgbClr val="00628C"/>
                    </a:solidFill>
                  </a:rPr>
                  <a:t> 4]</a:t>
                </a:r>
                <a:r>
                  <a:rPr lang="en-GB" b="0"/>
                  <a:t> </a:t>
                </a:r>
                <a:r>
                  <a:rPr lang="en-GB" b="0">
                    <a:sym typeface="Symbol" panose="05050102010706020507" pitchFamily="18" charset="2"/>
                  </a:rPr>
                  <a:t></a:t>
                </a:r>
                <a:r>
                  <a:rPr lang="en-GB" b="0"/>
                  <a:t> [</a:t>
                </a:r>
                <a:r>
                  <a:rPr lang="en-GB" sz="1200">
                    <a:solidFill>
                      <a:srgbClr val="00628C"/>
                    </a:solidFill>
                  </a:rPr>
                  <a:t>+ 8] </a:t>
                </a:r>
                <a:r>
                  <a:rPr lang="en-GB" b="0">
                    <a:sym typeface="Symbol" panose="05050102010706020507" pitchFamily="18" charset="2"/>
                  </a:rPr>
                  <a:t></a:t>
                </a:r>
                <a:r>
                  <a:rPr lang="en-GB" b="0"/>
                  <a:t>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NB for 3a and 3b, whilst this is the order given for this particular function machine, students may notice that (as these are equivalent operations) the actual order does not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r>
                  <a:rPr lang="en-GB" b="1"/>
                  <a:t>Suggested questioning</a:t>
                </a:r>
              </a:p>
              <a:p>
                <a:r>
                  <a:rPr lang="en-GB" b="0"/>
                  <a:t>Do any of your questions have more than one answer?</a:t>
                </a:r>
              </a:p>
              <a:p>
                <a:endParaRPr lang="en-GB" b="0"/>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68</a:t>
            </a:fld>
            <a:endParaRPr lang="en-GB" dirty="0"/>
          </a:p>
        </p:txBody>
      </p:sp>
    </p:spTree>
    <p:extLst>
      <p:ext uri="{BB962C8B-B14F-4D97-AF65-F5344CB8AC3E}">
        <p14:creationId xmlns:p14="http://schemas.microsoft.com/office/powerpoint/2010/main" val="35710567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find it helpful to print these questions out (four sets on a page) for use with Additional activity H.</a:t>
            </a:r>
          </a:p>
        </p:txBody>
      </p:sp>
      <p:sp>
        <p:nvSpPr>
          <p:cNvPr id="4" name="Slide Number Placeholder 3"/>
          <p:cNvSpPr>
            <a:spLocks noGrp="1"/>
          </p:cNvSpPr>
          <p:nvPr>
            <p:ph type="sldNum" sz="quarter" idx="5"/>
          </p:nvPr>
        </p:nvSpPr>
        <p:spPr/>
        <p:txBody>
          <a:bodyPr/>
          <a:lstStyle/>
          <a:p>
            <a:fld id="{95CC6D43-B330-470E-9514-C837501A6F5A}" type="slidenum">
              <a:rPr lang="en-GB" smtClean="0"/>
              <a:t>69</a:t>
            </a:fld>
            <a:endParaRPr lang="en-GB" dirty="0"/>
          </a:p>
        </p:txBody>
      </p:sp>
    </p:spTree>
    <p:extLst>
      <p:ext uri="{BB962C8B-B14F-4D97-AF65-F5344CB8AC3E}">
        <p14:creationId xmlns:p14="http://schemas.microsoft.com/office/powerpoint/2010/main" val="4257520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is a printable version of the table for Additional activity I (four on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70</a:t>
            </a:fld>
            <a:endParaRPr lang="en-GB" dirty="0"/>
          </a:p>
        </p:txBody>
      </p:sp>
    </p:spTree>
    <p:extLst>
      <p:ext uri="{BB962C8B-B14F-4D97-AF65-F5344CB8AC3E}">
        <p14:creationId xmlns:p14="http://schemas.microsoft.com/office/powerpoint/2010/main" val="11346731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is a printable version of the table for Additional activity J (four on a page).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71</a:t>
            </a:fld>
            <a:endParaRPr lang="en-GB" dirty="0"/>
          </a:p>
        </p:txBody>
      </p:sp>
    </p:spTree>
    <p:extLst>
      <p:ext uri="{BB962C8B-B14F-4D97-AF65-F5344CB8AC3E}">
        <p14:creationId xmlns:p14="http://schemas.microsoft.com/office/powerpoint/2010/main" val="116082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dirty="0"/>
          </a:p>
        </p:txBody>
      </p:sp>
    </p:spTree>
    <p:extLst>
      <p:ext uri="{BB962C8B-B14F-4D97-AF65-F5344CB8AC3E}">
        <p14:creationId xmlns:p14="http://schemas.microsoft.com/office/powerpoint/2010/main" val="417866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dirty="0"/>
          </a:p>
        </p:txBody>
      </p:sp>
    </p:spTree>
    <p:extLst>
      <p:ext uri="{BB962C8B-B14F-4D97-AF65-F5344CB8AC3E}">
        <p14:creationId xmlns:p14="http://schemas.microsoft.com/office/powerpoint/2010/main" val="69030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dirty="0"/>
          </a:p>
        </p:txBody>
      </p:sp>
    </p:spTree>
    <p:extLst>
      <p:ext uri="{BB962C8B-B14F-4D97-AF65-F5344CB8AC3E}">
        <p14:creationId xmlns:p14="http://schemas.microsoft.com/office/powerpoint/2010/main" val="2675329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6592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08/11/2022</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71" r:id="rId6"/>
    <p:sldLayoutId id="2147483968" r:id="rId7"/>
    <p:sldLayoutId id="2147483969" r:id="rId8"/>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ncetm.org.uk/classroom-resources/secmm-using-mathematical-representations-at-ks3/" TargetMode="External"/><Relationship Id="rId4" Type="http://schemas.openxmlformats.org/officeDocument/2006/relationships/hyperlink" Target="https://www.ncetm.org.uk/media/xm5pjta2/secmm-cc-theme-2-key-idea-21.ppt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ncetm.org.uk/media/dfwbg5qg/secmm-cc-theme-1-key-idea-10.pptx" TargetMode="External"/><Relationship Id="rId4" Type="http://schemas.openxmlformats.org/officeDocument/2006/relationships/hyperlink" Target="https://www.ncetm.org.uk/teaching-for-mastery/mastery-materials/secondary-mastery-professional-developmen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610.png"/></Relationships>
</file>

<file path=ppt/slides/_rels/slide15.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ncetm.org.uk/media/dfwbg5qg/secmm-cc-theme-1-key-idea-10.ppt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www.ncetm.org.uk/classroom-resources/checkpoi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hyperlink" Target="https://www.ncetm.org.uk/classroom-resources/primm-129-using-equivalence-and-the-compensation-property-to-calculate/" TargetMode="External"/><Relationship Id="rId4" Type="http://schemas.openxmlformats.org/officeDocument/2006/relationships/hyperlink" Target="https://www.ncetm.org.uk/teaching-for-mastery/mastery-materials/primary-mastery-professional-development/" TargetMode="External"/><Relationship Id="rId9" Type="http://schemas.openxmlformats.org/officeDocument/2006/relationships/image" Target="../media/image8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ncetm.org.uk/media/xm5pjta2/secmm-cc-theme-2-key-idea-21.pptx" TargetMode="External"/><Relationship Id="rId4" Type="http://schemas.openxmlformats.org/officeDocument/2006/relationships/hyperlink" Target="https://www.ncetm.org.uk/teaching-for-mastery/mastery-materials/secondary-mastery-professional-developmen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wbylane0/ncetm_ks3_cc_2_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ncetm.org.uk/media/by4bxr0n/secmm-cc-theme-2-key-idea-22.pptx" TargetMode="External"/><Relationship Id="rId4" Type="http://schemas.openxmlformats.org/officeDocument/2006/relationships/hyperlink" Target="https://www.ncetm.org.uk/teaching-for-mastery/mastery-materials/secondary-mastery-professional-developmen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ncetm.org.uk/media/vfthysmw/secmm-cc-theme-1-key-idea-11.pptx" TargetMode="Externa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slide" Target="slide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s://www.ncetm.org.uk/media/by4bxr0n/secmm-cc-theme-2-key-idea-22.pptx" TargetMode="External"/><Relationship Id="rId3" Type="http://schemas.openxmlformats.org/officeDocument/2006/relationships/slide" Target="slide51.xml"/><Relationship Id="rId7"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slide" Target="slide5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www.ncetm.org.uk/classroom-resources/checkpoin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hyperlink" Target="https://www.ncetm.org.uk/classroom-resources/primm-129-using-equivalence-and-the-compensation-property-to-calculate/" TargetMode="External"/><Relationship Id="rId4" Type="http://schemas.openxmlformats.org/officeDocument/2006/relationships/hyperlink" Target="https://www.ncetm.org.uk/teaching-for-mastery/mastery-materials/primary-mastery-professional-development/" TargetMode="External"/></Relationships>
</file>

<file path=ppt/slides/_rels/slide28.xml.rels><?xml version="1.0" encoding="UTF-8" standalone="yes"?>
<Relationships xmlns="http://schemas.openxmlformats.org/package/2006/relationships"><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110.png"/></Relationships>
</file>

<file path=ppt/slides/_rels/slide29.xml.rels><?xml version="1.0" encoding="UTF-8" standalone="yes"?>
<Relationships xmlns="http://schemas.openxmlformats.org/package/2006/relationships"><Relationship Id="rId3" Type="http://schemas.openxmlformats.org/officeDocument/2006/relationships/hyperlink" Target="https://www.ncetm.org.uk/classroom-resources/assessment-materials-secondar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55.xml"/><Relationship Id="rId4" Type="http://schemas.openxmlformats.org/officeDocument/2006/relationships/hyperlink" Target="https://www.ncetm.org.uk/classroom-resources/checkpoin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40.pn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ncetm.org.uk/classroom-resources/checkpoints/" TargetMode="External"/><Relationship Id="rId4" Type="http://schemas.openxmlformats.org/officeDocument/2006/relationships/slide" Target="slide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www.ncetm.org.uk/classroom-resources/checkpoint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hyperlink" Target="https://www.ncetm.org.uk/classroom-resources/primm-131-problems-with-two-unknowns/" TargetMode="External"/><Relationship Id="rId4" Type="http://schemas.openxmlformats.org/officeDocument/2006/relationships/hyperlink" Target="https://www.ncetm.org.uk/teaching-for-mastery/mastery-materials/primary-mastery-professional-developmen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00.png"/></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0.xml"/><Relationship Id="rId7"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8.xml"/><Relationship Id="rId5" Type="http://schemas.openxmlformats.org/officeDocument/2006/relationships/slide" Target="slide14.xml"/><Relationship Id="rId10" Type="http://schemas.openxmlformats.org/officeDocument/2006/relationships/hyperlink" Target="https://www.ncetm.org.uk/media/oagj2ka2/curriculum-framework-for-ks3-april-2021.pdf" TargetMode="External"/><Relationship Id="rId4" Type="http://schemas.openxmlformats.org/officeDocument/2006/relationships/slide" Target="slide12.xml"/><Relationship Id="rId9" Type="http://schemas.openxmlformats.org/officeDocument/2006/relationships/slide" Target="slide24.xml"/></Relationships>
</file>

<file path=ppt/slides/_rels/slide40.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www.ncetm.org.uk/classroom-resources/checkpoints/" TargetMode="Externa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52.xml"/><Relationship Id="rId4" Type="http://schemas.openxmlformats.org/officeDocument/2006/relationships/slide" Target="slide5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6.xml"/><Relationship Id="rId4" Type="http://schemas.openxmlformats.org/officeDocument/2006/relationships/hyperlink" Target="https://www.ncetm.org.uk/media/xm5pjta2/secmm-cc-theme-2-key-idea-21.pptx"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0.png"/></Relationships>
</file>

<file path=ppt/slides/_rels/slide48.xml.rels><?xml version="1.0" encoding="UTF-8" standalone="yes"?>
<Relationships xmlns="http://schemas.openxmlformats.org/package/2006/relationships"><Relationship Id="rId8" Type="http://schemas.openxmlformats.org/officeDocument/2006/relationships/hyperlink" Target="https://www.ncetm.org.uk/media/xm5pjta2/secmm-cc-theme-2-key-idea-21.pptx" TargetMode="External"/><Relationship Id="rId13" Type="http://schemas.openxmlformats.org/officeDocument/2006/relationships/hyperlink" Target="https://www.ncetm.org.uk/media/xm5pjta2/secmm-cc-theme-2-key-idea-21.pptx" TargetMode="External"/><Relationship Id="rId3" Type="http://schemas.openxmlformats.org/officeDocument/2006/relationships/slide" Target="slide58.xml"/><Relationship Id="rId7" Type="http://schemas.openxmlformats.org/officeDocument/2006/relationships/hyperlink" Target="https://www.ncetm.org.uk/teaching-for-mastery/mastery-materials/secondary-mastery-professional-development/" TargetMode="External"/><Relationship Id="rId12"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image" Target="../media/image25.png"/><Relationship Id="rId5" Type="http://schemas.openxmlformats.org/officeDocument/2006/relationships/slide" Target="slide43.xml"/><Relationship Id="rId10" Type="http://schemas.openxmlformats.org/officeDocument/2006/relationships/slide" Target="slide59.xml"/><Relationship Id="rId4" Type="http://schemas.openxmlformats.org/officeDocument/2006/relationships/slide" Target="slide59.xml"/><Relationship Id="rId9" Type="http://schemas.openxmlformats.org/officeDocument/2006/relationships/slide" Target="slide5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hyperlink" Target="https://www.ncetm.org.uk/media/oagj2ka2/curriculum-framework-for-ks3-april-2021.pdf" TargetMode="External"/><Relationship Id="rId3" Type="http://schemas.openxmlformats.org/officeDocument/2006/relationships/slide" Target="slide28.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3.xml"/><Relationship Id="rId11" Type="http://schemas.openxmlformats.org/officeDocument/2006/relationships/slide" Target="slide45.xml"/><Relationship Id="rId5" Type="http://schemas.openxmlformats.org/officeDocument/2006/relationships/slide" Target="slide31.xml"/><Relationship Id="rId10" Type="http://schemas.openxmlformats.org/officeDocument/2006/relationships/slide" Target="slide43.xml"/><Relationship Id="rId4" Type="http://schemas.openxmlformats.org/officeDocument/2006/relationships/slide" Target="slide30.xml"/><Relationship Id="rId9" Type="http://schemas.openxmlformats.org/officeDocument/2006/relationships/slide" Target="slide4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7"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54.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8" Type="http://schemas.openxmlformats.org/officeDocument/2006/relationships/image" Target="../media/image58.png"/><Relationship Id="rId7"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0.png"/><Relationship Id="rId9" Type="http://schemas.openxmlformats.org/officeDocument/2006/relationships/image" Target="../media/image59.png"/></Relationships>
</file>

<file path=ppt/slides/_rels/slide64.xml.rels><?xml version="1.0" encoding="UTF-8" standalone="yes"?>
<Relationships xmlns="http://schemas.openxmlformats.org/package/2006/relationships"><Relationship Id="rId8" Type="http://schemas.openxmlformats.org/officeDocument/2006/relationships/image" Target="../media/image66.png"/><Relationship Id="rId7"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21" Type="http://schemas.openxmlformats.org/officeDocument/2006/relationships/image" Target="../media/image85.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2" Type="http://schemas.openxmlformats.org/officeDocument/2006/relationships/notesSlide" Target="../notesSlides/notesSlide66.xml"/><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75.png"/><Relationship Id="rId24" Type="http://schemas.openxmlformats.org/officeDocument/2006/relationships/image" Target="../media/image88.png"/><Relationship Id="rId5" Type="http://schemas.openxmlformats.org/officeDocument/2006/relationships/image" Target="../media/image690.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pn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80.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png"/></Relationships>
</file>

<file path=ppt/slides/_rels/slide6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7.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www.ncetm.org.uk/classroom-resources/checkpoi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hyperlink" Target="https://www.ncetm.org.uk/classroom-resources/primm-131-problems-with-two-unknowns/" TargetMode="External"/><Relationship Id="rId4" Type="http://schemas.openxmlformats.org/officeDocument/2006/relationships/hyperlink" Target="https://www.ncetm.org.uk/teaching-for-mastery/mastery-materials/primary-mastery-professional-develop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dirty="0"/>
            </a:br>
            <a:br>
              <a:rPr lang="en-GB" sz="2700" b="0" dirty="0"/>
            </a:br>
            <a:br>
              <a:rPr lang="en-GB" sz="2700" b="0" dirty="0"/>
            </a:br>
            <a:br>
              <a:rPr lang="en-GB" sz="2700" b="0" dirty="0"/>
            </a:br>
            <a:br>
              <a:rPr lang="en-GB" sz="4000" b="0" dirty="0"/>
            </a:br>
            <a:br>
              <a:rPr lang="en-GB" sz="4000" b="0" dirty="0"/>
            </a:br>
            <a:endParaRPr lang="en-GB" sz="4400" b="0" dirty="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1786605"/>
            <a:ext cx="6062463" cy="2449493"/>
          </a:xfrm>
        </p:spPr>
        <p:txBody>
          <a:bodyPr vert="horz" lIns="91440" tIns="45720" rIns="91440" bIns="45720" rtlCol="0" anchor="t">
            <a:normAutofit/>
          </a:bodyPr>
          <a:lstStyle/>
          <a:p>
            <a:r>
              <a:rPr lang="en-GB" sz="4000" b="1" dirty="0">
                <a:latin typeface="Century Gothic" panose="020B0502020202020204" pitchFamily="34" charset="0"/>
              </a:rPr>
              <a:t>Solving linear equations</a:t>
            </a:r>
          </a:p>
          <a:p>
            <a:endParaRPr lang="en-GB" sz="1800" dirty="0">
              <a:latin typeface="Century Gothic"/>
              <a:cs typeface="Arial"/>
            </a:endParaRPr>
          </a:p>
          <a:p>
            <a:r>
              <a:rPr lang="en-GB" sz="1800" dirty="0">
                <a:latin typeface="Century Gothic"/>
                <a:cs typeface="Arial"/>
              </a:rPr>
              <a:t>Sixteen Checkpoint activities </a:t>
            </a:r>
            <a:endParaRPr lang="en-GB" sz="1800" dirty="0">
              <a:latin typeface="Century Gothic" panose="020B0502020202020204" pitchFamily="34" charset="0"/>
            </a:endParaRPr>
          </a:p>
          <a:p>
            <a:r>
              <a:rPr lang="en-GB" sz="1800" dirty="0">
                <a:latin typeface="Century Gothic"/>
                <a:cs typeface="Arial"/>
              </a:rPr>
              <a:t>Ten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8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dirty="0"/>
              <a:t>Published in 2021/22</a:t>
            </a:r>
            <a:endParaRPr lang="en-GB" sz="1200" dirty="0"/>
          </a:p>
          <a:p>
            <a:pPr fontAlgn="auto">
              <a:lnSpc>
                <a:spcPct val="100000"/>
              </a:lnSpc>
              <a:spcBef>
                <a:spcPts val="0"/>
              </a:spcBef>
              <a:spcAft>
                <a:spcPts val="0"/>
              </a:spcAft>
              <a:buClrTx/>
            </a:pPr>
            <a:endParaRPr lang="en-GB" sz="1200" b="1" dirty="0">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 2</a:t>
            </a:r>
            <a:r>
              <a:rPr lang="en-US" i="1" dirty="0"/>
              <a:t>x</a:t>
            </a:r>
            <a:r>
              <a:rPr lang="en-US" dirty="0"/>
              <a:t> + 3</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62378" y="575155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D4C3508-458F-FB43-BA85-3AB9E27A3E8E}"/>
              </a:ext>
            </a:extLst>
          </p:cNvPr>
          <p:cNvSpPr txBox="1"/>
          <p:nvPr/>
        </p:nvSpPr>
        <p:spPr>
          <a:xfrm>
            <a:off x="4534293" y="1335157"/>
            <a:ext cx="6781408" cy="1920526"/>
          </a:xfrm>
          <a:prstGeom prst="rect">
            <a:avLst/>
          </a:prstGeom>
          <a:noFill/>
        </p:spPr>
        <p:txBody>
          <a:bodyPr wrap="square" rtlCol="0">
            <a:spAutoFit/>
          </a:bodyPr>
          <a:lstStyle/>
          <a:p>
            <a:pPr>
              <a:buNone/>
            </a:pPr>
            <a:r>
              <a:rPr lang="en-US" sz="2200" dirty="0"/>
              <a:t>Each image shows a representation of 2</a:t>
            </a:r>
            <a:r>
              <a:rPr lang="en-US" sz="2200" i="1" dirty="0"/>
              <a:t>x</a:t>
            </a:r>
            <a:r>
              <a:rPr lang="en-US" sz="2200" dirty="0"/>
              <a:t> + 3 against a bar. The bar is fixed at 15 units long.</a:t>
            </a:r>
          </a:p>
          <a:p>
            <a:pPr marL="457200" indent="-457200">
              <a:buFont typeface="+mj-lt"/>
              <a:buAutoNum type="alphaLcParenR"/>
            </a:pPr>
            <a:r>
              <a:rPr lang="en-US" sz="2200" dirty="0"/>
              <a:t>Estimate the value of </a:t>
            </a:r>
            <a:r>
              <a:rPr lang="en-US" sz="2200" i="1" dirty="0"/>
              <a:t>x</a:t>
            </a:r>
            <a:r>
              <a:rPr lang="en-US" sz="2200" dirty="0"/>
              <a:t> in each bar model. </a:t>
            </a:r>
          </a:p>
          <a:p>
            <a:pPr marL="457200" indent="-457200">
              <a:buFont typeface="+mj-lt"/>
              <a:buAutoNum type="alphaLcParenR"/>
            </a:pPr>
            <a:r>
              <a:rPr lang="en-US" sz="2200" dirty="0"/>
              <a:t>How certain are you that your answer is exact? Why?</a:t>
            </a:r>
          </a:p>
        </p:txBody>
      </p:sp>
      <p:sp>
        <p:nvSpPr>
          <p:cNvPr id="7" name="TextBox 6">
            <a:extLst>
              <a:ext uri="{FF2B5EF4-FFF2-40B4-BE49-F238E27FC236}">
                <a16:creationId xmlns:a16="http://schemas.microsoft.com/office/drawing/2014/main" id="{9D7186AE-0D5C-222A-A30D-39D45C694575}"/>
              </a:ext>
            </a:extLst>
          </p:cNvPr>
          <p:cNvSpPr txBox="1"/>
          <p:nvPr/>
        </p:nvSpPr>
        <p:spPr>
          <a:xfrm>
            <a:off x="1280060" y="5648791"/>
            <a:ext cx="7399245" cy="1107996"/>
          </a:xfrm>
          <a:prstGeom prst="rect">
            <a:avLst/>
          </a:prstGeom>
          <a:noFill/>
        </p:spPr>
        <p:txBody>
          <a:bodyPr wrap="square" rtlCol="0">
            <a:spAutoFit/>
          </a:bodyPr>
          <a:lstStyle/>
          <a:p>
            <a:pPr>
              <a:buNone/>
            </a:pPr>
            <a:r>
              <a:rPr lang="en-US" sz="2200" dirty="0"/>
              <a:t>How would your answers change if the value of the blue (top) bar is doubled? When would the value of </a:t>
            </a:r>
            <a:r>
              <a:rPr lang="en-US" sz="2200" i="1" dirty="0"/>
              <a:t>x</a:t>
            </a:r>
            <a:r>
              <a:rPr lang="en-US" sz="2200" dirty="0"/>
              <a:t> double? When would it be more/less than double?</a:t>
            </a:r>
          </a:p>
        </p:txBody>
      </p:sp>
      <p:sp>
        <p:nvSpPr>
          <p:cNvPr id="2" name="TextBox 1">
            <a:extLst>
              <a:ext uri="{FF2B5EF4-FFF2-40B4-BE49-F238E27FC236}">
                <a16:creationId xmlns:a16="http://schemas.microsoft.com/office/drawing/2014/main" id="{9D81160F-C7C6-DC9A-3C6E-1C58FCF76C6A}"/>
              </a:ext>
            </a:extLst>
          </p:cNvPr>
          <p:cNvSpPr txBox="1"/>
          <p:nvPr/>
        </p:nvSpPr>
        <p:spPr>
          <a:xfrm>
            <a:off x="262378" y="1253352"/>
            <a:ext cx="385042" cy="523220"/>
          </a:xfrm>
          <a:prstGeom prst="rect">
            <a:avLst/>
          </a:prstGeom>
          <a:noFill/>
        </p:spPr>
        <p:txBody>
          <a:bodyPr wrap="none" rtlCol="0">
            <a:spAutoFit/>
          </a:bodyPr>
          <a:lstStyle/>
          <a:p>
            <a:pPr>
              <a:buNone/>
            </a:pPr>
            <a:r>
              <a:rPr lang="en-GB" dirty="0">
                <a:solidFill>
                  <a:srgbClr val="00628C"/>
                </a:solidFill>
              </a:rPr>
              <a:t>1</a:t>
            </a:r>
          </a:p>
        </p:txBody>
      </p:sp>
      <p:sp>
        <p:nvSpPr>
          <p:cNvPr id="8" name="TextBox 7">
            <a:extLst>
              <a:ext uri="{FF2B5EF4-FFF2-40B4-BE49-F238E27FC236}">
                <a16:creationId xmlns:a16="http://schemas.microsoft.com/office/drawing/2014/main" id="{516C9425-7979-4241-2AC5-A0989A330C65}"/>
              </a:ext>
            </a:extLst>
          </p:cNvPr>
          <p:cNvSpPr txBox="1"/>
          <p:nvPr/>
        </p:nvSpPr>
        <p:spPr>
          <a:xfrm>
            <a:off x="262378" y="2136811"/>
            <a:ext cx="385042" cy="523220"/>
          </a:xfrm>
          <a:prstGeom prst="rect">
            <a:avLst/>
          </a:prstGeom>
          <a:noFill/>
        </p:spPr>
        <p:txBody>
          <a:bodyPr wrap="none" rtlCol="0">
            <a:spAutoFit/>
          </a:bodyPr>
          <a:lstStyle/>
          <a:p>
            <a:pPr>
              <a:buNone/>
            </a:pPr>
            <a:r>
              <a:rPr lang="en-GB" dirty="0">
                <a:solidFill>
                  <a:srgbClr val="00628C"/>
                </a:solidFill>
              </a:rPr>
              <a:t>2</a:t>
            </a:r>
          </a:p>
        </p:txBody>
      </p:sp>
      <p:sp>
        <p:nvSpPr>
          <p:cNvPr id="9" name="TextBox 8">
            <a:extLst>
              <a:ext uri="{FF2B5EF4-FFF2-40B4-BE49-F238E27FC236}">
                <a16:creationId xmlns:a16="http://schemas.microsoft.com/office/drawing/2014/main" id="{26C474E7-F24F-ECFD-6A3C-55E538CE3150}"/>
              </a:ext>
            </a:extLst>
          </p:cNvPr>
          <p:cNvSpPr txBox="1"/>
          <p:nvPr/>
        </p:nvSpPr>
        <p:spPr>
          <a:xfrm>
            <a:off x="262378" y="3082817"/>
            <a:ext cx="385042" cy="523220"/>
          </a:xfrm>
          <a:prstGeom prst="rect">
            <a:avLst/>
          </a:prstGeom>
          <a:noFill/>
        </p:spPr>
        <p:txBody>
          <a:bodyPr wrap="none" rtlCol="0">
            <a:spAutoFit/>
          </a:bodyPr>
          <a:lstStyle/>
          <a:p>
            <a:pPr>
              <a:buNone/>
            </a:pPr>
            <a:r>
              <a:rPr lang="en-GB" dirty="0">
                <a:solidFill>
                  <a:srgbClr val="00628C"/>
                </a:solidFill>
              </a:rPr>
              <a:t>3</a:t>
            </a:r>
          </a:p>
        </p:txBody>
      </p:sp>
      <p:sp>
        <p:nvSpPr>
          <p:cNvPr id="10" name="TextBox 9">
            <a:extLst>
              <a:ext uri="{FF2B5EF4-FFF2-40B4-BE49-F238E27FC236}">
                <a16:creationId xmlns:a16="http://schemas.microsoft.com/office/drawing/2014/main" id="{6A8E8AD4-999C-7FD9-E226-95AB3581BCE7}"/>
              </a:ext>
            </a:extLst>
          </p:cNvPr>
          <p:cNvSpPr txBox="1"/>
          <p:nvPr/>
        </p:nvSpPr>
        <p:spPr>
          <a:xfrm>
            <a:off x="262378" y="4057702"/>
            <a:ext cx="385042" cy="523220"/>
          </a:xfrm>
          <a:prstGeom prst="rect">
            <a:avLst/>
          </a:prstGeom>
          <a:noFill/>
        </p:spPr>
        <p:txBody>
          <a:bodyPr wrap="none" rtlCol="0">
            <a:spAutoFit/>
          </a:bodyPr>
          <a:lstStyle/>
          <a:p>
            <a:pPr>
              <a:buNone/>
            </a:pPr>
            <a:r>
              <a:rPr lang="en-GB" dirty="0">
                <a:solidFill>
                  <a:srgbClr val="00628C"/>
                </a:solidFill>
              </a:rPr>
              <a:t>4</a:t>
            </a:r>
          </a:p>
        </p:txBody>
      </p:sp>
      <p:sp>
        <p:nvSpPr>
          <p:cNvPr id="13" name="TextBox 12">
            <a:extLst>
              <a:ext uri="{FF2B5EF4-FFF2-40B4-BE49-F238E27FC236}">
                <a16:creationId xmlns:a16="http://schemas.microsoft.com/office/drawing/2014/main" id="{7531F5CF-60AC-FC3B-AAAD-559088BC2EC0}"/>
              </a:ext>
            </a:extLst>
          </p:cNvPr>
          <p:cNvSpPr txBox="1"/>
          <p:nvPr/>
        </p:nvSpPr>
        <p:spPr>
          <a:xfrm>
            <a:off x="262378" y="4937093"/>
            <a:ext cx="385042" cy="523220"/>
          </a:xfrm>
          <a:prstGeom prst="rect">
            <a:avLst/>
          </a:prstGeom>
          <a:noFill/>
        </p:spPr>
        <p:txBody>
          <a:bodyPr wrap="none" rtlCol="0">
            <a:spAutoFit/>
          </a:bodyPr>
          <a:lstStyle/>
          <a:p>
            <a:pPr>
              <a:buNone/>
            </a:pPr>
            <a:r>
              <a:rPr lang="en-GB" dirty="0">
                <a:solidFill>
                  <a:srgbClr val="00628C"/>
                </a:solidFill>
              </a:rPr>
              <a:t>5</a:t>
            </a:r>
          </a:p>
        </p:txBody>
      </p:sp>
      <p:pic>
        <p:nvPicPr>
          <p:cNvPr id="4" name="Picture 3">
            <a:extLst>
              <a:ext uri="{FF2B5EF4-FFF2-40B4-BE49-F238E27FC236}">
                <a16:creationId xmlns:a16="http://schemas.microsoft.com/office/drawing/2014/main" id="{F0D860D0-0EAD-E003-DC81-9A5BEB418DC1}"/>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14468"/>
          <a:stretch/>
        </p:blipFill>
        <p:spPr>
          <a:xfrm>
            <a:off x="716388" y="1056620"/>
            <a:ext cx="3299021" cy="854850"/>
          </a:xfrm>
          <a:prstGeom prst="rect">
            <a:avLst/>
          </a:prstGeom>
        </p:spPr>
      </p:pic>
      <p:pic>
        <p:nvPicPr>
          <p:cNvPr id="5" name="Picture 4">
            <a:extLst>
              <a:ext uri="{FF2B5EF4-FFF2-40B4-BE49-F238E27FC236}">
                <a16:creationId xmlns:a16="http://schemas.microsoft.com/office/drawing/2014/main" id="{8849CD44-59E3-D9A0-1276-404D66AFEF15}"/>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l="-2090"/>
          <a:stretch/>
        </p:blipFill>
        <p:spPr>
          <a:xfrm>
            <a:off x="647420" y="1960292"/>
            <a:ext cx="3367989" cy="879391"/>
          </a:xfrm>
          <a:prstGeom prst="rect">
            <a:avLst/>
          </a:prstGeom>
        </p:spPr>
      </p:pic>
      <p:pic>
        <p:nvPicPr>
          <p:cNvPr id="14" name="Picture 13">
            <a:extLst>
              <a:ext uri="{FF2B5EF4-FFF2-40B4-BE49-F238E27FC236}">
                <a16:creationId xmlns:a16="http://schemas.microsoft.com/office/drawing/2014/main" id="{8C2C1B34-F0A1-11EA-4460-C89900E8B454}"/>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l="-1994"/>
          <a:stretch/>
        </p:blipFill>
        <p:spPr>
          <a:xfrm>
            <a:off x="647420" y="2888505"/>
            <a:ext cx="3527015" cy="879391"/>
          </a:xfrm>
          <a:prstGeom prst="rect">
            <a:avLst/>
          </a:prstGeom>
        </p:spPr>
      </p:pic>
      <p:pic>
        <p:nvPicPr>
          <p:cNvPr id="15" name="Picture 14">
            <a:extLst>
              <a:ext uri="{FF2B5EF4-FFF2-40B4-BE49-F238E27FC236}">
                <a16:creationId xmlns:a16="http://schemas.microsoft.com/office/drawing/2014/main" id="{29486B9F-E679-C1E7-AED4-29CA93ADD6B5}"/>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l="-2090"/>
          <a:stretch/>
        </p:blipFill>
        <p:spPr>
          <a:xfrm>
            <a:off x="647420" y="3816718"/>
            <a:ext cx="3367989" cy="879391"/>
          </a:xfrm>
          <a:prstGeom prst="rect">
            <a:avLst/>
          </a:prstGeom>
        </p:spPr>
      </p:pic>
      <p:pic>
        <p:nvPicPr>
          <p:cNvPr id="16" name="Picture 15">
            <a:extLst>
              <a:ext uri="{FF2B5EF4-FFF2-40B4-BE49-F238E27FC236}">
                <a16:creationId xmlns:a16="http://schemas.microsoft.com/office/drawing/2014/main" id="{6F97958B-2344-D331-2A9A-088D4DDB5484}"/>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l="-1142" r="-2290" b="-10831"/>
          <a:stretch/>
        </p:blipFill>
        <p:spPr>
          <a:xfrm>
            <a:off x="647420" y="4744931"/>
            <a:ext cx="6925191" cy="879391"/>
          </a:xfrm>
          <a:prstGeom prst="rect">
            <a:avLst/>
          </a:prstGeom>
        </p:spPr>
      </p:pic>
    </p:spTree>
    <p:extLst>
      <p:ext uri="{BB962C8B-B14F-4D97-AF65-F5344CB8AC3E}">
        <p14:creationId xmlns:p14="http://schemas.microsoft.com/office/powerpoint/2010/main" val="16880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p:bldP spid="8" grpId="0"/>
      <p:bldP spid="9"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133291260"/>
              </p:ext>
            </p:extLst>
          </p:nvPr>
        </p:nvGraphicFramePr>
        <p:xfrm>
          <a:off x="267128" y="764704"/>
          <a:ext cx="11766038" cy="5718311"/>
        </p:xfrm>
        <a:graphic>
          <a:graphicData uri="http://schemas.openxmlformats.org/drawingml/2006/table">
            <a:tbl>
              <a:tblPr firstRow="1" bandRow="1">
                <a:tableStyleId>{5940675A-B579-460E-94D1-54222C63F5DA}</a:tableStyleId>
              </a:tblPr>
              <a:tblGrid>
                <a:gridCol w="6689257">
                  <a:extLst>
                    <a:ext uri="{9D8B030D-6E8A-4147-A177-3AD203B41FA5}">
                      <a16:colId xmlns:a16="http://schemas.microsoft.com/office/drawing/2014/main" val="695237181"/>
                    </a:ext>
                  </a:extLst>
                </a:gridCol>
                <a:gridCol w="507678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Start by suggesting particular values that </a:t>
                      </a:r>
                      <a:r>
                        <a:rPr lang="en-GB" sz="1600" i="1" u="none" dirty="0"/>
                        <a:t>x</a:t>
                      </a:r>
                      <a:r>
                        <a:rPr lang="en-GB" sz="1600" i="0" u="none" dirty="0"/>
                        <a:t> might be. Scaffold with questions such as, ‘If </a:t>
                      </a:r>
                      <a:r>
                        <a:rPr lang="en-GB" sz="1600" i="1" u="none" dirty="0"/>
                        <a:t>x</a:t>
                      </a:r>
                      <a:r>
                        <a:rPr lang="en-GB" sz="1600" i="0" u="none" dirty="0"/>
                        <a:t> = 1, how long is the yellow and green (bottom) set of bars? Does that look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Challenge students to draw a similar set of bar models for a different relationship. Push their understanding of the representation by suggesting that they draw 2</a:t>
                      </a:r>
                      <a:r>
                        <a:rPr lang="en-GB" sz="1600" i="1" u="none" dirty="0"/>
                        <a:t>x</a:t>
                      </a:r>
                      <a:r>
                        <a:rPr lang="en-GB" sz="1600" u="none" dirty="0"/>
                        <a:t> – 3 instead of 2</a:t>
                      </a:r>
                      <a:r>
                        <a:rPr lang="en-GB" sz="1600" i="1" u="none" dirty="0"/>
                        <a:t>x </a:t>
                      </a:r>
                      <a:r>
                        <a:rPr lang="en-GB" sz="1600" u="none" dirty="0"/>
                        <a:t>+ 3 and explore the differences.</a:t>
                      </a:r>
                    </a:p>
                    <a:p>
                      <a:endParaRPr lang="en-GB" sz="1600" u="none" dirty="0"/>
                    </a:p>
                    <a:p>
                      <a:r>
                        <a:rPr lang="en-GB" sz="1600" b="1" i="0" u="none" dirty="0"/>
                        <a:t>Representations</a:t>
                      </a:r>
                    </a:p>
                    <a:p>
                      <a:r>
                        <a:rPr lang="en-GB" sz="1600" b="0" i="0" u="none" dirty="0"/>
                        <a:t>The bar model here is drawn to scale. This might not always be the case – consider whether this might get in the way of future understanding. Making a decision about whether bar models are drawn approximately to scale or not is important in helping students move from pictorial to symbolic representations of relationships.</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In this task students are able to use the lengths of the bars to estimate values of an unknown. Although they are estimating, there is information available for them to reason with – comparing the unknown length to the 3, or to the 15 in the first three examples. In examples 4 and 5, students are able to reason to find an exact value for </a:t>
                      </a:r>
                      <a:r>
                        <a:rPr lang="en-GB" sz="1600" i="1" dirty="0"/>
                        <a:t>x</a:t>
                      </a:r>
                      <a:r>
                        <a:rPr lang="en-GB" sz="1600" dirty="0"/>
                        <a: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Look for students who are happy discussing 2</a:t>
                      </a:r>
                      <a:r>
                        <a:rPr lang="en-GB" sz="1600" i="1" dirty="0"/>
                        <a:t>x </a:t>
                      </a:r>
                      <a:r>
                        <a:rPr lang="en-GB" sz="1600" dirty="0"/>
                        <a:t>+ 3 and the ways that they might symbolise the representation. Look also for students who only choose integer values for </a:t>
                      </a:r>
                      <a:r>
                        <a:rPr lang="en-GB" sz="1600" i="1" dirty="0"/>
                        <a:t>x</a:t>
                      </a:r>
                      <a:r>
                        <a:rPr lang="en-GB" sz="1600" dirty="0"/>
                        <a:t>, as this may be a misconception.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Challenge students to explain how they can be certain in some and not in others – do they understand the importance of equality in manipulating the equations that are offered?</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kern="1200" dirty="0">
                          <a:solidFill>
                            <a:schemeClr val="tx1"/>
                          </a:solidFill>
                          <a:effectLst/>
                          <a:latin typeface="+mn-lt"/>
                          <a:ea typeface="+mn-ea"/>
                          <a:cs typeface="+mn-cs"/>
                        </a:rPr>
                        <a:t>Example 6 from key idea 2.2.1.3 from </a:t>
                      </a:r>
                      <a:r>
                        <a:rPr lang="en-GB" sz="1600" b="0" i="0" u="sng" strike="noStrike" kern="1200" dirty="0">
                          <a:solidFill>
                            <a:schemeClr val="tx1"/>
                          </a:solidFill>
                          <a:effectLst/>
                          <a:latin typeface="+mn-lt"/>
                          <a:ea typeface="+mn-ea"/>
                          <a:cs typeface="+mn-cs"/>
                          <a:hlinkClick r:id="rId3"/>
                        </a:rPr>
                        <a:t>Secondary Mastery Professional Development | NCETM</a:t>
                      </a:r>
                      <a:r>
                        <a:rPr lang="en-GB" sz="1600" b="0" i="0" kern="1200" dirty="0">
                          <a:solidFill>
                            <a:schemeClr val="tx1"/>
                          </a:solidFill>
                          <a:effectLst/>
                          <a:latin typeface="+mn-lt"/>
                          <a:ea typeface="+mn-ea"/>
                          <a:cs typeface="+mn-cs"/>
                        </a:rPr>
                        <a:t> explores the same representation to support students with ‘</a:t>
                      </a:r>
                      <a:r>
                        <a:rPr lang="en-GB" sz="1600" b="0" i="0" kern="1200" dirty="0">
                          <a:solidFill>
                            <a:schemeClr val="tx1"/>
                          </a:solidFill>
                          <a:effectLst/>
                          <a:latin typeface="+mn-lt"/>
                          <a:ea typeface="+mn-ea"/>
                          <a:cs typeface="+mn-cs"/>
                          <a:hlinkClick r:id="rId4"/>
                        </a:rPr>
                        <a:t>Understanding solutions balance an equation</a:t>
                      </a:r>
                      <a:r>
                        <a:rPr lang="en-GB" sz="1600" b="0" i="0" kern="1200" dirty="0">
                          <a:solidFill>
                            <a:schemeClr val="tx1"/>
                          </a:solidFill>
                          <a:effectLst/>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kern="1200" dirty="0">
                          <a:solidFill>
                            <a:schemeClr val="tx1"/>
                          </a:solidFill>
                          <a:effectLst/>
                          <a:latin typeface="+mn-lt"/>
                          <a:ea typeface="+mn-ea"/>
                          <a:cs typeface="+mn-cs"/>
                        </a:rPr>
                        <a:t>There is more guidance around using bar models in </a:t>
                      </a:r>
                      <a:r>
                        <a:rPr lang="en-GB" sz="1600" dirty="0">
                          <a:hlinkClick r:id="rId5"/>
                        </a:rPr>
                        <a:t>Using mathematical representations at KS3 | NCETM</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6084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2: Equations for heights again</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212053" y="1196753"/>
            <a:ext cx="8561968" cy="4086536"/>
          </a:xfrm>
        </p:spPr>
        <p:txBody>
          <a:bodyPr>
            <a:noAutofit/>
          </a:bodyPr>
          <a:lstStyle/>
          <a:p>
            <a:pPr>
              <a:lnSpc>
                <a:spcPct val="100000"/>
              </a:lnSpc>
              <a:spcBef>
                <a:spcPts val="1200"/>
              </a:spcBef>
            </a:pPr>
            <a:r>
              <a:rPr lang="en-GB" sz="2200" dirty="0"/>
              <a:t>Look at the picture of Elinor and Ben.</a:t>
            </a:r>
          </a:p>
          <a:p>
            <a:pPr marL="457200" indent="-457200">
              <a:lnSpc>
                <a:spcPct val="100000"/>
              </a:lnSpc>
              <a:spcBef>
                <a:spcPts val="1200"/>
              </a:spcBef>
              <a:buFont typeface="+mj-lt"/>
              <a:buAutoNum type="alphaLcParenR"/>
            </a:pPr>
            <a:r>
              <a:rPr lang="en-GB" sz="2200" dirty="0"/>
              <a:t>What do you know about their heights? What do you not know?</a:t>
            </a:r>
          </a:p>
          <a:p>
            <a:pPr>
              <a:lnSpc>
                <a:spcPct val="100000"/>
              </a:lnSpc>
              <a:spcBef>
                <a:spcPts val="1200"/>
              </a:spcBef>
            </a:pPr>
            <a:r>
              <a:rPr lang="en-GB" sz="2200" dirty="0"/>
              <a:t>Elinor writes an equation for their heights: </a:t>
            </a:r>
            <a:r>
              <a:rPr lang="en-GB" sz="2200" i="1" dirty="0">
                <a:solidFill>
                  <a:srgbClr val="00628C"/>
                </a:solidFill>
              </a:rPr>
              <a:t>m</a:t>
            </a:r>
            <a:r>
              <a:rPr lang="en-GB" sz="2200" dirty="0">
                <a:solidFill>
                  <a:srgbClr val="00628C"/>
                </a:solidFill>
              </a:rPr>
              <a:t> + 15 = </a:t>
            </a:r>
            <a:r>
              <a:rPr lang="en-GB" sz="2200" i="1" dirty="0">
                <a:solidFill>
                  <a:srgbClr val="00628C"/>
                </a:solidFill>
              </a:rPr>
              <a:t>n.</a:t>
            </a:r>
          </a:p>
          <a:p>
            <a:pPr marL="514350" indent="-514350">
              <a:lnSpc>
                <a:spcPct val="100000"/>
              </a:lnSpc>
              <a:spcBef>
                <a:spcPts val="1200"/>
              </a:spcBef>
              <a:buFont typeface="+mj-lt"/>
              <a:buAutoNum type="alphaLcParenR" startAt="2"/>
            </a:pPr>
            <a:r>
              <a:rPr lang="en-GB" sz="2200" dirty="0"/>
              <a:t>Which letter represents Elinor’s height? Which represents Ben’s height?</a:t>
            </a:r>
          </a:p>
          <a:p>
            <a:pPr marL="514350" indent="-514350">
              <a:lnSpc>
                <a:spcPct val="100000"/>
              </a:lnSpc>
              <a:spcBef>
                <a:spcPts val="1200"/>
              </a:spcBef>
              <a:buFont typeface="+mj-lt"/>
              <a:buAutoNum type="alphaLcParenR" startAt="2"/>
            </a:pPr>
            <a:r>
              <a:rPr lang="en-GB" sz="2200" dirty="0"/>
              <a:t>Ben is 145 cm tall. How might Elinor adapt her equation to include this information?</a:t>
            </a:r>
          </a:p>
          <a:p>
            <a:pPr marL="514350" indent="-514350">
              <a:lnSpc>
                <a:spcPct val="100000"/>
              </a:lnSpc>
              <a:spcBef>
                <a:spcPts val="1200"/>
              </a:spcBef>
              <a:buFont typeface="+mj-lt"/>
              <a:buAutoNum type="alphaLcParenR" startAt="2"/>
            </a:pPr>
            <a:r>
              <a:rPr lang="en-GB" sz="2200" dirty="0"/>
              <a:t>The equation </a:t>
            </a:r>
            <a:r>
              <a:rPr lang="en-GB" sz="2200" i="1" dirty="0">
                <a:solidFill>
                  <a:srgbClr val="00628C"/>
                </a:solidFill>
              </a:rPr>
              <a:t>p</a:t>
            </a:r>
            <a:r>
              <a:rPr lang="en-GB" sz="2200" dirty="0">
                <a:solidFill>
                  <a:srgbClr val="00628C"/>
                </a:solidFill>
              </a:rPr>
              <a:t> = </a:t>
            </a:r>
            <a:r>
              <a:rPr lang="en-GB" sz="2200" i="1" dirty="0">
                <a:solidFill>
                  <a:srgbClr val="00628C"/>
                </a:solidFill>
              </a:rPr>
              <a:t>n</a:t>
            </a:r>
            <a:r>
              <a:rPr lang="en-GB" sz="2200" dirty="0">
                <a:solidFill>
                  <a:srgbClr val="00628C"/>
                </a:solidFill>
              </a:rPr>
              <a:t> – 20 </a:t>
            </a:r>
            <a:r>
              <a:rPr lang="en-GB" sz="2200" dirty="0"/>
              <a:t>gives Oscar’s height. Write an equation connecting Oscar and Elinor’s height.</a:t>
            </a:r>
          </a:p>
          <a:p>
            <a:pPr marL="514350" indent="-514350">
              <a:lnSpc>
                <a:spcPct val="100000"/>
              </a:lnSpc>
              <a:spcBef>
                <a:spcPts val="1200"/>
              </a:spcBef>
              <a:buFont typeface="+mj-lt"/>
              <a:buAutoNum type="alphaLcParenR" startAt="2"/>
            </a:pPr>
            <a:endParaRPr lang="en-GB" sz="2200" dirty="0"/>
          </a:p>
        </p:txBody>
      </p:sp>
      <p:sp>
        <p:nvSpPr>
          <p:cNvPr id="8" name="TextBox 7">
            <a:extLst>
              <a:ext uri="{FF2B5EF4-FFF2-40B4-BE49-F238E27FC236}">
                <a16:creationId xmlns:a16="http://schemas.microsoft.com/office/drawing/2014/main" id="{157C776F-7FE0-4F4E-8B2E-8A5C0E72F0C8}"/>
              </a:ext>
            </a:extLst>
          </p:cNvPr>
          <p:cNvSpPr txBox="1"/>
          <p:nvPr/>
        </p:nvSpPr>
        <p:spPr>
          <a:xfrm>
            <a:off x="915490" y="5410471"/>
            <a:ext cx="7588430" cy="1006429"/>
          </a:xfrm>
          <a:prstGeom prst="rect">
            <a:avLst/>
          </a:prstGeom>
          <a:noFill/>
        </p:spPr>
        <p:txBody>
          <a:bodyPr wrap="square" lIns="91440" tIns="45720" rIns="91440" bIns="45720" anchor="t">
            <a:spAutoFit/>
          </a:bodyPr>
          <a:lstStyle/>
          <a:p>
            <a:pPr fontAlgn="auto">
              <a:lnSpc>
                <a:spcPct val="90000"/>
              </a:lnSpc>
              <a:spcBef>
                <a:spcPts val="1000"/>
              </a:spcBef>
              <a:spcAft>
                <a:spcPts val="0"/>
              </a:spcAft>
              <a:buClr>
                <a:srgbClr val="585858"/>
              </a:buClr>
              <a:buNone/>
              <a:defRPr/>
            </a:pPr>
            <a:r>
              <a:rPr lang="en-GB" sz="2200" dirty="0">
                <a:solidFill>
                  <a:srgbClr val="585858"/>
                </a:solidFill>
                <a:latin typeface="Arial"/>
                <a:cs typeface="Arial"/>
              </a:rPr>
              <a:t>Elinor, Ben and Oscar all lie down head to toe. Write an expression to show all three heights combined in this way. Is there more than one expression you could write?</a:t>
            </a:r>
            <a:endParaRPr lang="en-US" dirty="0"/>
          </a:p>
        </p:txBody>
      </p:sp>
      <p:pic>
        <p:nvPicPr>
          <p:cNvPr id="2" name="Picture 1">
            <a:extLst>
              <a:ext uri="{FF2B5EF4-FFF2-40B4-BE49-F238E27FC236}">
                <a16:creationId xmlns:a16="http://schemas.microsoft.com/office/drawing/2014/main" id="{9CB01962-18C0-4853-B42F-0076ABD5F6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4021" y="1260450"/>
            <a:ext cx="3131616" cy="3959141"/>
          </a:xfrm>
          <a:prstGeom prst="rect">
            <a:avLst/>
          </a:prstGeom>
        </p:spPr>
      </p:pic>
    </p:spTree>
    <p:extLst>
      <p:ext uri="{BB962C8B-B14F-4D97-AF65-F5344CB8AC3E}">
        <p14:creationId xmlns:p14="http://schemas.microsoft.com/office/powerpoint/2010/main" val="149823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947691189"/>
              </p:ext>
            </p:extLst>
          </p:nvPr>
        </p:nvGraphicFramePr>
        <p:xfrm>
          <a:off x="267128" y="764704"/>
          <a:ext cx="11766038" cy="5718311"/>
        </p:xfrm>
        <a:graphic>
          <a:graphicData uri="http://schemas.openxmlformats.org/drawingml/2006/table">
            <a:tbl>
              <a:tblPr firstRow="1" bandRow="1">
                <a:tableStyleId>{5940675A-B579-460E-94D1-54222C63F5DA}</a:tableStyleId>
              </a:tblPr>
              <a:tblGrid>
                <a:gridCol w="6331380">
                  <a:extLst>
                    <a:ext uri="{9D8B030D-6E8A-4147-A177-3AD203B41FA5}">
                      <a16:colId xmlns:a16="http://schemas.microsoft.com/office/drawing/2014/main" val="695237181"/>
                    </a:ext>
                  </a:extLst>
                </a:gridCol>
                <a:gridCol w="543465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Consider the relationship </a:t>
                      </a:r>
                      <a:r>
                        <a:rPr lang="en-GB" sz="1600" i="1" u="none" dirty="0"/>
                        <a:t>m</a:t>
                      </a:r>
                      <a:r>
                        <a:rPr lang="en-GB" sz="1600" i="0" u="none" dirty="0"/>
                        <a:t> + 15 = </a:t>
                      </a:r>
                      <a:r>
                        <a:rPr lang="en-GB" sz="1600" i="1" u="none" dirty="0"/>
                        <a:t>n </a:t>
                      </a:r>
                      <a:r>
                        <a:rPr lang="en-GB" sz="1600" i="0" u="none" dirty="0"/>
                        <a:t>and the different ways that it can be read. For example, ‘</a:t>
                      </a:r>
                      <a:r>
                        <a:rPr lang="en-GB" sz="1600" i="1" u="none" dirty="0"/>
                        <a:t>m</a:t>
                      </a:r>
                      <a:r>
                        <a:rPr lang="en-GB" sz="1600" i="0" u="none" dirty="0"/>
                        <a:t> add 15 is equal to </a:t>
                      </a:r>
                      <a:r>
                        <a:rPr lang="en-GB" sz="1600" i="1" u="none" dirty="0"/>
                        <a:t>n</a:t>
                      </a:r>
                      <a:r>
                        <a:rPr lang="en-GB" sz="1600" i="0" u="none" dirty="0"/>
                        <a:t>’, or ‘</a:t>
                      </a:r>
                      <a:r>
                        <a:rPr lang="en-GB" sz="1600" i="1" u="none" dirty="0"/>
                        <a:t>n</a:t>
                      </a:r>
                      <a:r>
                        <a:rPr lang="en-GB" sz="1600" i="0" u="none" dirty="0"/>
                        <a:t> is 15 bigger than </a:t>
                      </a:r>
                      <a:r>
                        <a:rPr lang="en-GB" sz="1600" i="1" u="none" dirty="0"/>
                        <a:t>m’.</a:t>
                      </a:r>
                      <a:r>
                        <a:rPr lang="en-GB" sz="1600" i="0" u="none" dirty="0"/>
                        <a:t> Do the same with the image. For example, ‘Ben is 15 cm taller than Elinor’, or ‘Adding 15 cm to Elinor’s height gives Ben’s height’. This allows the similarities between the two situations to be made apparent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b="0" i="0" u="none" dirty="0"/>
                        <a:t>The further thinking question offers some challenge, and can be extended by asking how much taller than Oscar/Ben/Elinor is the total height, requiring students to write an expression with just one unknown.</a:t>
                      </a:r>
                    </a:p>
                    <a:p>
                      <a:endParaRPr lang="en-GB" sz="1600" u="none" dirty="0"/>
                    </a:p>
                    <a:p>
                      <a:r>
                        <a:rPr lang="en-GB" sz="1600" b="1" i="0" u="none" dirty="0"/>
                        <a:t>Representations</a:t>
                      </a:r>
                      <a:endParaRPr lang="en-GB" sz="1600" b="0" i="0" u="none" dirty="0"/>
                    </a:p>
                    <a:p>
                      <a:r>
                        <a:rPr lang="en-GB" sz="1600" b="0" i="0" u="none" dirty="0"/>
                        <a:t>Abstracting the heights of the children to bar models may make some of the relationships more apparent.</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This task uses the same context as </a:t>
                      </a:r>
                      <a:r>
                        <a:rPr lang="en-GB" sz="1600" dirty="0">
                          <a:hlinkClick r:id="rId3"/>
                        </a:rPr>
                        <a:t>Checkpoint</a:t>
                      </a:r>
                      <a:r>
                        <a:rPr lang="en-GB" sz="1600" dirty="0"/>
                        <a:t> 8 from the ‘Expressions and equations’ deck and parts a and b are identical in both checkpoints. Assess how readily students are able to connect symbols with the context that those symbols represent. Note that the letters used are deliberately disconnected from the names of the children (</a:t>
                      </a:r>
                      <a:r>
                        <a:rPr lang="en-GB" sz="1600" i="1" dirty="0"/>
                        <a:t>b</a:t>
                      </a:r>
                      <a:r>
                        <a:rPr lang="en-GB" sz="1600" dirty="0"/>
                        <a:t> and </a:t>
                      </a:r>
                      <a:r>
                        <a:rPr lang="en-GB" sz="1600" i="1" dirty="0"/>
                        <a:t>e </a:t>
                      </a:r>
                      <a:r>
                        <a:rPr lang="en-GB" sz="1600" i="0" dirty="0"/>
                        <a:t>are not used for </a:t>
                      </a:r>
                      <a:r>
                        <a:rPr lang="en-GB" sz="1600" dirty="0"/>
                        <a:t>the heights of Ben and Elinor) so that students independently connect the symbols to the image.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Part c fixes the letter symbols by giving a particular to Ben’s height. Look for students who are able to write this as an equation, and also for those who use the information to find Elinor’s height.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The final part of the task – part d and the further thinking question – gives an opportunity for students to combine and manipulate expressions symbolically.</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i="0" kern="1200" dirty="0">
                          <a:solidFill>
                            <a:schemeClr val="tx1"/>
                          </a:solidFill>
                          <a:effectLst/>
                          <a:latin typeface="+mn-lt"/>
                          <a:ea typeface="+mn-ea"/>
                          <a:cs typeface="+mn-cs"/>
                        </a:rPr>
                        <a:t>Key idea 1.4.1.5 from </a:t>
                      </a:r>
                      <a:r>
                        <a:rPr lang="en-GB" sz="1600" b="0" i="0" u="sng" strike="noStrike" kern="1200" dirty="0">
                          <a:solidFill>
                            <a:schemeClr val="tx1"/>
                          </a:solidFill>
                          <a:effectLst/>
                          <a:latin typeface="+mn-lt"/>
                          <a:ea typeface="+mn-ea"/>
                          <a:cs typeface="+mn-cs"/>
                          <a:hlinkClick r:id="rId4"/>
                        </a:rPr>
                        <a:t>Secondary Mastery Professional Development | NCETM</a:t>
                      </a:r>
                      <a:r>
                        <a:rPr lang="en-GB" sz="1600" b="0" i="0" kern="1200" dirty="0">
                          <a:solidFill>
                            <a:schemeClr val="tx1"/>
                          </a:solidFill>
                          <a:effectLst/>
                          <a:latin typeface="+mn-lt"/>
                          <a:ea typeface="+mn-ea"/>
                          <a:cs typeface="+mn-cs"/>
                        </a:rPr>
                        <a:t> explores ‘</a:t>
                      </a:r>
                      <a:r>
                        <a:rPr lang="en-GB" sz="1600" b="0" i="0" u="sng" strike="noStrike" kern="1200" dirty="0">
                          <a:solidFill>
                            <a:schemeClr val="tx1"/>
                          </a:solidFill>
                          <a:effectLst/>
                          <a:latin typeface="+mn-lt"/>
                          <a:ea typeface="+mn-ea"/>
                          <a:cs typeface="+mn-cs"/>
                          <a:hlinkClick r:id="rId5"/>
                        </a:rPr>
                        <a:t>Generalising relationships using algebraic statements</a:t>
                      </a:r>
                      <a:r>
                        <a:rPr lang="en-GB" sz="1600" b="0" i="0" kern="1200" dirty="0">
                          <a:solidFill>
                            <a:schemeClr val="tx1"/>
                          </a:solidFill>
                          <a:effectLst/>
                          <a:latin typeface="+mn-lt"/>
                          <a:ea typeface="+mn-ea"/>
                          <a:cs typeface="+mn-cs"/>
                        </a:rPr>
                        <a:t>’ and might give some ideas for where to take this next in Key Stage 3. </a:t>
                      </a:r>
                      <a:endParaRPr lang="en-GB" sz="14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46160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3F2E54-A196-32BD-7D65-B9880CC1A7EB}"/>
              </a:ext>
            </a:extLst>
          </p:cNvPr>
          <p:cNvSpPr>
            <a:spLocks noGrp="1"/>
          </p:cNvSpPr>
          <p:nvPr>
            <p:ph type="body" sz="quarter" idx="10"/>
          </p:nvPr>
        </p:nvSpPr>
        <p:spPr>
          <a:xfrm>
            <a:off x="240289" y="1124744"/>
            <a:ext cx="9447721" cy="2946513"/>
          </a:xfrm>
        </p:spPr>
        <p:txBody>
          <a:bodyPr>
            <a:normAutofit/>
          </a:bodyPr>
          <a:lstStyle/>
          <a:p>
            <a:r>
              <a:rPr lang="en-GB" sz="2200" dirty="0"/>
              <a:t>Every day, Mazhar takes a box of raisins to school in his lunchbox.</a:t>
            </a:r>
          </a:p>
          <a:p>
            <a:pPr marL="342900" indent="-342900">
              <a:buFont typeface="Arial" panose="020B0604020202020204" pitchFamily="34" charset="0"/>
              <a:buChar char="•"/>
            </a:pPr>
            <a:r>
              <a:rPr lang="en-GB" sz="2200" dirty="0"/>
              <a:t>On Monday, he gives some raisins to a friend.</a:t>
            </a:r>
          </a:p>
          <a:p>
            <a:pPr marL="342900" indent="-342900">
              <a:buFont typeface="Arial" panose="020B0604020202020204" pitchFamily="34" charset="0"/>
              <a:buChar char="•"/>
            </a:pPr>
            <a:r>
              <a:rPr lang="en-GB" sz="2200" dirty="0"/>
              <a:t>On Tuesday, he shares them equally between the students on his table.</a:t>
            </a:r>
          </a:p>
          <a:p>
            <a:pPr marL="342900" indent="-342900">
              <a:buFont typeface="Arial" panose="020B0604020202020204" pitchFamily="34" charset="0"/>
              <a:buChar char="•"/>
            </a:pPr>
            <a:r>
              <a:rPr lang="en-GB" sz="2200" dirty="0"/>
              <a:t>On Wednesday, he is given some raisins by a friend.</a:t>
            </a:r>
          </a:p>
          <a:p>
            <a:pPr marL="342900" indent="-342900">
              <a:buFont typeface="Arial" panose="020B0604020202020204" pitchFamily="34" charset="0"/>
              <a:buChar char="•"/>
            </a:pPr>
            <a:r>
              <a:rPr lang="en-GB" sz="2200" dirty="0"/>
              <a:t>On Thursday, he accidentally brings more than one box of raisins.</a:t>
            </a:r>
          </a:p>
          <a:p>
            <a:pPr marL="342900" indent="-342900">
              <a:buFont typeface="Arial" panose="020B0604020202020204" pitchFamily="34" charset="0"/>
              <a:buChar char="•"/>
            </a:pPr>
            <a:r>
              <a:rPr lang="en-GB" sz="2200" dirty="0"/>
              <a:t>On Friday, he gives some to a friend and then shares the rest equally with some other students.</a:t>
            </a:r>
          </a:p>
        </p:txBody>
      </p:sp>
      <p:sp>
        <p:nvSpPr>
          <p:cNvPr id="3" name="Text Placeholder 2">
            <a:extLst>
              <a:ext uri="{FF2B5EF4-FFF2-40B4-BE49-F238E27FC236}">
                <a16:creationId xmlns:a16="http://schemas.microsoft.com/office/drawing/2014/main" id="{8C87BC87-BC07-9ABC-DBD4-2EC15DA2E28F}"/>
              </a:ext>
            </a:extLst>
          </p:cNvPr>
          <p:cNvSpPr>
            <a:spLocks noGrp="1"/>
          </p:cNvSpPr>
          <p:nvPr>
            <p:ph type="body" sz="quarter" idx="11"/>
          </p:nvPr>
        </p:nvSpPr>
        <p:spPr/>
        <p:txBody>
          <a:bodyPr/>
          <a:lstStyle/>
          <a:p>
            <a:r>
              <a:rPr lang="en-GB" dirty="0"/>
              <a:t>Checkpoint 3: Raisins</a:t>
            </a:r>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11A7EA7-3FC9-40E1-BD18-07B187841B16}"/>
                  </a:ext>
                </a:extLst>
              </p:cNvPr>
              <p:cNvGraphicFramePr>
                <a:graphicFrameLocks noGrp="1"/>
              </p:cNvGraphicFramePr>
              <p:nvPr>
                <p:extLst>
                  <p:ext uri="{D42A27DB-BD31-4B8C-83A1-F6EECF244321}">
                    <p14:modId xmlns:p14="http://schemas.microsoft.com/office/powerpoint/2010/main" val="1547187005"/>
                  </p:ext>
                </p:extLst>
              </p:nvPr>
            </p:nvGraphicFramePr>
            <p:xfrm>
              <a:off x="5040488" y="4222078"/>
              <a:ext cx="6226230" cy="1412377"/>
            </p:xfrm>
            <a:graphic>
              <a:graphicData uri="http://schemas.openxmlformats.org/drawingml/2006/table">
                <a:tbl>
                  <a:tblPr firstRow="1" bandRow="1">
                    <a:tableStyleId>{5C22544A-7EE6-4342-B048-85BDC9FD1C3A}</a:tableStyleId>
                  </a:tblPr>
                  <a:tblGrid>
                    <a:gridCol w="1245246">
                      <a:extLst>
                        <a:ext uri="{9D8B030D-6E8A-4147-A177-3AD203B41FA5}">
                          <a16:colId xmlns:a16="http://schemas.microsoft.com/office/drawing/2014/main" val="397677875"/>
                        </a:ext>
                      </a:extLst>
                    </a:gridCol>
                    <a:gridCol w="1247582">
                      <a:extLst>
                        <a:ext uri="{9D8B030D-6E8A-4147-A177-3AD203B41FA5}">
                          <a16:colId xmlns:a16="http://schemas.microsoft.com/office/drawing/2014/main" val="600398014"/>
                        </a:ext>
                      </a:extLst>
                    </a:gridCol>
                    <a:gridCol w="1242910">
                      <a:extLst>
                        <a:ext uri="{9D8B030D-6E8A-4147-A177-3AD203B41FA5}">
                          <a16:colId xmlns:a16="http://schemas.microsoft.com/office/drawing/2014/main" val="1222406498"/>
                        </a:ext>
                      </a:extLst>
                    </a:gridCol>
                    <a:gridCol w="1245246">
                      <a:extLst>
                        <a:ext uri="{9D8B030D-6E8A-4147-A177-3AD203B41FA5}">
                          <a16:colId xmlns:a16="http://schemas.microsoft.com/office/drawing/2014/main" val="3281338653"/>
                        </a:ext>
                      </a:extLst>
                    </a:gridCol>
                    <a:gridCol w="1245246">
                      <a:extLst>
                        <a:ext uri="{9D8B030D-6E8A-4147-A177-3AD203B41FA5}">
                          <a16:colId xmlns:a16="http://schemas.microsoft.com/office/drawing/2014/main" val="1139247750"/>
                        </a:ext>
                      </a:extLst>
                    </a:gridCol>
                  </a:tblGrid>
                  <a:tr h="661667">
                    <a:tc>
                      <a:txBody>
                        <a:bodyPr/>
                        <a:lstStyle/>
                        <a:p>
                          <a:pPr algn="ctr"/>
                          <a14:m>
                            <m:oMathPara xmlns:m="http://schemas.openxmlformats.org/officeDocument/2006/math">
                              <m:oMathParaPr>
                                <m:jc m:val="centerGroup"/>
                              </m:oMathParaPr>
                              <m:oMath xmlns:m="http://schemas.openxmlformats.org/officeDocument/2006/math">
                                <m:r>
                                  <a:rPr lang="en-GB" sz="2000" b="0" i="1" smtClean="0">
                                    <a:solidFill>
                                      <a:srgbClr val="00628C"/>
                                    </a:solidFill>
                                    <a:latin typeface="Cambria Math" panose="02040503050406030204" pitchFamily="18" charset="0"/>
                                  </a:rPr>
                                  <m:t>2</m:t>
                                </m:r>
                                <m:r>
                                  <a:rPr lang="en-GB" sz="2000" b="0" i="1" smtClean="0">
                                    <a:solidFill>
                                      <a:srgbClr val="00628C"/>
                                    </a:solidFill>
                                    <a:latin typeface="Cambria Math" panose="02040503050406030204" pitchFamily="18" charset="0"/>
                                  </a:rPr>
                                  <m:t>𝑎</m:t>
                                </m:r>
                              </m:oMath>
                            </m:oMathPara>
                          </a14:m>
                          <a:endParaRPr lang="en-GB" sz="2000" b="0" dirty="0">
                            <a:solidFill>
                              <a:srgbClr val="00628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GB" sz="2000" b="0" i="1" smtClean="0">
                                    <a:solidFill>
                                      <a:srgbClr val="00628C"/>
                                    </a:solidFill>
                                    <a:latin typeface="Cambria Math" panose="02040503050406030204" pitchFamily="18" charset="0"/>
                                  </a:rPr>
                                  <m:t>𝑎</m:t>
                                </m:r>
                                <m:r>
                                  <a:rPr lang="en-GB" sz="2000" b="0" i="1" smtClean="0">
                                    <a:solidFill>
                                      <a:srgbClr val="00628C"/>
                                    </a:solidFill>
                                    <a:latin typeface="Cambria Math" panose="02040503050406030204" pitchFamily="18" charset="0"/>
                                  </a:rPr>
                                  <m:t>−8</m:t>
                                </m:r>
                              </m:oMath>
                            </m:oMathPara>
                          </a14:m>
                          <a:endParaRPr lang="en-GB" sz="2000" b="0" dirty="0">
                            <a:solidFill>
                              <a:srgbClr val="00628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000" b="0" i="1" dirty="0" smtClean="0">
                                        <a:solidFill>
                                          <a:srgbClr val="00628C"/>
                                        </a:solidFill>
                                        <a:latin typeface="Cambria Math" panose="02040503050406030204" pitchFamily="18" charset="0"/>
                                      </a:rPr>
                                    </m:ctrlPr>
                                  </m:fPr>
                                  <m:num>
                                    <m:r>
                                      <a:rPr lang="en-GB" sz="2000" b="0" i="1" dirty="0" smtClean="0">
                                        <a:solidFill>
                                          <a:srgbClr val="00628C"/>
                                        </a:solidFill>
                                        <a:latin typeface="Cambria Math" panose="02040503050406030204" pitchFamily="18" charset="0"/>
                                      </a:rPr>
                                      <m:t>𝑎</m:t>
                                    </m:r>
                                  </m:num>
                                  <m:den>
                                    <m:r>
                                      <a:rPr lang="en-GB" sz="2000" b="0" i="1" dirty="0" smtClean="0">
                                        <a:solidFill>
                                          <a:srgbClr val="00628C"/>
                                        </a:solidFill>
                                        <a:latin typeface="Cambria Math" panose="02040503050406030204" pitchFamily="18" charset="0"/>
                                      </a:rPr>
                                      <m:t>4</m:t>
                                    </m:r>
                                  </m:den>
                                </m:f>
                              </m:oMath>
                            </m:oMathPara>
                          </a14:m>
                          <a:endParaRPr lang="en-GB" sz="2000" b="0" dirty="0">
                            <a:solidFill>
                              <a:srgbClr val="00628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000" b="0" i="1" dirty="0" smtClean="0">
                                        <a:solidFill>
                                          <a:srgbClr val="00628C"/>
                                        </a:solidFill>
                                        <a:latin typeface="Cambria Math" panose="02040503050406030204" pitchFamily="18" charset="0"/>
                                      </a:rPr>
                                    </m:ctrlPr>
                                  </m:fPr>
                                  <m:num>
                                    <m:r>
                                      <a:rPr lang="en-GB" sz="2000" b="0" i="1" dirty="0" smtClean="0">
                                        <a:solidFill>
                                          <a:srgbClr val="00628C"/>
                                        </a:solidFill>
                                        <a:latin typeface="Cambria Math" panose="02040503050406030204" pitchFamily="18" charset="0"/>
                                      </a:rPr>
                                      <m:t>𝑎</m:t>
                                    </m:r>
                                  </m:num>
                                  <m:den>
                                    <m:r>
                                      <a:rPr lang="en-GB" sz="2000" b="0" i="1" dirty="0" smtClean="0">
                                        <a:solidFill>
                                          <a:srgbClr val="00628C"/>
                                        </a:solidFill>
                                        <a:latin typeface="Cambria Math" panose="02040503050406030204" pitchFamily="18" charset="0"/>
                                      </a:rPr>
                                      <m:t>3</m:t>
                                    </m:r>
                                  </m:den>
                                </m:f>
                              </m:oMath>
                            </m:oMathPara>
                          </a14:m>
                          <a:endParaRPr lang="en-GB" sz="2000" b="0" dirty="0">
                            <a:solidFill>
                              <a:srgbClr val="00628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GB" sz="2000" b="0" i="1" smtClean="0">
                                    <a:solidFill>
                                      <a:srgbClr val="00628C"/>
                                    </a:solidFill>
                                    <a:latin typeface="Cambria Math" panose="02040503050406030204" pitchFamily="18" charset="0"/>
                                  </a:rPr>
                                  <m:t>5+</m:t>
                                </m:r>
                                <m:r>
                                  <a:rPr lang="en-GB" sz="2000" b="0" i="1" smtClean="0">
                                    <a:solidFill>
                                      <a:srgbClr val="00628C"/>
                                    </a:solidFill>
                                    <a:latin typeface="Cambria Math" panose="02040503050406030204" pitchFamily="18" charset="0"/>
                                  </a:rPr>
                                  <m:t>𝑎</m:t>
                                </m:r>
                              </m:oMath>
                            </m:oMathPara>
                          </a14:m>
                          <a:endParaRPr lang="en-GB" sz="2000" b="0" dirty="0">
                            <a:solidFill>
                              <a:srgbClr val="00628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0979746"/>
                      </a:ext>
                    </a:extLst>
                  </a:tr>
                  <a:tr h="750710">
                    <a:tc>
                      <a:txBody>
                        <a:bodyPr/>
                        <a:lstStyle/>
                        <a:p>
                          <a:pPr algn="ctr"/>
                          <a14:m>
                            <m:oMathPara xmlns:m="http://schemas.openxmlformats.org/officeDocument/2006/math">
                              <m:oMathParaPr>
                                <m:jc m:val="centerGroup"/>
                              </m:oMathParaPr>
                              <m:oMath xmlns:m="http://schemas.openxmlformats.org/officeDocument/2006/math">
                                <m:f>
                                  <m:fPr>
                                    <m:ctrlPr>
                                      <a:rPr lang="en-GB" sz="2000" b="0" i="1" dirty="0" smtClean="0">
                                        <a:solidFill>
                                          <a:srgbClr val="00628C"/>
                                        </a:solidFill>
                                        <a:latin typeface="Cambria Math" panose="02040503050406030204" pitchFamily="18" charset="0"/>
                                      </a:rPr>
                                    </m:ctrlPr>
                                  </m:fPr>
                                  <m:num>
                                    <m:r>
                                      <a:rPr lang="en-GB" sz="2000" b="0" i="1" dirty="0" smtClean="0">
                                        <a:solidFill>
                                          <a:srgbClr val="00628C"/>
                                        </a:solidFill>
                                        <a:latin typeface="Cambria Math" panose="02040503050406030204" pitchFamily="18" charset="0"/>
                                      </a:rPr>
                                      <m:t>𝑎</m:t>
                                    </m:r>
                                    <m:r>
                                      <a:rPr lang="en-GB" sz="2000" b="0" i="1" dirty="0" smtClean="0">
                                        <a:solidFill>
                                          <a:srgbClr val="00628C"/>
                                        </a:solidFill>
                                        <a:latin typeface="Cambria Math" panose="02040503050406030204" pitchFamily="18" charset="0"/>
                                      </a:rPr>
                                      <m:t>−6</m:t>
                                    </m:r>
                                  </m:num>
                                  <m:den>
                                    <m:r>
                                      <a:rPr lang="en-GB" sz="2000" b="0" i="1" dirty="0" smtClean="0">
                                        <a:solidFill>
                                          <a:srgbClr val="00628C"/>
                                        </a:solidFill>
                                        <a:latin typeface="Cambria Math" panose="02040503050406030204" pitchFamily="18" charset="0"/>
                                      </a:rPr>
                                      <m:t>3</m:t>
                                    </m:r>
                                  </m:den>
                                </m:f>
                              </m:oMath>
                            </m:oMathPara>
                          </a14:m>
                          <a:endParaRPr lang="en-GB" sz="2000" b="0" dirty="0">
                            <a:solidFill>
                              <a:srgbClr val="00628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lang="en-GB" sz="2000" b="0" i="1" dirty="0" smtClean="0">
                                        <a:solidFill>
                                          <a:srgbClr val="00628C"/>
                                        </a:solidFill>
                                        <a:latin typeface="Cambria Math" panose="02040503050406030204" pitchFamily="18" charset="0"/>
                                      </a:rPr>
                                    </m:ctrlPr>
                                  </m:fPr>
                                  <m:num>
                                    <m:r>
                                      <a:rPr lang="en-GB" sz="2000" b="0" i="1" dirty="0" smtClean="0">
                                        <a:solidFill>
                                          <a:srgbClr val="00628C"/>
                                        </a:solidFill>
                                        <a:latin typeface="Cambria Math" panose="02040503050406030204" pitchFamily="18" charset="0"/>
                                      </a:rPr>
                                      <m:t>𝑎</m:t>
                                    </m:r>
                                  </m:num>
                                  <m:den>
                                    <m:r>
                                      <a:rPr lang="en-GB" sz="2000" b="0" i="1" dirty="0" smtClean="0">
                                        <a:solidFill>
                                          <a:srgbClr val="00628C"/>
                                        </a:solidFill>
                                        <a:latin typeface="Cambria Math" panose="02040503050406030204" pitchFamily="18" charset="0"/>
                                      </a:rPr>
                                      <m:t>4</m:t>
                                    </m:r>
                                  </m:den>
                                </m:f>
                                <m:r>
                                  <a:rPr lang="en-GB" sz="2000" b="0" i="1" dirty="0" smtClean="0">
                                    <a:solidFill>
                                      <a:srgbClr val="00628C"/>
                                    </a:solidFill>
                                    <a:latin typeface="Cambria Math" panose="02040503050406030204" pitchFamily="18" charset="0"/>
                                  </a:rPr>
                                  <m:t>−6</m:t>
                                </m:r>
                              </m:oMath>
                            </m:oMathPara>
                          </a14:m>
                          <a:endParaRPr lang="en-GB" sz="2000" b="0" dirty="0">
                            <a:solidFill>
                              <a:srgbClr val="00628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GB" sz="2000" b="0" i="1" smtClean="0">
                                    <a:solidFill>
                                      <a:srgbClr val="00628C"/>
                                    </a:solidFill>
                                    <a:latin typeface="Cambria Math" panose="02040503050406030204" pitchFamily="18" charset="0"/>
                                  </a:rPr>
                                  <m:t>3</m:t>
                                </m:r>
                                <m:r>
                                  <a:rPr lang="en-GB" sz="2000" b="0" i="1" smtClean="0">
                                    <a:solidFill>
                                      <a:srgbClr val="00628C"/>
                                    </a:solidFill>
                                    <a:latin typeface="Cambria Math" panose="02040503050406030204" pitchFamily="18" charset="0"/>
                                  </a:rPr>
                                  <m:t>𝑎</m:t>
                                </m:r>
                                <m:r>
                                  <a:rPr lang="en-GB" sz="2000" b="0" i="1" smtClean="0">
                                    <a:solidFill>
                                      <a:srgbClr val="00628C"/>
                                    </a:solidFill>
                                    <a:latin typeface="Cambria Math" panose="02040503050406030204" pitchFamily="18" charset="0"/>
                                  </a:rPr>
                                  <m:t>−6</m:t>
                                </m:r>
                              </m:oMath>
                            </m:oMathPara>
                          </a14:m>
                          <a:endParaRPr lang="en-GB" sz="2000" b="0" dirty="0">
                            <a:solidFill>
                              <a:srgbClr val="00628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GB" sz="2000" b="0" i="1" smtClean="0">
                                    <a:solidFill>
                                      <a:srgbClr val="00628C"/>
                                    </a:solidFill>
                                    <a:latin typeface="Cambria Math" panose="02040503050406030204" pitchFamily="18" charset="0"/>
                                  </a:rPr>
                                  <m:t>𝑎</m:t>
                                </m:r>
                                <m:r>
                                  <a:rPr lang="en-GB" sz="2000" b="0" i="0" smtClean="0">
                                    <a:solidFill>
                                      <a:srgbClr val="00628C"/>
                                    </a:solidFill>
                                    <a:latin typeface="Cambria Math" panose="02040503050406030204" pitchFamily="18" charset="0"/>
                                  </a:rPr>
                                  <m:t>+2</m:t>
                                </m:r>
                              </m:oMath>
                            </m:oMathPara>
                          </a14:m>
                          <a:endParaRPr lang="en-GB" sz="2000" b="0" dirty="0">
                            <a:solidFill>
                              <a:srgbClr val="00628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000" b="0" i="1" smtClean="0">
                                    <a:solidFill>
                                      <a:srgbClr val="00628C"/>
                                    </a:solidFill>
                                    <a:latin typeface="Cambria Math" panose="02040503050406030204" pitchFamily="18" charset="0"/>
                                  </a:rPr>
                                  <m:t>3(</m:t>
                                </m:r>
                                <m:r>
                                  <a:rPr lang="en-GB" sz="2000" b="0" i="1" smtClean="0">
                                    <a:solidFill>
                                      <a:srgbClr val="00628C"/>
                                    </a:solidFill>
                                    <a:latin typeface="Cambria Math" panose="02040503050406030204" pitchFamily="18" charset="0"/>
                                  </a:rPr>
                                  <m:t>𝑎</m:t>
                                </m:r>
                                <m:r>
                                  <a:rPr lang="en-GB" sz="2000" b="0" i="1" smtClean="0">
                                    <a:solidFill>
                                      <a:srgbClr val="00628C"/>
                                    </a:solidFill>
                                    <a:latin typeface="Cambria Math" panose="02040503050406030204" pitchFamily="18" charset="0"/>
                                  </a:rPr>
                                  <m:t>−6)</m:t>
                                </m:r>
                              </m:oMath>
                            </m:oMathPara>
                          </a14:m>
                          <a:endParaRPr lang="en-GB" sz="2000" b="0" dirty="0">
                            <a:solidFill>
                              <a:srgbClr val="00628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0619498"/>
                      </a:ext>
                    </a:extLst>
                  </a:tr>
                </a:tbl>
              </a:graphicData>
            </a:graphic>
          </p:graphicFrame>
        </mc:Choice>
        <mc:Fallback xmlns="">
          <p:graphicFrame>
            <p:nvGraphicFramePr>
              <p:cNvPr id="5" name="Table 5">
                <a:extLst>
                  <a:ext uri="{FF2B5EF4-FFF2-40B4-BE49-F238E27FC236}">
                    <a16:creationId xmlns:a16="http://schemas.microsoft.com/office/drawing/2014/main" id="{C11A7EA7-3FC9-40E1-BD18-07B187841B16}"/>
                  </a:ext>
                </a:extLst>
              </p:cNvPr>
              <p:cNvGraphicFramePr>
                <a:graphicFrameLocks noGrp="1"/>
              </p:cNvGraphicFramePr>
              <p:nvPr>
                <p:extLst>
                  <p:ext uri="{D42A27DB-BD31-4B8C-83A1-F6EECF244321}">
                    <p14:modId xmlns:p14="http://schemas.microsoft.com/office/powerpoint/2010/main" val="1547187005"/>
                  </p:ext>
                </p:extLst>
              </p:nvPr>
            </p:nvGraphicFramePr>
            <p:xfrm>
              <a:off x="5040488" y="4222078"/>
              <a:ext cx="6226230" cy="1412377"/>
            </p:xfrm>
            <a:graphic>
              <a:graphicData uri="http://schemas.openxmlformats.org/drawingml/2006/table">
                <a:tbl>
                  <a:tblPr firstRow="1" bandRow="1">
                    <a:tableStyleId>{5C22544A-7EE6-4342-B048-85BDC9FD1C3A}</a:tableStyleId>
                  </a:tblPr>
                  <a:tblGrid>
                    <a:gridCol w="1245246">
                      <a:extLst>
                        <a:ext uri="{9D8B030D-6E8A-4147-A177-3AD203B41FA5}">
                          <a16:colId xmlns:a16="http://schemas.microsoft.com/office/drawing/2014/main" val="397677875"/>
                        </a:ext>
                      </a:extLst>
                    </a:gridCol>
                    <a:gridCol w="1247582">
                      <a:extLst>
                        <a:ext uri="{9D8B030D-6E8A-4147-A177-3AD203B41FA5}">
                          <a16:colId xmlns:a16="http://schemas.microsoft.com/office/drawing/2014/main" val="600398014"/>
                        </a:ext>
                      </a:extLst>
                    </a:gridCol>
                    <a:gridCol w="1242910">
                      <a:extLst>
                        <a:ext uri="{9D8B030D-6E8A-4147-A177-3AD203B41FA5}">
                          <a16:colId xmlns:a16="http://schemas.microsoft.com/office/drawing/2014/main" val="1222406498"/>
                        </a:ext>
                      </a:extLst>
                    </a:gridCol>
                    <a:gridCol w="1245246">
                      <a:extLst>
                        <a:ext uri="{9D8B030D-6E8A-4147-A177-3AD203B41FA5}">
                          <a16:colId xmlns:a16="http://schemas.microsoft.com/office/drawing/2014/main" val="3281338653"/>
                        </a:ext>
                      </a:extLst>
                    </a:gridCol>
                    <a:gridCol w="1245246">
                      <a:extLst>
                        <a:ext uri="{9D8B030D-6E8A-4147-A177-3AD203B41FA5}">
                          <a16:colId xmlns:a16="http://schemas.microsoft.com/office/drawing/2014/main" val="1139247750"/>
                        </a:ext>
                      </a:extLst>
                    </a:gridCol>
                  </a:tblGrid>
                  <a:tr h="66166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88" t="-917" r="-400000" b="-11559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488" t="-917" r="-300000" b="-11559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471" t="-917" r="-201471" b="-11559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1471" t="-917" r="-101471" b="-11559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512" t="-917" r="-976" b="-115596"/>
                          </a:stretch>
                        </a:blipFill>
                      </a:tcPr>
                    </a:tc>
                    <a:extLst>
                      <a:ext uri="{0D108BD9-81ED-4DB2-BD59-A6C34878D82A}">
                        <a16:rowId xmlns:a16="http://schemas.microsoft.com/office/drawing/2014/main" val="480979746"/>
                      </a:ext>
                    </a:extLst>
                  </a:tr>
                  <a:tr h="75071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88" t="-88710" r="-400000" b="-16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488" t="-88710" r="-300000" b="-16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471" t="-88710" r="-201471" b="-16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1471" t="-88710" r="-101471" b="-16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512" t="-88710" r="-976" b="-1613"/>
                          </a:stretch>
                        </a:blipFill>
                      </a:tcPr>
                    </a:tc>
                    <a:extLst>
                      <a:ext uri="{0D108BD9-81ED-4DB2-BD59-A6C34878D82A}">
                        <a16:rowId xmlns:a16="http://schemas.microsoft.com/office/drawing/2014/main" val="1080619498"/>
                      </a:ext>
                    </a:extLst>
                  </a:tr>
                </a:tbl>
              </a:graphicData>
            </a:graphic>
          </p:graphicFrame>
        </mc:Fallback>
      </mc:AlternateContent>
      <p:sp>
        <p:nvSpPr>
          <p:cNvPr id="6" name="Action Button: Help 5">
            <a:hlinkClick r:id="" action="ppaction://noaction" highlightClick="1"/>
            <a:extLst>
              <a:ext uri="{FF2B5EF4-FFF2-40B4-BE49-F238E27FC236}">
                <a16:creationId xmlns:a16="http://schemas.microsoft.com/office/drawing/2014/main" id="{EC18F571-E5FF-4B41-3AE6-A52EF64B5730}"/>
              </a:ext>
            </a:extLst>
          </p:cNvPr>
          <p:cNvSpPr/>
          <p:nvPr/>
        </p:nvSpPr>
        <p:spPr>
          <a:xfrm>
            <a:off x="240288" y="5859143"/>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7" name="TextBox 6">
            <a:extLst>
              <a:ext uri="{FF2B5EF4-FFF2-40B4-BE49-F238E27FC236}">
                <a16:creationId xmlns:a16="http://schemas.microsoft.com/office/drawing/2014/main" id="{1967156D-AEB7-57F4-6FCF-84A06B64B9CA}"/>
              </a:ext>
            </a:extLst>
          </p:cNvPr>
          <p:cNvSpPr txBox="1"/>
          <p:nvPr/>
        </p:nvSpPr>
        <p:spPr>
          <a:xfrm>
            <a:off x="1098616" y="5808596"/>
            <a:ext cx="7420351" cy="701731"/>
          </a:xfrm>
          <a:prstGeom prst="rect">
            <a:avLst/>
          </a:prstGeom>
          <a:noFill/>
        </p:spPr>
        <p:txBody>
          <a:bodyPr wrap="square" lIns="91440" tIns="45720" rIns="91440" bIns="45720" anchor="t">
            <a:spAutoFit/>
          </a:bodyPr>
          <a:lstStyle/>
          <a:p>
            <a:pPr fontAlgn="auto">
              <a:lnSpc>
                <a:spcPct val="90000"/>
              </a:lnSpc>
              <a:spcBef>
                <a:spcPts val="1000"/>
              </a:spcBef>
              <a:spcAft>
                <a:spcPts val="0"/>
              </a:spcAft>
              <a:buClr>
                <a:srgbClr val="585858"/>
              </a:buClr>
              <a:buNone/>
              <a:defRPr/>
            </a:pPr>
            <a:r>
              <a:rPr kumimoji="0" lang="en-GB" sz="2200" b="0" i="0" u="none" strike="noStrike" kern="1200" cap="none" spc="0" normalizeH="0" baseline="0" noProof="0" dirty="0">
                <a:ln>
                  <a:noFill/>
                </a:ln>
                <a:solidFill>
                  <a:srgbClr val="585858"/>
                </a:solidFill>
                <a:effectLst/>
                <a:uLnTx/>
                <a:uFillTx/>
                <a:latin typeface="Arial"/>
                <a:cs typeface="Arial"/>
              </a:rPr>
              <a:t>For those expressions that</a:t>
            </a:r>
            <a:r>
              <a:rPr kumimoji="0" lang="en-GB" sz="2200" b="0" i="0" u="none" strike="noStrike" kern="1200" cap="none" spc="0" normalizeH="0" noProof="0" dirty="0">
                <a:ln>
                  <a:noFill/>
                </a:ln>
                <a:solidFill>
                  <a:srgbClr val="585858"/>
                </a:solidFill>
                <a:effectLst/>
                <a:uLnTx/>
                <a:uFillTx/>
                <a:latin typeface="Arial"/>
                <a:cs typeface="Arial"/>
              </a:rPr>
              <a:t> you did not use, write a description explaining how the raisins are shared. </a:t>
            </a:r>
            <a:endParaRPr lang="en-US" dirty="0"/>
          </a:p>
        </p:txBody>
      </p:sp>
      <p:sp>
        <p:nvSpPr>
          <p:cNvPr id="9" name="TextBox 8">
            <a:extLst>
              <a:ext uri="{FF2B5EF4-FFF2-40B4-BE49-F238E27FC236}">
                <a16:creationId xmlns:a16="http://schemas.microsoft.com/office/drawing/2014/main" id="{B88E3061-87E3-7BF5-21DA-51297CF34641}"/>
              </a:ext>
            </a:extLst>
          </p:cNvPr>
          <p:cNvSpPr txBox="1"/>
          <p:nvPr/>
        </p:nvSpPr>
        <p:spPr>
          <a:xfrm>
            <a:off x="300953" y="4326971"/>
            <a:ext cx="4636807" cy="769441"/>
          </a:xfrm>
          <a:prstGeom prst="rect">
            <a:avLst/>
          </a:prstGeom>
          <a:noFill/>
        </p:spPr>
        <p:txBody>
          <a:bodyPr wrap="square">
            <a:spAutoFit/>
          </a:bodyPr>
          <a:lstStyle/>
          <a:p>
            <a:pPr>
              <a:buNone/>
            </a:pPr>
            <a:r>
              <a:rPr lang="en-GB" sz="2200" dirty="0"/>
              <a:t>Match one of the expressions on the right to each day.</a:t>
            </a:r>
          </a:p>
        </p:txBody>
      </p:sp>
      <p:pic>
        <p:nvPicPr>
          <p:cNvPr id="8" name="Picture 7">
            <a:extLst>
              <a:ext uri="{FF2B5EF4-FFF2-40B4-BE49-F238E27FC236}">
                <a16:creationId xmlns:a16="http://schemas.microsoft.com/office/drawing/2014/main" id="{E89052DD-0A9F-474B-C33A-59C8D18C477E}"/>
              </a:ext>
            </a:extLst>
          </p:cNvPr>
          <p:cNvPicPr>
            <a:picLocks noChangeAspect="1"/>
          </p:cNvPicPr>
          <p:nvPr/>
        </p:nvPicPr>
        <p:blipFill>
          <a:blip r:embed="rId5"/>
          <a:stretch>
            <a:fillRect/>
          </a:stretch>
        </p:blipFill>
        <p:spPr>
          <a:xfrm>
            <a:off x="9840687" y="1270968"/>
            <a:ext cx="1806470" cy="2466900"/>
          </a:xfrm>
          <a:prstGeom prst="rect">
            <a:avLst/>
          </a:prstGeom>
        </p:spPr>
      </p:pic>
    </p:spTree>
    <p:extLst>
      <p:ext uri="{BB962C8B-B14F-4D97-AF65-F5344CB8AC3E}">
        <p14:creationId xmlns:p14="http://schemas.microsoft.com/office/powerpoint/2010/main" val="196467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603063781"/>
              </p:ext>
            </p:extLst>
          </p:nvPr>
        </p:nvGraphicFramePr>
        <p:xfrm>
          <a:off x="267128" y="764705"/>
          <a:ext cx="11766038" cy="5745480"/>
        </p:xfrm>
        <a:graphic>
          <a:graphicData uri="http://schemas.openxmlformats.org/drawingml/2006/table">
            <a:tbl>
              <a:tblPr firstRow="1" bandRow="1">
                <a:tableStyleId>{5940675A-B579-460E-94D1-54222C63F5DA}</a:tableStyleId>
              </a:tblPr>
              <a:tblGrid>
                <a:gridCol w="6146735">
                  <a:extLst>
                    <a:ext uri="{9D8B030D-6E8A-4147-A177-3AD203B41FA5}">
                      <a16:colId xmlns:a16="http://schemas.microsoft.com/office/drawing/2014/main" val="695237181"/>
                    </a:ext>
                  </a:extLst>
                </a:gridCol>
                <a:gridCol w="5619303">
                  <a:extLst>
                    <a:ext uri="{9D8B030D-6E8A-4147-A177-3AD203B41FA5}">
                      <a16:colId xmlns:a16="http://schemas.microsoft.com/office/drawing/2014/main" val="300072507"/>
                    </a:ext>
                  </a:extLst>
                </a:gridCol>
              </a:tblGrid>
              <a:tr h="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Present students with less information if processing all the expressions and statements is a challenge. You can remove the bottom row of the table, along with Thursday and Friday, and the task will still have a valid assessment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Present more challenging multi-step situations and see if students can represent them algebraically. For example, ‘Mazhar brought five boxes into school and shared them with everyone on his table but then his friend gave him eight more.’</a:t>
                      </a:r>
                    </a:p>
                    <a:p>
                      <a:endParaRPr lang="en-GB" sz="1600" u="none" dirty="0"/>
                    </a:p>
                    <a:p>
                      <a:r>
                        <a:rPr lang="en-GB" sz="1600" b="1" i="0" u="none" dirty="0"/>
                        <a:t>Representations</a:t>
                      </a:r>
                    </a:p>
                    <a:p>
                      <a:r>
                        <a:rPr lang="en-GB" sz="1600" b="0" i="0" u="none" dirty="0"/>
                        <a:t>A box or container with an unknown number of items inside is a common trope for introducing unknowns in algebra. It might be useful to have an actual box with an unknown amount of ‘raisins’ inside so that you can model the real-life situations and help students connect to the algebraic expressions.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3 checks students’ understanding of algebraic expressions and whether they can interpret what they mean in context. There are no values in the statements, so for some of the days there will be more than one expression that could match. The intention is to dig deeper into students’ understanding of operating with algebra. Where there are multiple answers, a useful follow-up question might be to ask what the situation would be for each number, to see if students can explain what the unknown and the values represent. For example, can they tell you how many students sit at Mazhar’s table for each of the divisions?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One common challenge for students is identifying exactly what the ‘</a:t>
                      </a:r>
                      <a:r>
                        <a:rPr lang="en-GB" sz="1600" i="1" dirty="0"/>
                        <a:t>a</a:t>
                      </a:r>
                      <a:r>
                        <a:rPr lang="en-GB" sz="1600" i="0" dirty="0"/>
                        <a:t>’ represents in this situation. It is not the number of boxes (we know how many boxes there are) but the number of raisins inside the box (as this is not known). Using the language of known/unknown might help students to grasp this – see ‘Representations’ for further suggestions.</a:t>
                      </a:r>
                      <a:endParaRPr lang="en-GB" sz="1600" dirty="0"/>
                    </a:p>
                  </a:txBody>
                  <a:tcPr/>
                </a:tc>
                <a:extLst>
                  <a:ext uri="{0D108BD9-81ED-4DB2-BD59-A6C34878D82A}">
                    <a16:rowId xmlns:a16="http://schemas.microsoft.com/office/drawing/2014/main" val="1616516725"/>
                  </a:ext>
                </a:extLst>
              </a:tr>
              <a:tr h="0">
                <a:tc gridSpan="2">
                  <a:txBody>
                    <a:bodyPr/>
                    <a:lstStyle/>
                    <a:p>
                      <a:r>
                        <a:rPr lang="en-GB" sz="1600" b="1" dirty="0"/>
                        <a:t>Additional resources</a:t>
                      </a:r>
                    </a:p>
                    <a:p>
                      <a:pPr marL="285750" indent="-285750">
                        <a:buFont typeface="Arial" panose="020B0604020202020204" pitchFamily="34" charset="0"/>
                        <a:buChar char="•"/>
                      </a:pPr>
                      <a:r>
                        <a:rPr lang="en-GB" sz="1600" b="0" i="0" kern="1200" dirty="0">
                          <a:solidFill>
                            <a:schemeClr val="tx1"/>
                          </a:solidFill>
                          <a:effectLst/>
                          <a:latin typeface="+mn-lt"/>
                          <a:ea typeface="+mn-ea"/>
                          <a:cs typeface="+mn-cs"/>
                        </a:rPr>
                        <a:t>Key idea 1.4.1.5 from </a:t>
                      </a:r>
                      <a:r>
                        <a:rPr lang="en-GB" sz="1600" b="0" i="0" u="sng" strike="noStrike" kern="1200" dirty="0">
                          <a:solidFill>
                            <a:schemeClr val="tx1"/>
                          </a:solidFill>
                          <a:effectLst/>
                          <a:latin typeface="+mn-lt"/>
                          <a:ea typeface="+mn-ea"/>
                          <a:cs typeface="+mn-cs"/>
                          <a:hlinkClick r:id="rId3"/>
                        </a:rPr>
                        <a:t>Secondary Mastery Professional Development | NCETM</a:t>
                      </a:r>
                      <a:r>
                        <a:rPr lang="en-GB" sz="1600" b="0" i="0" kern="1200" dirty="0">
                          <a:solidFill>
                            <a:schemeClr val="tx1"/>
                          </a:solidFill>
                          <a:effectLst/>
                          <a:latin typeface="+mn-lt"/>
                          <a:ea typeface="+mn-ea"/>
                          <a:cs typeface="+mn-cs"/>
                        </a:rPr>
                        <a:t> explores ‘</a:t>
                      </a:r>
                      <a:r>
                        <a:rPr lang="en-GB" sz="1600" b="0" i="0" u="sng" strike="noStrike" kern="1200" dirty="0">
                          <a:solidFill>
                            <a:schemeClr val="tx1"/>
                          </a:solidFill>
                          <a:effectLst/>
                          <a:latin typeface="+mn-lt"/>
                          <a:ea typeface="+mn-ea"/>
                          <a:cs typeface="+mn-cs"/>
                          <a:hlinkClick r:id="rId4"/>
                        </a:rPr>
                        <a:t>Generalising relationships using algebraic statements</a:t>
                      </a:r>
                      <a:r>
                        <a:rPr lang="en-GB" sz="1600" b="0" i="0" kern="1200" dirty="0">
                          <a:solidFill>
                            <a:schemeClr val="tx1"/>
                          </a:solidFill>
                          <a:effectLst/>
                          <a:latin typeface="+mn-lt"/>
                          <a:ea typeface="+mn-ea"/>
                          <a:cs typeface="+mn-cs"/>
                        </a:rPr>
                        <a:t>’ and might give some ideas for where to take this next in Key Stage 3. </a:t>
                      </a:r>
                      <a:endParaRPr lang="en-GB" sz="14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89999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Equality</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090198"/>
            <a:ext cx="6062463" cy="1152130"/>
          </a:xfrm>
        </p:spPr>
        <p:txBody>
          <a:bodyPr>
            <a:normAutofit/>
          </a:bodyPr>
          <a:lstStyle/>
          <a:p>
            <a:r>
              <a:rPr lang="en-GB" sz="1800" dirty="0">
                <a:latin typeface="Century Gothic" panose="020B0502020202020204" pitchFamily="34" charset="0"/>
              </a:rPr>
              <a:t>Checkpoints 4–7</a:t>
            </a:r>
          </a:p>
        </p:txBody>
      </p:sp>
    </p:spTree>
    <p:extLst>
      <p:ext uri="{BB962C8B-B14F-4D97-AF65-F5344CB8AC3E}">
        <p14:creationId xmlns:p14="http://schemas.microsoft.com/office/powerpoint/2010/main" val="2368939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Equality</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338694768"/>
                  </p:ext>
                </p:extLst>
              </p:nvPr>
            </p:nvGraphicFramePr>
            <p:xfrm>
              <a:off x="301215" y="1022203"/>
              <a:ext cx="11618258" cy="5715000"/>
            </p:xfrm>
            <a:graphic>
              <a:graphicData uri="http://schemas.openxmlformats.org/drawingml/2006/table">
                <a:tbl>
                  <a:tblPr firstRow="1" bandRow="1">
                    <a:tableStyleId>{5940675A-B579-460E-94D1-54222C63F5DA}</a:tableStyleId>
                  </a:tblPr>
                  <a:tblGrid>
                    <a:gridCol w="9305364">
                      <a:extLst>
                        <a:ext uri="{9D8B030D-6E8A-4147-A177-3AD203B41FA5}">
                          <a16:colId xmlns:a16="http://schemas.microsoft.com/office/drawing/2014/main" val="4178532543"/>
                        </a:ext>
                      </a:extLst>
                    </a:gridCol>
                    <a:gridCol w="2312894">
                      <a:extLst>
                        <a:ext uri="{9D8B030D-6E8A-4147-A177-3AD203B41FA5}">
                          <a16:colId xmlns:a16="http://schemas.microsoft.com/office/drawing/2014/main" val="864547500"/>
                        </a:ext>
                      </a:extLst>
                    </a:gridCol>
                  </a:tblGrid>
                  <a:tr h="198562">
                    <a:tc>
                      <a:txBody>
                        <a:bodyPr/>
                        <a:lstStyle/>
                        <a:p>
                          <a:r>
                            <a:rPr lang="en-GB" sz="1800" b="1" dirty="0">
                              <a:solidFill>
                                <a:schemeClr val="bg1"/>
                              </a:solidFill>
                            </a:rPr>
                            <a:t>Previous learning</a:t>
                          </a:r>
                        </a:p>
                      </a:txBody>
                      <a:tcPr anchor="ctr">
                        <a:solidFill>
                          <a:schemeClr val="accent2"/>
                        </a:solidFill>
                      </a:tcPr>
                    </a:tc>
                    <a:tc>
                      <a:txBody>
                        <a:bodyPr/>
                        <a:lstStyle/>
                        <a:p>
                          <a:r>
                            <a:rPr lang="en-GB" sz="1800" b="1" dirty="0">
                              <a:solidFill>
                                <a:schemeClr val="bg1"/>
                              </a:solidFill>
                            </a:rPr>
                            <a:t>In Key Stage 3 students need to</a:t>
                          </a:r>
                        </a:p>
                      </a:txBody>
                      <a:tcPr anchor="ctr">
                        <a:solidFill>
                          <a:schemeClr val="accent2"/>
                        </a:solidFill>
                      </a:tcPr>
                    </a:tc>
                    <a:extLst>
                      <a:ext uri="{0D108BD9-81ED-4DB2-BD59-A6C34878D82A}">
                        <a16:rowId xmlns:a16="http://schemas.microsoft.com/office/drawing/2014/main" val="1994315794"/>
                      </a:ext>
                    </a:extLst>
                  </a:tr>
                  <a:tr h="2622471">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find pairs of numbers that satisfy an equation with two unknowns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i="0" dirty="0"/>
                            <a:t>Year 6 (non-statutory guidance): be introduced to the use of symbols and letters to represent variables and unknowns in mathematical situations that they already understand such as equivalent expressions (e.g. </a:t>
                          </a:r>
                          <a14:m>
                            <m:oMath xmlns:m="http://schemas.openxmlformats.org/officeDocument/2006/math">
                              <m:r>
                                <m:rPr>
                                  <m:sty m:val="p"/>
                                </m:rPr>
                                <a:rPr lang="en-GB" sz="1600" b="0" i="0" smtClean="0">
                                  <a:latin typeface="Cambria Math" panose="02040503050406030204" pitchFamily="18" charset="0"/>
                                </a:rPr>
                                <m:t>a</m:t>
                              </m:r>
                              <m:r>
                                <a:rPr lang="en-GB" sz="1600" b="0" i="0" smtClean="0">
                                  <a:latin typeface="Cambria Math" panose="02040503050406030204" pitchFamily="18" charset="0"/>
                                </a:rPr>
                                <m:t>+</m:t>
                              </m:r>
                              <m:r>
                                <m:rPr>
                                  <m:sty m:val="p"/>
                                </m:rPr>
                                <a:rPr lang="en-GB" sz="1600" b="0" i="0" smtClean="0">
                                  <a:latin typeface="Cambria Math" panose="02040503050406030204" pitchFamily="18" charset="0"/>
                                </a:rPr>
                                <m:t>b</m:t>
                              </m:r>
                              <m:r>
                                <a:rPr lang="en-GB" sz="1600" b="0" i="0" smtClean="0">
                                  <a:latin typeface="Cambria Math" panose="02040503050406030204" pitchFamily="18" charset="0"/>
                                </a:rPr>
                                <m:t>=</m:t>
                              </m:r>
                              <m:r>
                                <m:rPr>
                                  <m:sty m:val="p"/>
                                </m:rPr>
                                <a:rPr lang="en-GB" sz="1600" b="0" i="0" smtClean="0">
                                  <a:latin typeface="Cambria Math" panose="02040503050406030204" pitchFamily="18" charset="0"/>
                                </a:rPr>
                                <m:t>b</m:t>
                              </m:r>
                              <m:r>
                                <a:rPr lang="en-GB" sz="1600" b="0" i="0" smtClean="0">
                                  <a:latin typeface="Cambria Math" panose="02040503050406030204" pitchFamily="18" charset="0"/>
                                </a:rPr>
                                <m:t>+</m:t>
                              </m:r>
                              <m:r>
                                <m:rPr>
                                  <m:sty m:val="p"/>
                                </m:rPr>
                                <a:rPr lang="en-GB" sz="1600" b="0" i="0" smtClean="0">
                                  <a:latin typeface="Cambria Math" panose="02040503050406030204" pitchFamily="18" charset="0"/>
                                </a:rPr>
                                <m:t>a</m:t>
                              </m:r>
                            </m:oMath>
                          </a14:m>
                          <a:r>
                            <a:rPr lang="en-GB" sz="1600" i="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the concept of equality is </a:t>
                          </a:r>
                          <a:r>
                            <a:rPr lang="en-GB" sz="1600" dirty="0"/>
                            <a:t>embedded throughout the AS, MD and F strands.</a:t>
                          </a:r>
                          <a:endParaRPr lang="en-GB" sz="1600" i="0" baseline="0" dirty="0"/>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hlinkClick r:id="rId4"/>
                            </a:rPr>
                            <a:t>Primary Mastery Professional Development</a:t>
                          </a:r>
                          <a:r>
                            <a:rPr lang="en-GB" sz="1600" b="0" i="0" dirty="0"/>
                            <a:t>, Spine 1 Number, Addition and Subtraction, Year 5 </a:t>
                          </a:r>
                          <a:r>
                            <a:rPr lang="en-GB" sz="1600" b="0" i="0" dirty="0">
                              <a:hlinkClick r:id="rId5"/>
                            </a:rPr>
                            <a:t>Segment 1.29 Using equivalence and the compensation property to calculate</a:t>
                          </a:r>
                          <a:r>
                            <a:rPr lang="en-GB" sz="1600" b="0" i="0" dirty="0"/>
                            <a:t>; Spine 2 Multiplication and Division, Year 5 </a:t>
                          </a:r>
                          <a:r>
                            <a:rPr lang="en-GB" sz="1600" b="0" i="0" dirty="0">
                              <a:hlinkClick r:id="rId5"/>
                            </a:rPr>
                            <a:t>Segment 2.18: Using equivalence to calculate (multiplication and division)</a:t>
                          </a:r>
                          <a:r>
                            <a:rPr lang="en-GB" sz="1600" b="0" i="0" dirty="0"/>
                            <a:t>.</a:t>
                          </a: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kern="1200" dirty="0">
                              <a:solidFill>
                                <a:schemeClr val="tx1"/>
                              </a:solidFill>
                              <a:effectLst/>
                              <a:latin typeface="+mn-lt"/>
                              <a:ea typeface="+mn-ea"/>
                              <a:cs typeface="+mn-cs"/>
                            </a:rPr>
                            <a:t>Key Stage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1.4.1.6</a:t>
                          </a:r>
                          <a:r>
                            <a:rPr lang="en-GB" sz="1600" kern="1200" baseline="30000" dirty="0">
                              <a:solidFill>
                                <a:schemeClr val="tx1"/>
                              </a:solidFill>
                              <a:effectLst/>
                              <a:latin typeface="+mn-lt"/>
                              <a:ea typeface="+mn-ea"/>
                              <a:cs typeface="+mn-cs"/>
                            </a:rPr>
                            <a:t>1</a:t>
                          </a:r>
                          <a:r>
                            <a:rPr lang="en-GB" sz="1600" kern="1200" dirty="0">
                              <a:solidFill>
                                <a:schemeClr val="tx1"/>
                              </a:solidFill>
                              <a:effectLst/>
                              <a:latin typeface="+mn-lt"/>
                              <a:ea typeface="+mn-ea"/>
                              <a:cs typeface="+mn-cs"/>
                            </a:rPr>
                            <a:t> Understand that substituting particular values into a generalised algebraic statement gives a sense of how the value of the expression changes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u="none" strike="noStrike" kern="1200" dirty="0">
                              <a:solidFill>
                                <a:srgbClr val="595959"/>
                              </a:solidFill>
                              <a:effectLst/>
                              <a:latin typeface="+mn-lt"/>
                              <a:ea typeface="+mn-ea"/>
                              <a:cs typeface="+mn-cs"/>
                            </a:rPr>
                            <a:t>1.4.3.3 </a:t>
                          </a:r>
                          <a:r>
                            <a:rPr lang="en-GB" sz="1600" kern="1200" dirty="0">
                              <a:solidFill>
                                <a:srgbClr val="595959"/>
                              </a:solidFill>
                              <a:effectLst/>
                              <a:latin typeface="+mn-lt"/>
                              <a:ea typeface="Calibri" panose="020F0502020204030204" pitchFamily="34" charset="0"/>
                              <a:cs typeface="Calibri" panose="020F0502020204030204" pitchFamily="34" charset="0"/>
                            </a:rPr>
                            <a:t>Apply understanding of the distributive law to a range of problem-solving situations and contexts (including collecting like terms, multiplying an expression by a single term and factorising), e.g. 10 </a:t>
                          </a:r>
                          <a:r>
                            <a:rPr lang="en-GB" sz="1600" dirty="0">
                              <a:solidFill>
                                <a:srgbClr val="595959"/>
                              </a:solidFill>
                              <a:effectLst/>
                              <a:latin typeface="Arial" panose="020B0604020202020204" pitchFamily="34" charset="0"/>
                              <a:ea typeface="Calibri" panose="020F0502020204030204" pitchFamily="34" charset="0"/>
                              <a:cs typeface="Arial" panose="020B0604020202020204" pitchFamily="34" charset="0"/>
                            </a:rPr>
                            <a:t>−</a:t>
                          </a:r>
                          <a:r>
                            <a:rPr lang="en-GB" sz="1600" kern="1200" dirty="0">
                              <a:solidFill>
                                <a:srgbClr val="595959"/>
                              </a:solidFill>
                              <a:effectLst/>
                              <a:latin typeface="+mn-lt"/>
                              <a:ea typeface="Calibri" panose="020F0502020204030204" pitchFamily="34" charset="0"/>
                              <a:cs typeface="Calibri" panose="020F0502020204030204" pitchFamily="34" charset="0"/>
                            </a:rPr>
                            <a:t> 2(3</a:t>
                          </a:r>
                          <a:r>
                            <a:rPr lang="en-GB" sz="1600" i="1" kern="1200" dirty="0">
                              <a:solidFill>
                                <a:srgbClr val="595959"/>
                              </a:solidFill>
                              <a:effectLst/>
                              <a:latin typeface="+mn-lt"/>
                              <a:ea typeface="Calibri" panose="020F0502020204030204" pitchFamily="34" charset="0"/>
                              <a:cs typeface="Calibri" panose="020F0502020204030204" pitchFamily="34" charset="0"/>
                            </a:rPr>
                            <a:t>a</a:t>
                          </a:r>
                          <a:r>
                            <a:rPr lang="en-GB" sz="1600" kern="1200" dirty="0">
                              <a:solidFill>
                                <a:srgbClr val="595959"/>
                              </a:solidFill>
                              <a:effectLst/>
                              <a:latin typeface="+mn-lt"/>
                              <a:ea typeface="Calibri" panose="020F0502020204030204" pitchFamily="34" charset="0"/>
                              <a:cs typeface="Calibri" panose="020F0502020204030204" pitchFamily="34" charset="0"/>
                            </a:rPr>
                            <a:t> + 5), 3(</a:t>
                          </a:r>
                          <a:r>
                            <a:rPr lang="en-GB" sz="1600" i="1" kern="1200" dirty="0">
                              <a:solidFill>
                                <a:srgbClr val="595959"/>
                              </a:solidFill>
                              <a:effectLst/>
                              <a:latin typeface="+mn-lt"/>
                              <a:ea typeface="Calibri" panose="020F0502020204030204" pitchFamily="34" charset="0"/>
                              <a:cs typeface="Calibri" panose="020F0502020204030204" pitchFamily="34" charset="0"/>
                            </a:rPr>
                            <a:t>a</a:t>
                          </a:r>
                          <a:r>
                            <a:rPr lang="en-GB" sz="1600" kern="1200" dirty="0">
                              <a:solidFill>
                                <a:srgbClr val="595959"/>
                              </a:solidFill>
                              <a:effectLst/>
                              <a:latin typeface="+mn-lt"/>
                              <a:ea typeface="Calibri" panose="020F0502020204030204" pitchFamily="34" charset="0"/>
                              <a:cs typeface="Calibri" panose="020F0502020204030204" pitchFamily="34" charset="0"/>
                            </a:rPr>
                            <a:t> ± 2</a:t>
                          </a:r>
                          <a:r>
                            <a:rPr lang="en-GB" sz="1600" i="1" kern="1200" dirty="0">
                              <a:solidFill>
                                <a:srgbClr val="595959"/>
                              </a:solidFill>
                              <a:effectLst/>
                              <a:latin typeface="+mn-lt"/>
                              <a:ea typeface="Calibri" panose="020F0502020204030204" pitchFamily="34" charset="0"/>
                              <a:cs typeface="Calibri" panose="020F0502020204030204" pitchFamily="34" charset="0"/>
                            </a:rPr>
                            <a:t>b</a:t>
                          </a:r>
                          <a:r>
                            <a:rPr lang="en-GB" sz="1600" kern="1200" dirty="0">
                              <a:solidFill>
                                <a:srgbClr val="595959"/>
                              </a:solidFill>
                              <a:effectLst/>
                              <a:latin typeface="+mn-lt"/>
                              <a:ea typeface="Calibri" panose="020F0502020204030204" pitchFamily="34" charset="0"/>
                              <a:cs typeface="Calibri" panose="020F0502020204030204" pitchFamily="34" charset="0"/>
                            </a:rPr>
                            <a:t>) ± 4(2</a:t>
                          </a:r>
                          <a:r>
                            <a:rPr lang="en-GB" sz="1600" i="1" kern="1200" dirty="0">
                              <a:solidFill>
                                <a:srgbClr val="595959"/>
                              </a:solidFill>
                              <a:effectLst/>
                              <a:latin typeface="+mn-lt"/>
                              <a:ea typeface="Calibri" panose="020F0502020204030204" pitchFamily="34" charset="0"/>
                              <a:cs typeface="Calibri" panose="020F0502020204030204" pitchFamily="34" charset="0"/>
                            </a:rPr>
                            <a:t>ab</a:t>
                          </a:r>
                          <a:r>
                            <a:rPr lang="en-GB" sz="1600" kern="1200" dirty="0">
                              <a:solidFill>
                                <a:srgbClr val="595959"/>
                              </a:solidFill>
                              <a:effectLst/>
                              <a:latin typeface="+mn-lt"/>
                              <a:ea typeface="Calibri" panose="020F0502020204030204" pitchFamily="34" charset="0"/>
                              <a:cs typeface="Calibri" panose="020F0502020204030204" pitchFamily="34" charset="0"/>
                            </a:rPr>
                            <a:t> ± 6</a:t>
                          </a:r>
                          <a:r>
                            <a:rPr lang="en-GB" sz="1600" i="1" kern="1200" dirty="0">
                              <a:solidFill>
                                <a:srgbClr val="595959"/>
                              </a:solidFill>
                              <a:effectLst/>
                              <a:latin typeface="+mn-lt"/>
                              <a:ea typeface="Calibri" panose="020F0502020204030204" pitchFamily="34" charset="0"/>
                              <a:cs typeface="Calibri" panose="020F0502020204030204" pitchFamily="34" charset="0"/>
                            </a:rPr>
                            <a:t>b</a:t>
                          </a:r>
                          <a:r>
                            <a:rPr lang="en-GB" sz="1600" kern="1200" dirty="0">
                              <a:solidFill>
                                <a:srgbClr val="595959"/>
                              </a:solidFill>
                              <a:effectLst/>
                              <a:latin typeface="+mn-lt"/>
                              <a:ea typeface="Calibri" panose="020F0502020204030204" pitchFamily="34" charset="0"/>
                              <a:cs typeface="Calibri" panose="020F0502020204030204" pitchFamily="34" charset="0"/>
                            </a:rPr>
                            <a:t>), etc</a:t>
                          </a: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1 </a:t>
                          </a:r>
                          <a:r>
                            <a:rPr lang="en-GB" sz="1200" dirty="0">
                              <a:solidFill>
                                <a:srgbClr val="585858"/>
                              </a:solidFill>
                            </a:rPr>
                            <a:t>This four digit code refers to the key ideas in </a:t>
                          </a:r>
                          <a:r>
                            <a:rPr lang="en-GB" sz="1200" dirty="0">
                              <a:hlinkClick r:id="rId6"/>
                            </a:rPr>
                            <a:t>Secondary Mastery Professional Development | NCETM</a:t>
                          </a:r>
                          <a:r>
                            <a:rPr lang="en-GB" sz="1200" dirty="0"/>
                            <a:t>; the KS2 content underpinning these ideas is assessed in the Expressions and equations </a:t>
                          </a:r>
                          <a:r>
                            <a:rPr lang="en-GB" sz="1200" b="0" dirty="0">
                              <a:hlinkClick r:id="rId7"/>
                            </a:rPr>
                            <a:t>Checkpoints</a:t>
                          </a:r>
                          <a:r>
                            <a:rPr lang="en-GB" sz="1200" dirty="0"/>
                            <a:t> deck.</a:t>
                          </a:r>
                          <a:endParaRPr lang="en-GB" sz="1200" kern="1200" dirty="0">
                            <a:solidFill>
                              <a:srgbClr val="595959"/>
                            </a:solidFill>
                            <a:effectLst/>
                            <a:latin typeface="+mn-lt"/>
                            <a:ea typeface="Calibri" panose="020F0502020204030204" pitchFamily="34"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the ‘=’ sign as ‘having the same value as’.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that any operation applied to both sides of the equation will result in equality being maintained and reason why.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338694768"/>
                  </p:ext>
                </p:extLst>
              </p:nvPr>
            </p:nvGraphicFramePr>
            <p:xfrm>
              <a:off x="301215" y="1022203"/>
              <a:ext cx="11618258" cy="5715000"/>
            </p:xfrm>
            <a:graphic>
              <a:graphicData uri="http://schemas.openxmlformats.org/drawingml/2006/table">
                <a:tbl>
                  <a:tblPr firstRow="1" bandRow="1">
                    <a:tableStyleId>{5940675A-B579-460E-94D1-54222C63F5DA}</a:tableStyleId>
                  </a:tblPr>
                  <a:tblGrid>
                    <a:gridCol w="9305364">
                      <a:extLst>
                        <a:ext uri="{9D8B030D-6E8A-4147-A177-3AD203B41FA5}">
                          <a16:colId xmlns:a16="http://schemas.microsoft.com/office/drawing/2014/main" val="4178532543"/>
                        </a:ext>
                      </a:extLst>
                    </a:gridCol>
                    <a:gridCol w="2312894">
                      <a:extLst>
                        <a:ext uri="{9D8B030D-6E8A-4147-A177-3AD203B41FA5}">
                          <a16:colId xmlns:a16="http://schemas.microsoft.com/office/drawing/2014/main" val="864547500"/>
                        </a:ext>
                      </a:extLst>
                    </a:gridCol>
                  </a:tblGrid>
                  <a:tr h="640080">
                    <a:tc>
                      <a:txBody>
                        <a:bodyPr/>
                        <a:lstStyle/>
                        <a:p>
                          <a:r>
                            <a:rPr lang="en-GB" sz="1800" b="1" dirty="0">
                              <a:solidFill>
                                <a:schemeClr val="bg1"/>
                              </a:solidFill>
                            </a:rPr>
                            <a:t>Previous learning</a:t>
                          </a:r>
                        </a:p>
                      </a:txBody>
                      <a:tcPr anchor="ctr">
                        <a:solidFill>
                          <a:schemeClr val="accent2"/>
                        </a:solidFill>
                      </a:tcPr>
                    </a:tc>
                    <a:tc>
                      <a:txBody>
                        <a:bodyPr/>
                        <a:lstStyle/>
                        <a:p>
                          <a:r>
                            <a:rPr lang="en-GB" sz="1800" b="1" dirty="0">
                              <a:solidFill>
                                <a:schemeClr val="bg1"/>
                              </a:solidFill>
                            </a:rPr>
                            <a:t>In Key Stage 3 students need to</a:t>
                          </a:r>
                        </a:p>
                      </a:txBody>
                      <a:tcPr anchor="ctr">
                        <a:solidFill>
                          <a:schemeClr val="accent2"/>
                        </a:solidFill>
                      </a:tcPr>
                    </a:tc>
                    <a:extLst>
                      <a:ext uri="{0D108BD9-81ED-4DB2-BD59-A6C34878D82A}">
                        <a16:rowId xmlns:a16="http://schemas.microsoft.com/office/drawing/2014/main" val="1994315794"/>
                      </a:ext>
                    </a:extLst>
                  </a:tr>
                  <a:tr h="5074920">
                    <a:tc>
                      <a:txBody>
                        <a:bodyPr/>
                        <a:lstStyle/>
                        <a:p>
                          <a:endParaRPr lang="en-US"/>
                        </a:p>
                      </a:txBody>
                      <a:tcPr>
                        <a:blipFill>
                          <a:blip r:embed="rId9"/>
                          <a:stretch>
                            <a:fillRect l="-65" t="-13189" r="-25016" b="-839"/>
                          </a:stretch>
                        </a:blipFill>
                      </a:tcPr>
                    </a:tc>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the ‘=’ sign as ‘having the same value as’.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that any operation applied to both sides of the equation will result in equality being maintained and reason why.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3699696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1E84B6-9800-7BED-67B5-65294680467A}"/>
              </a:ext>
            </a:extLst>
          </p:cNvPr>
          <p:cNvSpPr>
            <a:spLocks noGrp="1"/>
          </p:cNvSpPr>
          <p:nvPr>
            <p:ph type="body" sz="quarter" idx="11"/>
          </p:nvPr>
        </p:nvSpPr>
        <p:spPr/>
        <p:txBody>
          <a:bodyPr/>
          <a:lstStyle/>
          <a:p>
            <a:r>
              <a:rPr lang="en-US" sz="2400" dirty="0"/>
              <a:t>Checkpoint 4: Balanced scales?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81018" y="562634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grpSp>
        <p:nvGrpSpPr>
          <p:cNvPr id="55" name="Group 54">
            <a:extLst>
              <a:ext uri="{FF2B5EF4-FFF2-40B4-BE49-F238E27FC236}">
                <a16:creationId xmlns:a16="http://schemas.microsoft.com/office/drawing/2014/main" id="{2755A881-1127-2546-92DA-24A34BC01A37}"/>
              </a:ext>
            </a:extLst>
          </p:cNvPr>
          <p:cNvGrpSpPr/>
          <p:nvPr/>
        </p:nvGrpSpPr>
        <p:grpSpPr>
          <a:xfrm>
            <a:off x="5304220" y="4206774"/>
            <a:ext cx="2769764" cy="843774"/>
            <a:chOff x="6023992" y="980728"/>
            <a:chExt cx="3024336" cy="921326"/>
          </a:xfrm>
        </p:grpSpPr>
        <p:sp>
          <p:nvSpPr>
            <p:cNvPr id="12" name="Oval 11">
              <a:extLst>
                <a:ext uri="{FF2B5EF4-FFF2-40B4-BE49-F238E27FC236}">
                  <a16:creationId xmlns:a16="http://schemas.microsoft.com/office/drawing/2014/main" id="{2BA8C4EA-3603-B349-9F65-F66975EB2E7C}"/>
                </a:ext>
              </a:extLst>
            </p:cNvPr>
            <p:cNvSpPr/>
            <p:nvPr/>
          </p:nvSpPr>
          <p:spPr>
            <a:xfrm>
              <a:off x="6600056" y="1440015"/>
              <a:ext cx="462039" cy="462039"/>
            </a:xfrm>
            <a:prstGeom prst="ellipse">
              <a:avLst/>
            </a:prstGeom>
            <a:solidFill>
              <a:srgbClr val="FFC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BADCFD74-DFEB-BF41-A1C6-3ED05218561B}"/>
                </a:ext>
              </a:extLst>
            </p:cNvPr>
            <p:cNvSpPr/>
            <p:nvPr/>
          </p:nvSpPr>
          <p:spPr>
            <a:xfrm>
              <a:off x="8040216" y="1440015"/>
              <a:ext cx="535965" cy="462039"/>
            </a:xfrm>
            <a:prstGeom prst="triangl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B1E58192-3833-C14C-8B8A-67729842B5C6}"/>
                </a:ext>
              </a:extLst>
            </p:cNvPr>
            <p:cNvSpPr/>
            <p:nvPr/>
          </p:nvSpPr>
          <p:spPr>
            <a:xfrm>
              <a:off x="6023992" y="1440015"/>
              <a:ext cx="535965" cy="462039"/>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CDB08B5-3DAC-3F40-93CA-F2CC8D289BE6}"/>
                </a:ext>
              </a:extLst>
            </p:cNvPr>
            <p:cNvSpPr/>
            <p:nvPr/>
          </p:nvSpPr>
          <p:spPr>
            <a:xfrm>
              <a:off x="8586289" y="1440015"/>
              <a:ext cx="462039" cy="462039"/>
            </a:xfrm>
            <a:prstGeom prst="ellipse">
              <a:avLst/>
            </a:prstGeom>
            <a:solidFill>
              <a:srgbClr val="FFC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3FBA3A77-D4A4-844C-B1D6-8B48A5482B2A}"/>
                </a:ext>
              </a:extLst>
            </p:cNvPr>
            <p:cNvSpPr/>
            <p:nvPr/>
          </p:nvSpPr>
          <p:spPr>
            <a:xfrm>
              <a:off x="6352123" y="980728"/>
              <a:ext cx="535965" cy="462039"/>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B2DA9621-83D8-4842-818E-3CE29E244FB7}"/>
              </a:ext>
            </a:extLst>
          </p:cNvPr>
          <p:cNvGrpSpPr/>
          <p:nvPr/>
        </p:nvGrpSpPr>
        <p:grpSpPr>
          <a:xfrm>
            <a:off x="9082470" y="2309107"/>
            <a:ext cx="2835711" cy="848515"/>
            <a:chOff x="8904312" y="2301686"/>
            <a:chExt cx="3096344" cy="926503"/>
          </a:xfrm>
        </p:grpSpPr>
        <p:sp>
          <p:nvSpPr>
            <p:cNvPr id="20" name="Oval 19">
              <a:extLst>
                <a:ext uri="{FF2B5EF4-FFF2-40B4-BE49-F238E27FC236}">
                  <a16:creationId xmlns:a16="http://schemas.microsoft.com/office/drawing/2014/main" id="{B6FE3C99-F520-C84D-99C1-5A4A89EDF44B}"/>
                </a:ext>
              </a:extLst>
            </p:cNvPr>
            <p:cNvSpPr/>
            <p:nvPr/>
          </p:nvSpPr>
          <p:spPr>
            <a:xfrm>
              <a:off x="9480376" y="2766150"/>
              <a:ext cx="462039" cy="462039"/>
            </a:xfrm>
            <a:prstGeom prst="ellipse">
              <a:avLst/>
            </a:prstGeom>
            <a:solidFill>
              <a:srgbClr val="FFC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06A1C750-BCE7-C246-9638-622A6BC8411B}"/>
                </a:ext>
              </a:extLst>
            </p:cNvPr>
            <p:cNvSpPr/>
            <p:nvPr/>
          </p:nvSpPr>
          <p:spPr>
            <a:xfrm>
              <a:off x="10920536" y="2766150"/>
              <a:ext cx="535965" cy="462039"/>
            </a:xfrm>
            <a:prstGeom prst="triangl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A705B7FC-99B6-564A-8046-09DA47696A8A}"/>
                </a:ext>
              </a:extLst>
            </p:cNvPr>
            <p:cNvSpPr/>
            <p:nvPr/>
          </p:nvSpPr>
          <p:spPr>
            <a:xfrm>
              <a:off x="8904312" y="2766150"/>
              <a:ext cx="535965" cy="462039"/>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58A6ED8F-2887-8242-BF21-82AB0B6251A3}"/>
                </a:ext>
              </a:extLst>
            </p:cNvPr>
            <p:cNvSpPr/>
            <p:nvPr/>
          </p:nvSpPr>
          <p:spPr>
            <a:xfrm>
              <a:off x="8904312" y="2301686"/>
              <a:ext cx="535965" cy="462039"/>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D86732A8-9F9C-1941-8CB9-344425E28958}"/>
                </a:ext>
              </a:extLst>
            </p:cNvPr>
            <p:cNvSpPr/>
            <p:nvPr/>
          </p:nvSpPr>
          <p:spPr>
            <a:xfrm>
              <a:off x="11464691" y="2766150"/>
              <a:ext cx="535965" cy="462039"/>
            </a:xfrm>
            <a:prstGeom prst="triangl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31A54BD-D3EA-9948-BDE4-F9910857E82F}"/>
                </a:ext>
              </a:extLst>
            </p:cNvPr>
            <p:cNvSpPr/>
            <p:nvPr/>
          </p:nvSpPr>
          <p:spPr>
            <a:xfrm>
              <a:off x="11250585" y="2492896"/>
              <a:ext cx="462039" cy="462039"/>
            </a:xfrm>
            <a:prstGeom prst="ellipse">
              <a:avLst/>
            </a:prstGeom>
            <a:solidFill>
              <a:srgbClr val="FFC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23EDC4D0-95EB-C04B-94C4-99C478A3EC0F}"/>
                </a:ext>
              </a:extLst>
            </p:cNvPr>
            <p:cNvSpPr/>
            <p:nvPr/>
          </p:nvSpPr>
          <p:spPr>
            <a:xfrm>
              <a:off x="9480376" y="2306863"/>
              <a:ext cx="462039" cy="462039"/>
            </a:xfrm>
            <a:prstGeom prst="ellipse">
              <a:avLst/>
            </a:prstGeom>
            <a:solidFill>
              <a:srgbClr val="FFC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495A4144-F414-DA46-A04D-06D2FE8884CF}"/>
              </a:ext>
            </a:extLst>
          </p:cNvPr>
          <p:cNvGrpSpPr/>
          <p:nvPr/>
        </p:nvGrpSpPr>
        <p:grpSpPr>
          <a:xfrm>
            <a:off x="8929431" y="3592919"/>
            <a:ext cx="2864934" cy="1483360"/>
            <a:chOff x="5519936" y="3018662"/>
            <a:chExt cx="3128253" cy="1619696"/>
          </a:xfrm>
        </p:grpSpPr>
        <p:sp>
          <p:nvSpPr>
            <p:cNvPr id="29" name="Oval 28">
              <a:extLst>
                <a:ext uri="{FF2B5EF4-FFF2-40B4-BE49-F238E27FC236}">
                  <a16:creationId xmlns:a16="http://schemas.microsoft.com/office/drawing/2014/main" id="{C3D8B87D-3475-D44F-B387-0410A591A627}"/>
                </a:ext>
              </a:extLst>
            </p:cNvPr>
            <p:cNvSpPr/>
            <p:nvPr/>
          </p:nvSpPr>
          <p:spPr>
            <a:xfrm>
              <a:off x="6096000" y="4176319"/>
              <a:ext cx="462039" cy="462039"/>
            </a:xfrm>
            <a:prstGeom prst="ellipse">
              <a:avLst/>
            </a:prstGeom>
            <a:solidFill>
              <a:srgbClr val="FFC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9598AECE-B0DA-FC45-B6F6-ECED3B96636C}"/>
                </a:ext>
              </a:extLst>
            </p:cNvPr>
            <p:cNvSpPr/>
            <p:nvPr/>
          </p:nvSpPr>
          <p:spPr>
            <a:xfrm>
              <a:off x="7536160" y="4149080"/>
              <a:ext cx="535965" cy="462039"/>
            </a:xfrm>
            <a:prstGeom prst="triangl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Hexagon 30">
              <a:extLst>
                <a:ext uri="{FF2B5EF4-FFF2-40B4-BE49-F238E27FC236}">
                  <a16:creationId xmlns:a16="http://schemas.microsoft.com/office/drawing/2014/main" id="{F367074D-F067-9A45-9335-96006A8E9C01}"/>
                </a:ext>
              </a:extLst>
            </p:cNvPr>
            <p:cNvSpPr/>
            <p:nvPr/>
          </p:nvSpPr>
          <p:spPr>
            <a:xfrm>
              <a:off x="5519936" y="4176319"/>
              <a:ext cx="535965" cy="462039"/>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A619384F-D790-734A-8D8A-8C17A4AA80A6}"/>
                </a:ext>
              </a:extLst>
            </p:cNvPr>
            <p:cNvSpPr/>
            <p:nvPr/>
          </p:nvSpPr>
          <p:spPr>
            <a:xfrm>
              <a:off x="5519936" y="3718370"/>
              <a:ext cx="535965" cy="462039"/>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FF2606A-6F4C-DC47-9C39-5841610F1370}"/>
                </a:ext>
              </a:extLst>
            </p:cNvPr>
            <p:cNvSpPr/>
            <p:nvPr/>
          </p:nvSpPr>
          <p:spPr>
            <a:xfrm rot="18943717">
              <a:off x="7878622" y="3915506"/>
              <a:ext cx="432033" cy="432172"/>
            </a:xfrm>
            <a:prstGeom prst="rect">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A535F852-3A3C-D94D-BC31-E08A023A63E4}"/>
                </a:ext>
              </a:extLst>
            </p:cNvPr>
            <p:cNvSpPr/>
            <p:nvPr/>
          </p:nvSpPr>
          <p:spPr>
            <a:xfrm>
              <a:off x="8112224" y="4149080"/>
              <a:ext cx="535965" cy="462039"/>
            </a:xfrm>
            <a:prstGeom prst="triangl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F4F161D-7D66-9E41-83EB-71A7A3478374}"/>
                </a:ext>
              </a:extLst>
            </p:cNvPr>
            <p:cNvSpPr/>
            <p:nvPr/>
          </p:nvSpPr>
          <p:spPr>
            <a:xfrm rot="18943717">
              <a:off x="6113473" y="3662497"/>
              <a:ext cx="432172" cy="432172"/>
            </a:xfrm>
            <a:prstGeom prst="rect">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56AAB22-EDA4-4F4E-86CA-B0E168F3C8A8}"/>
                </a:ext>
              </a:extLst>
            </p:cNvPr>
            <p:cNvSpPr/>
            <p:nvPr/>
          </p:nvSpPr>
          <p:spPr>
            <a:xfrm rot="18943717">
              <a:off x="6113474" y="3018662"/>
              <a:ext cx="432172" cy="432172"/>
            </a:xfrm>
            <a:prstGeom prst="rect">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41" name="Rectangle 40">
              <a:extLst>
                <a:ext uri="{FF2B5EF4-FFF2-40B4-BE49-F238E27FC236}">
                  <a16:creationId xmlns:a16="http://schemas.microsoft.com/office/drawing/2014/main" id="{E3528EA3-73F5-E14A-BBB4-05379A374CDD}"/>
                </a:ext>
              </a:extLst>
            </p:cNvPr>
            <p:cNvSpPr/>
            <p:nvPr/>
          </p:nvSpPr>
          <p:spPr>
            <a:xfrm rot="18943717">
              <a:off x="7878602" y="3302458"/>
              <a:ext cx="432172" cy="432172"/>
            </a:xfrm>
            <a:prstGeom prst="rect">
              <a:avLst/>
            </a:prstGeom>
            <a:solidFill>
              <a:srgbClr val="00B0F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4609ABC1-9299-6C48-A60F-0D4DCFDCD5E4}"/>
              </a:ext>
            </a:extLst>
          </p:cNvPr>
          <p:cNvGrpSpPr/>
          <p:nvPr/>
        </p:nvGrpSpPr>
        <p:grpSpPr>
          <a:xfrm>
            <a:off x="5290839" y="2322391"/>
            <a:ext cx="2935303" cy="1292514"/>
            <a:chOff x="1055440" y="3664635"/>
            <a:chExt cx="3159718" cy="1411309"/>
          </a:xfrm>
        </p:grpSpPr>
        <p:sp>
          <p:nvSpPr>
            <p:cNvPr id="43" name="Oval 42">
              <a:extLst>
                <a:ext uri="{FF2B5EF4-FFF2-40B4-BE49-F238E27FC236}">
                  <a16:creationId xmlns:a16="http://schemas.microsoft.com/office/drawing/2014/main" id="{E4763ADD-6A90-FC4E-AAF4-B11EE7971801}"/>
                </a:ext>
              </a:extLst>
            </p:cNvPr>
            <p:cNvSpPr/>
            <p:nvPr/>
          </p:nvSpPr>
          <p:spPr>
            <a:xfrm>
              <a:off x="1649103" y="4608367"/>
              <a:ext cx="462039" cy="462039"/>
            </a:xfrm>
            <a:prstGeom prst="ellipse">
              <a:avLst/>
            </a:prstGeom>
            <a:solidFill>
              <a:srgbClr val="FFC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A2140AD8-E66C-4542-83FC-C02E7BE6D453}"/>
                </a:ext>
              </a:extLst>
            </p:cNvPr>
            <p:cNvSpPr/>
            <p:nvPr/>
          </p:nvSpPr>
          <p:spPr>
            <a:xfrm>
              <a:off x="3071664" y="4608367"/>
              <a:ext cx="535965" cy="462039"/>
            </a:xfrm>
            <a:prstGeom prst="triangl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xagon 44">
              <a:extLst>
                <a:ext uri="{FF2B5EF4-FFF2-40B4-BE49-F238E27FC236}">
                  <a16:creationId xmlns:a16="http://schemas.microsoft.com/office/drawing/2014/main" id="{E06B670A-2CEF-584B-BEB2-BC9C4D26A99F}"/>
                </a:ext>
              </a:extLst>
            </p:cNvPr>
            <p:cNvSpPr/>
            <p:nvPr/>
          </p:nvSpPr>
          <p:spPr>
            <a:xfrm>
              <a:off x="1055440" y="4608367"/>
              <a:ext cx="535965" cy="462039"/>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exagon 46">
              <a:extLst>
                <a:ext uri="{FF2B5EF4-FFF2-40B4-BE49-F238E27FC236}">
                  <a16:creationId xmlns:a16="http://schemas.microsoft.com/office/drawing/2014/main" id="{60038C36-530E-0842-A8A0-BB33B7DF84B6}"/>
                </a:ext>
              </a:extLst>
            </p:cNvPr>
            <p:cNvSpPr/>
            <p:nvPr/>
          </p:nvSpPr>
          <p:spPr>
            <a:xfrm>
              <a:off x="1055440" y="4141118"/>
              <a:ext cx="535965" cy="462039"/>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47">
              <a:extLst>
                <a:ext uri="{FF2B5EF4-FFF2-40B4-BE49-F238E27FC236}">
                  <a16:creationId xmlns:a16="http://schemas.microsoft.com/office/drawing/2014/main" id="{6F8EAA6F-2474-7642-9DD7-9A9F4F446E0A}"/>
                </a:ext>
              </a:extLst>
            </p:cNvPr>
            <p:cNvSpPr/>
            <p:nvPr/>
          </p:nvSpPr>
          <p:spPr>
            <a:xfrm>
              <a:off x="3679193" y="4613905"/>
              <a:ext cx="535965" cy="462039"/>
            </a:xfrm>
            <a:prstGeom prst="triangl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B7BB3E54-94E0-D74A-AE1A-FF915FD3DDB9}"/>
                </a:ext>
              </a:extLst>
            </p:cNvPr>
            <p:cNvSpPr/>
            <p:nvPr/>
          </p:nvSpPr>
          <p:spPr>
            <a:xfrm>
              <a:off x="1649103" y="4137068"/>
              <a:ext cx="462039" cy="462039"/>
            </a:xfrm>
            <a:prstGeom prst="ellipse">
              <a:avLst/>
            </a:prstGeom>
            <a:solidFill>
              <a:srgbClr val="FFC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CBA71311-9457-5146-AC48-876970FDB00E}"/>
                </a:ext>
              </a:extLst>
            </p:cNvPr>
            <p:cNvSpPr/>
            <p:nvPr/>
          </p:nvSpPr>
          <p:spPr>
            <a:xfrm>
              <a:off x="1055440" y="3673869"/>
              <a:ext cx="535965" cy="462039"/>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a:extLst>
                <a:ext uri="{FF2B5EF4-FFF2-40B4-BE49-F238E27FC236}">
                  <a16:creationId xmlns:a16="http://schemas.microsoft.com/office/drawing/2014/main" id="{46A647A1-A792-A945-84C8-0847F1461C08}"/>
                </a:ext>
              </a:extLst>
            </p:cNvPr>
            <p:cNvSpPr/>
            <p:nvPr/>
          </p:nvSpPr>
          <p:spPr>
            <a:xfrm>
              <a:off x="1599481" y="3664635"/>
              <a:ext cx="535965" cy="462039"/>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3ECA68D5-E88A-3C44-8A0A-F638CEF3EB84}"/>
                </a:ext>
              </a:extLst>
            </p:cNvPr>
            <p:cNvSpPr/>
            <p:nvPr/>
          </p:nvSpPr>
          <p:spPr>
            <a:xfrm>
              <a:off x="3059904" y="4104311"/>
              <a:ext cx="535965" cy="462040"/>
            </a:xfrm>
            <a:prstGeom prst="triangl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D73141F4-911E-D848-81FE-6C332FE45E4B}"/>
                </a:ext>
              </a:extLst>
            </p:cNvPr>
            <p:cNvSpPr/>
            <p:nvPr/>
          </p:nvSpPr>
          <p:spPr>
            <a:xfrm>
              <a:off x="3675026" y="4104311"/>
              <a:ext cx="535965" cy="462040"/>
            </a:xfrm>
            <a:prstGeom prst="triangl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4DA2DA44-AF14-6A43-A974-D5E0C23B0148}"/>
              </a:ext>
            </a:extLst>
          </p:cNvPr>
          <p:cNvSpPr txBox="1"/>
          <p:nvPr/>
        </p:nvSpPr>
        <p:spPr>
          <a:xfrm>
            <a:off x="145680" y="1005260"/>
            <a:ext cx="3885399" cy="430887"/>
          </a:xfrm>
          <a:prstGeom prst="rect">
            <a:avLst/>
          </a:prstGeom>
          <a:noFill/>
        </p:spPr>
        <p:txBody>
          <a:bodyPr wrap="square" rtlCol="0">
            <a:spAutoFit/>
          </a:bodyPr>
          <a:lstStyle/>
          <a:p>
            <a:pPr>
              <a:buNone/>
            </a:pPr>
            <a:r>
              <a:rPr lang="en-US" sz="2200" dirty="0"/>
              <a:t>These scales are balanced.</a:t>
            </a:r>
          </a:p>
        </p:txBody>
      </p:sp>
      <p:sp>
        <p:nvSpPr>
          <p:cNvPr id="60" name="TextBox 59">
            <a:extLst>
              <a:ext uri="{FF2B5EF4-FFF2-40B4-BE49-F238E27FC236}">
                <a16:creationId xmlns:a16="http://schemas.microsoft.com/office/drawing/2014/main" id="{F8E3F51C-8431-9649-96D0-16FEBC3E72DD}"/>
              </a:ext>
            </a:extLst>
          </p:cNvPr>
          <p:cNvSpPr txBox="1"/>
          <p:nvPr/>
        </p:nvSpPr>
        <p:spPr>
          <a:xfrm>
            <a:off x="4642232" y="1306978"/>
            <a:ext cx="7265938" cy="769441"/>
          </a:xfrm>
          <a:prstGeom prst="rect">
            <a:avLst/>
          </a:prstGeom>
          <a:noFill/>
        </p:spPr>
        <p:txBody>
          <a:bodyPr wrap="square" rtlCol="0">
            <a:spAutoFit/>
          </a:bodyPr>
          <a:lstStyle/>
          <a:p>
            <a:pPr>
              <a:buNone/>
            </a:pPr>
            <a:r>
              <a:rPr lang="en-US" sz="2200" dirty="0"/>
              <a:t>If each set of two items in a to d below was placed on either side of the scales, would they balance?</a:t>
            </a:r>
          </a:p>
        </p:txBody>
      </p:sp>
      <p:sp>
        <p:nvSpPr>
          <p:cNvPr id="92" name="TextBox 91">
            <a:extLst>
              <a:ext uri="{FF2B5EF4-FFF2-40B4-BE49-F238E27FC236}">
                <a16:creationId xmlns:a16="http://schemas.microsoft.com/office/drawing/2014/main" id="{DA514506-C0C4-3F45-B126-CCE0B4855FCF}"/>
              </a:ext>
            </a:extLst>
          </p:cNvPr>
          <p:cNvSpPr txBox="1"/>
          <p:nvPr/>
        </p:nvSpPr>
        <p:spPr>
          <a:xfrm>
            <a:off x="1318204" y="5626347"/>
            <a:ext cx="9296250" cy="1175706"/>
          </a:xfrm>
          <a:prstGeom prst="rect">
            <a:avLst/>
          </a:prstGeom>
          <a:noFill/>
        </p:spPr>
        <p:txBody>
          <a:bodyPr wrap="square" rtlCol="0">
            <a:spAutoFit/>
          </a:bodyPr>
          <a:lstStyle/>
          <a:p>
            <a:pPr>
              <a:buNone/>
            </a:pPr>
            <a:r>
              <a:rPr lang="en-US" sz="2200" dirty="0"/>
              <a:t>For the scales that are not balanced, which set of items is heavier? Is a hexagon heavier or lighter than a triangle? </a:t>
            </a:r>
          </a:p>
          <a:p>
            <a:pPr>
              <a:buNone/>
            </a:pPr>
            <a:r>
              <a:rPr lang="en-US" sz="2200" dirty="0"/>
              <a:t>If the scales had a total of three triangles, could you make them balance?</a:t>
            </a:r>
          </a:p>
        </p:txBody>
      </p:sp>
      <p:sp>
        <p:nvSpPr>
          <p:cNvPr id="4" name="TextBox 3">
            <a:extLst>
              <a:ext uri="{FF2B5EF4-FFF2-40B4-BE49-F238E27FC236}">
                <a16:creationId xmlns:a16="http://schemas.microsoft.com/office/drawing/2014/main" id="{7D28D4D5-5616-95A9-2391-B08B7257481F}"/>
              </a:ext>
            </a:extLst>
          </p:cNvPr>
          <p:cNvSpPr txBox="1"/>
          <p:nvPr/>
        </p:nvSpPr>
        <p:spPr>
          <a:xfrm>
            <a:off x="4693506" y="2289219"/>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93" name="TextBox 92">
            <a:extLst>
              <a:ext uri="{FF2B5EF4-FFF2-40B4-BE49-F238E27FC236}">
                <a16:creationId xmlns:a16="http://schemas.microsoft.com/office/drawing/2014/main" id="{E49121FF-F7F2-4A90-6E40-B6E5385EDC02}"/>
              </a:ext>
            </a:extLst>
          </p:cNvPr>
          <p:cNvSpPr txBox="1"/>
          <p:nvPr/>
        </p:nvSpPr>
        <p:spPr>
          <a:xfrm>
            <a:off x="8463753" y="2260312"/>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94" name="TextBox 93">
            <a:extLst>
              <a:ext uri="{FF2B5EF4-FFF2-40B4-BE49-F238E27FC236}">
                <a16:creationId xmlns:a16="http://schemas.microsoft.com/office/drawing/2014/main" id="{D8A8041E-A249-18A6-3FA2-359F1CC82176}"/>
              </a:ext>
            </a:extLst>
          </p:cNvPr>
          <p:cNvSpPr txBox="1"/>
          <p:nvPr/>
        </p:nvSpPr>
        <p:spPr>
          <a:xfrm>
            <a:off x="4651430" y="3741226"/>
            <a:ext cx="420308" cy="430887"/>
          </a:xfrm>
          <a:prstGeom prst="rect">
            <a:avLst/>
          </a:prstGeom>
          <a:noFill/>
        </p:spPr>
        <p:txBody>
          <a:bodyPr wrap="none" rtlCol="0">
            <a:spAutoFit/>
          </a:bodyPr>
          <a:lstStyle/>
          <a:p>
            <a:pPr>
              <a:buNone/>
            </a:pPr>
            <a:r>
              <a:rPr lang="en-GB" sz="2200" dirty="0">
                <a:solidFill>
                  <a:srgbClr val="00628C"/>
                </a:solidFill>
              </a:rPr>
              <a:t>c)</a:t>
            </a:r>
          </a:p>
        </p:txBody>
      </p:sp>
      <p:sp>
        <p:nvSpPr>
          <p:cNvPr id="95" name="TextBox 94">
            <a:extLst>
              <a:ext uri="{FF2B5EF4-FFF2-40B4-BE49-F238E27FC236}">
                <a16:creationId xmlns:a16="http://schemas.microsoft.com/office/drawing/2014/main" id="{75010178-2BC7-68E7-A302-8077F913C0C7}"/>
              </a:ext>
            </a:extLst>
          </p:cNvPr>
          <p:cNvSpPr txBox="1"/>
          <p:nvPr/>
        </p:nvSpPr>
        <p:spPr>
          <a:xfrm>
            <a:off x="8465136" y="3732728"/>
            <a:ext cx="436338" cy="430887"/>
          </a:xfrm>
          <a:prstGeom prst="rect">
            <a:avLst/>
          </a:prstGeom>
          <a:noFill/>
        </p:spPr>
        <p:txBody>
          <a:bodyPr wrap="none" rtlCol="0">
            <a:spAutoFit/>
          </a:bodyPr>
          <a:lstStyle/>
          <a:p>
            <a:pPr>
              <a:buNone/>
            </a:pPr>
            <a:r>
              <a:rPr lang="en-GB" sz="2200" dirty="0">
                <a:solidFill>
                  <a:srgbClr val="00628C"/>
                </a:solidFill>
              </a:rPr>
              <a:t>d)</a:t>
            </a:r>
          </a:p>
        </p:txBody>
      </p:sp>
      <p:sp>
        <p:nvSpPr>
          <p:cNvPr id="69" name="TextBox 68">
            <a:extLst>
              <a:ext uri="{FF2B5EF4-FFF2-40B4-BE49-F238E27FC236}">
                <a16:creationId xmlns:a16="http://schemas.microsoft.com/office/drawing/2014/main" id="{5ADDA3C9-489A-97A3-CBC9-E36A774A6571}"/>
              </a:ext>
            </a:extLst>
          </p:cNvPr>
          <p:cNvSpPr txBox="1"/>
          <p:nvPr/>
        </p:nvSpPr>
        <p:spPr>
          <a:xfrm>
            <a:off x="158567" y="3416737"/>
            <a:ext cx="4089380" cy="430887"/>
          </a:xfrm>
          <a:prstGeom prst="rect">
            <a:avLst/>
          </a:prstGeom>
          <a:noFill/>
        </p:spPr>
        <p:txBody>
          <a:bodyPr wrap="square" rtlCol="0">
            <a:spAutoFit/>
          </a:bodyPr>
          <a:lstStyle/>
          <a:p>
            <a:pPr>
              <a:buNone/>
            </a:pPr>
            <a:r>
              <a:rPr lang="en-US" sz="2200" dirty="0"/>
              <a:t>These scales are not balanced.</a:t>
            </a:r>
          </a:p>
        </p:txBody>
      </p:sp>
      <p:grpSp>
        <p:nvGrpSpPr>
          <p:cNvPr id="11" name="Group 10">
            <a:extLst>
              <a:ext uri="{FF2B5EF4-FFF2-40B4-BE49-F238E27FC236}">
                <a16:creationId xmlns:a16="http://schemas.microsoft.com/office/drawing/2014/main" id="{DCD910E8-C90A-D35A-B3CB-4DDA33D6A6E7}"/>
              </a:ext>
            </a:extLst>
          </p:cNvPr>
          <p:cNvGrpSpPr/>
          <p:nvPr/>
        </p:nvGrpSpPr>
        <p:grpSpPr>
          <a:xfrm>
            <a:off x="586792" y="1455646"/>
            <a:ext cx="3144034" cy="1850579"/>
            <a:chOff x="599008" y="1563488"/>
            <a:chExt cx="3144034" cy="1850579"/>
          </a:xfrm>
        </p:grpSpPr>
        <p:grpSp>
          <p:nvGrpSpPr>
            <p:cNvPr id="35" name="Group 34">
              <a:extLst>
                <a:ext uri="{FF2B5EF4-FFF2-40B4-BE49-F238E27FC236}">
                  <a16:creationId xmlns:a16="http://schemas.microsoft.com/office/drawing/2014/main" id="{6B02ABB6-7908-E44F-A22E-D3001443ECBA}"/>
                </a:ext>
              </a:extLst>
            </p:cNvPr>
            <p:cNvGrpSpPr/>
            <p:nvPr/>
          </p:nvGrpSpPr>
          <p:grpSpPr>
            <a:xfrm>
              <a:off x="678929" y="1563488"/>
              <a:ext cx="3009685" cy="892659"/>
              <a:chOff x="-11721" y="1846417"/>
              <a:chExt cx="6497931" cy="1851731"/>
            </a:xfrm>
          </p:grpSpPr>
          <p:sp>
            <p:nvSpPr>
              <p:cNvPr id="5" name="Oval 4">
                <a:extLst>
                  <a:ext uri="{FF2B5EF4-FFF2-40B4-BE49-F238E27FC236}">
                    <a16:creationId xmlns:a16="http://schemas.microsoft.com/office/drawing/2014/main" id="{3560D168-CF08-184A-8199-AF6FA0CEAFD1}"/>
                  </a:ext>
                </a:extLst>
              </p:cNvPr>
              <p:cNvSpPr/>
              <p:nvPr/>
            </p:nvSpPr>
            <p:spPr>
              <a:xfrm>
                <a:off x="1126209" y="2774399"/>
                <a:ext cx="914400" cy="914401"/>
              </a:xfrm>
              <a:prstGeom prst="ellipse">
                <a:avLst/>
              </a:prstGeom>
              <a:solidFill>
                <a:srgbClr val="FFC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F7692D04-D291-414D-9FAC-C3581359469E}"/>
                  </a:ext>
                </a:extLst>
              </p:cNvPr>
              <p:cNvSpPr/>
              <p:nvPr/>
            </p:nvSpPr>
            <p:spPr>
              <a:xfrm>
                <a:off x="4279867" y="2776957"/>
                <a:ext cx="1060703" cy="914399"/>
              </a:xfrm>
              <a:prstGeom prst="triangl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88D73AC6-430B-3549-9E54-71A08CD30509}"/>
                  </a:ext>
                </a:extLst>
              </p:cNvPr>
              <p:cNvSpPr/>
              <p:nvPr/>
            </p:nvSpPr>
            <p:spPr>
              <a:xfrm>
                <a:off x="-11721" y="2783747"/>
                <a:ext cx="1060705" cy="914401"/>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9">
                <a:extLst>
                  <a:ext uri="{FF2B5EF4-FFF2-40B4-BE49-F238E27FC236}">
                    <a16:creationId xmlns:a16="http://schemas.microsoft.com/office/drawing/2014/main" id="{B21B1F5E-50BB-AA4B-95B1-AC860E9D8D62}"/>
                  </a:ext>
                </a:extLst>
              </p:cNvPr>
              <p:cNvSpPr/>
              <p:nvPr/>
            </p:nvSpPr>
            <p:spPr>
              <a:xfrm>
                <a:off x="5425507" y="2781193"/>
                <a:ext cx="1060703" cy="914399"/>
              </a:xfrm>
              <a:prstGeom prst="triangl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29DF8742-9B1A-3C44-BA4B-77CACDA8F3E1}"/>
                  </a:ext>
                </a:extLst>
              </p:cNvPr>
              <p:cNvSpPr/>
              <p:nvPr/>
            </p:nvSpPr>
            <p:spPr>
              <a:xfrm>
                <a:off x="595856" y="1846417"/>
                <a:ext cx="1060705" cy="914399"/>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EAD752EA-70EA-9EEF-4110-2C8378BCF35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9008" y="2458189"/>
              <a:ext cx="3144034" cy="955878"/>
            </a:xfrm>
            <a:prstGeom prst="rect">
              <a:avLst/>
            </a:prstGeom>
          </p:spPr>
        </p:pic>
      </p:grpSp>
      <p:grpSp>
        <p:nvGrpSpPr>
          <p:cNvPr id="19" name="Group 18">
            <a:extLst>
              <a:ext uri="{FF2B5EF4-FFF2-40B4-BE49-F238E27FC236}">
                <a16:creationId xmlns:a16="http://schemas.microsoft.com/office/drawing/2014/main" id="{A9AE975B-C3A9-EEBC-A6DA-06698CB633FE}"/>
              </a:ext>
            </a:extLst>
          </p:cNvPr>
          <p:cNvGrpSpPr/>
          <p:nvPr/>
        </p:nvGrpSpPr>
        <p:grpSpPr>
          <a:xfrm>
            <a:off x="375649" y="3823964"/>
            <a:ext cx="3208491" cy="1673118"/>
            <a:chOff x="375649" y="3823964"/>
            <a:chExt cx="3208491" cy="1673118"/>
          </a:xfrm>
        </p:grpSpPr>
        <p:grpSp>
          <p:nvGrpSpPr>
            <p:cNvPr id="62" name="Group 61">
              <a:extLst>
                <a:ext uri="{FF2B5EF4-FFF2-40B4-BE49-F238E27FC236}">
                  <a16:creationId xmlns:a16="http://schemas.microsoft.com/office/drawing/2014/main" id="{DAD54A2E-AFD2-9F81-DDBC-1CDAF974C90F}"/>
                </a:ext>
              </a:extLst>
            </p:cNvPr>
            <p:cNvGrpSpPr/>
            <p:nvPr/>
          </p:nvGrpSpPr>
          <p:grpSpPr>
            <a:xfrm>
              <a:off x="462035" y="3823964"/>
              <a:ext cx="2600981" cy="890738"/>
              <a:chOff x="0" y="2562985"/>
              <a:chExt cx="5375594" cy="1850381"/>
            </a:xfrm>
          </p:grpSpPr>
          <p:sp>
            <p:nvSpPr>
              <p:cNvPr id="64" name="Oval 63">
                <a:extLst>
                  <a:ext uri="{FF2B5EF4-FFF2-40B4-BE49-F238E27FC236}">
                    <a16:creationId xmlns:a16="http://schemas.microsoft.com/office/drawing/2014/main" id="{583B39A3-810B-767D-1EE7-B1732080F1B8}"/>
                  </a:ext>
                </a:extLst>
              </p:cNvPr>
              <p:cNvSpPr/>
              <p:nvPr/>
            </p:nvSpPr>
            <p:spPr>
              <a:xfrm>
                <a:off x="1127447" y="3492257"/>
                <a:ext cx="914401" cy="914401"/>
              </a:xfrm>
              <a:prstGeom prst="ellipse">
                <a:avLst/>
              </a:prstGeom>
              <a:solidFill>
                <a:srgbClr val="FFC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a:extLst>
                  <a:ext uri="{FF2B5EF4-FFF2-40B4-BE49-F238E27FC236}">
                    <a16:creationId xmlns:a16="http://schemas.microsoft.com/office/drawing/2014/main" id="{AABF530C-AE8F-B018-2757-3A4C4838B563}"/>
                  </a:ext>
                </a:extLst>
              </p:cNvPr>
              <p:cNvSpPr/>
              <p:nvPr/>
            </p:nvSpPr>
            <p:spPr>
              <a:xfrm>
                <a:off x="0" y="3498965"/>
                <a:ext cx="1060704" cy="914401"/>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riangle 9">
                <a:extLst>
                  <a:ext uri="{FF2B5EF4-FFF2-40B4-BE49-F238E27FC236}">
                    <a16:creationId xmlns:a16="http://schemas.microsoft.com/office/drawing/2014/main" id="{F77DB23C-6383-41C5-88B6-C340610FA29A}"/>
                  </a:ext>
                </a:extLst>
              </p:cNvPr>
              <p:cNvSpPr/>
              <p:nvPr/>
            </p:nvSpPr>
            <p:spPr>
              <a:xfrm>
                <a:off x="4314889" y="2678708"/>
                <a:ext cx="1060705" cy="914401"/>
              </a:xfrm>
              <a:prstGeom prst="triangl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a:extLst>
                  <a:ext uri="{FF2B5EF4-FFF2-40B4-BE49-F238E27FC236}">
                    <a16:creationId xmlns:a16="http://schemas.microsoft.com/office/drawing/2014/main" id="{65DE6F26-EFFE-A0E7-BA02-D8152AC3AADC}"/>
                  </a:ext>
                </a:extLst>
              </p:cNvPr>
              <p:cNvSpPr/>
              <p:nvPr/>
            </p:nvSpPr>
            <p:spPr>
              <a:xfrm>
                <a:off x="642807" y="2562985"/>
                <a:ext cx="1060704" cy="914401"/>
              </a:xfrm>
              <a:prstGeom prst="hexagon">
                <a:avLst/>
              </a:prstGeom>
              <a:solidFill>
                <a:srgbClr val="92D05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43865258-4A90-0D0D-7AFD-914D520DE4C9}"/>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5649" y="4312500"/>
              <a:ext cx="3208491" cy="1184582"/>
            </a:xfrm>
            <a:prstGeom prst="rect">
              <a:avLst/>
            </a:prstGeom>
          </p:spPr>
        </p:pic>
      </p:grpSp>
    </p:spTree>
    <p:extLst>
      <p:ext uri="{BB962C8B-B14F-4D97-AF65-F5344CB8AC3E}">
        <p14:creationId xmlns:p14="http://schemas.microsoft.com/office/powerpoint/2010/main" val="3922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9" grpId="0"/>
      <p:bldP spid="60" grpId="0"/>
      <p:bldP spid="92" grpId="0"/>
      <p:bldP spid="4" grpId="0"/>
      <p:bldP spid="93" grpId="0"/>
      <p:bldP spid="94" grpId="0"/>
      <p:bldP spid="95"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212611444"/>
              </p:ext>
            </p:extLst>
          </p:nvPr>
        </p:nvGraphicFramePr>
        <p:xfrm>
          <a:off x="267128" y="792413"/>
          <a:ext cx="11766038" cy="5913120"/>
        </p:xfrm>
        <a:graphic>
          <a:graphicData uri="http://schemas.openxmlformats.org/drawingml/2006/table">
            <a:tbl>
              <a:tblPr firstRow="1" bandRow="1">
                <a:tableStyleId>{5940675A-B579-460E-94D1-54222C63F5DA}</a:tableStyleId>
              </a:tblPr>
              <a:tblGrid>
                <a:gridCol w="7163819">
                  <a:extLst>
                    <a:ext uri="{9D8B030D-6E8A-4147-A177-3AD203B41FA5}">
                      <a16:colId xmlns:a16="http://schemas.microsoft.com/office/drawing/2014/main" val="695237181"/>
                    </a:ext>
                  </a:extLst>
                </a:gridCol>
                <a:gridCol w="460221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Use tiles to construct the different situations to offer some clarity to different ways in which equilibrium can be maintained.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if the scales in a and b were combined, would the result also be balanced? How about if the right-hand scale of b was added to the left-hand scale of a, and vice versa? Situations in which two qualities can be combined to maintain equality provide a rich source of questioning.</a:t>
                      </a:r>
                    </a:p>
                    <a:p>
                      <a:endParaRPr lang="en-GB" sz="1600" u="none" dirty="0"/>
                    </a:p>
                    <a:p>
                      <a:r>
                        <a:rPr lang="en-GB" sz="1600" b="1" i="0" u="none" dirty="0"/>
                        <a:t>Representations</a:t>
                      </a:r>
                    </a:p>
                    <a:p>
                      <a:r>
                        <a:rPr lang="en-GB" sz="1600" b="0" i="0" u="none" dirty="0"/>
                        <a:t>A balanced scale is a common representation for equality, with the balanced scales used here as a representation of the = sign. It may have been the basis for earlier work on equality, and students’ familiarity with this representation may support work on solving equations. Translating these situations using symbols may also help to support understanding of both representations.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assesses students’ understanding of mathematical equality without the use of symbols (although using symbols to represent each situation might be a useful task to consider).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In part a the two ‘sides’ have been doubled, while parts b and d use an additive change while still maintaining equality.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c offers an opportunity to reason with the different images and assess whether students are able to interpret the necessary conditions for a statement to remain true.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Look for students who might use symbols to represent the situation, and students who justify ‘doing the same thing to each side’ to maintain equality.</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hlinkClick r:id="rId3"/>
                        </a:rPr>
                        <a:t>Checkpoints</a:t>
                      </a:r>
                      <a:r>
                        <a:rPr lang="en-GB" sz="1600" b="0" dirty="0"/>
                        <a:t> 1 and 2 from the ‘Expressions and equations’ deck also use the representation of a balanced scale to explore equations.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kern="1200" dirty="0">
                          <a:solidFill>
                            <a:schemeClr val="tx1"/>
                          </a:solidFill>
                          <a:effectLst/>
                          <a:latin typeface="+mn-lt"/>
                          <a:ea typeface="+mn-ea"/>
                          <a:cs typeface="+mn-cs"/>
                        </a:rPr>
                        <a:t>Key idea 2.2.1.3 from </a:t>
                      </a:r>
                      <a:r>
                        <a:rPr lang="en-GB" sz="1600" b="0" i="0" u="sng" strike="noStrike" kern="1200" dirty="0">
                          <a:solidFill>
                            <a:schemeClr val="tx1"/>
                          </a:solidFill>
                          <a:effectLst/>
                          <a:latin typeface="+mn-lt"/>
                          <a:ea typeface="+mn-ea"/>
                          <a:cs typeface="+mn-cs"/>
                          <a:hlinkClick r:id="rId4"/>
                        </a:rPr>
                        <a:t>Secondary Mastery Professional Development | NCETM</a:t>
                      </a:r>
                      <a:r>
                        <a:rPr lang="en-GB" sz="1600" b="0" i="0" kern="1200" dirty="0">
                          <a:solidFill>
                            <a:schemeClr val="tx1"/>
                          </a:solidFill>
                          <a:effectLst/>
                          <a:latin typeface="+mn-lt"/>
                          <a:ea typeface="+mn-ea"/>
                          <a:cs typeface="+mn-cs"/>
                        </a:rPr>
                        <a:t> explores ‘</a:t>
                      </a:r>
                      <a:r>
                        <a:rPr lang="en-GB" sz="1600" b="0" i="0" kern="1200" dirty="0">
                          <a:solidFill>
                            <a:schemeClr val="tx1"/>
                          </a:solidFill>
                          <a:effectLst/>
                          <a:latin typeface="+mn-lt"/>
                          <a:ea typeface="+mn-ea"/>
                          <a:cs typeface="+mn-cs"/>
                          <a:hlinkClick r:id="rId5"/>
                        </a:rPr>
                        <a:t>Understanding solutions balance an equation</a:t>
                      </a:r>
                      <a:r>
                        <a:rPr lang="en-GB" sz="1600" b="0" i="0" kern="1200" dirty="0">
                          <a:solidFill>
                            <a:schemeClr val="tx1"/>
                          </a:solidFill>
                          <a:effectLst/>
                          <a:latin typeface="+mn-lt"/>
                          <a:ea typeface="+mn-ea"/>
                          <a:cs typeface="+mn-cs"/>
                        </a:rPr>
                        <a:t>’ and may give some further ideas for how to deepen students’ understanding of solutions.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29004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52336" y="1097599"/>
            <a:ext cx="9993351" cy="5471151"/>
          </a:xfrm>
        </p:spPr>
        <p:txBody>
          <a:bodyPr>
            <a:normAutofit fontScale="92500" lnSpcReduction="10000"/>
          </a:bodyPr>
          <a:lstStyle/>
          <a:p>
            <a:r>
              <a:rPr lang="en-GB" sz="2200" dirty="0"/>
              <a:t>This resource is designed to be used in the classroom with Year 8 students, although it may be useful for other students.</a:t>
            </a:r>
          </a:p>
          <a:p>
            <a:r>
              <a:rPr lang="en-GB" sz="2200" dirty="0"/>
              <a:t>The Checkpoints are grouped around the key ideas in the core concept document, </a:t>
            </a:r>
            <a:r>
              <a:rPr lang="en-GB" sz="2200" dirty="0">
                <a:hlinkClick r:id="rId3"/>
              </a:rPr>
              <a:t>2.2 Solving linear equations</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62311" y="4009016"/>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99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5: Expressions and equations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20413" y="543231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E25150A-8D3C-47AD-9B55-28E127E2C2A7}"/>
              </a:ext>
            </a:extLst>
          </p:cNvPr>
          <p:cNvSpPr txBox="1"/>
          <p:nvPr/>
        </p:nvSpPr>
        <p:spPr>
          <a:xfrm>
            <a:off x="120497" y="1287514"/>
            <a:ext cx="6927410" cy="769441"/>
          </a:xfrm>
          <a:prstGeom prst="rect">
            <a:avLst/>
          </a:prstGeom>
          <a:noFill/>
        </p:spPr>
        <p:txBody>
          <a:bodyPr wrap="square" rtlCol="0">
            <a:spAutoFit/>
          </a:bodyPr>
          <a:lstStyle/>
          <a:p>
            <a:pPr marL="457200" indent="-457200">
              <a:buFont typeface="+mj-lt"/>
              <a:buAutoNum type="alphaLcParenR"/>
            </a:pPr>
            <a:r>
              <a:rPr lang="en-GB" sz="2200" dirty="0"/>
              <a:t>Choose two expressions from the box on the right to make this equation true: </a:t>
            </a:r>
          </a:p>
        </p:txBody>
      </p:sp>
      <p:sp>
        <p:nvSpPr>
          <p:cNvPr id="7" name="Rectangle 6">
            <a:extLst>
              <a:ext uri="{FF2B5EF4-FFF2-40B4-BE49-F238E27FC236}">
                <a16:creationId xmlns:a16="http://schemas.microsoft.com/office/drawing/2014/main" id="{9D13CD25-B375-479A-B9C4-C3540A9998A3}"/>
              </a:ext>
            </a:extLst>
          </p:cNvPr>
          <p:cNvSpPr/>
          <p:nvPr/>
        </p:nvSpPr>
        <p:spPr>
          <a:xfrm>
            <a:off x="815981" y="2233558"/>
            <a:ext cx="2631990" cy="67962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6AA874F9-7377-46FD-9192-17E05C5C80D7}"/>
              </a:ext>
            </a:extLst>
          </p:cNvPr>
          <p:cNvSpPr/>
          <p:nvPr/>
        </p:nvSpPr>
        <p:spPr>
          <a:xfrm>
            <a:off x="3612727" y="2233058"/>
            <a:ext cx="465438" cy="679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200" dirty="0">
                <a:solidFill>
                  <a:srgbClr val="585858"/>
                </a:solidFill>
              </a:rPr>
              <a:t>=</a:t>
            </a:r>
          </a:p>
        </p:txBody>
      </p:sp>
      <p:sp>
        <p:nvSpPr>
          <p:cNvPr id="17" name="Rectangle 16">
            <a:extLst>
              <a:ext uri="{FF2B5EF4-FFF2-40B4-BE49-F238E27FC236}">
                <a16:creationId xmlns:a16="http://schemas.microsoft.com/office/drawing/2014/main" id="{75B43942-8236-4A85-962D-948767C24EC1}"/>
              </a:ext>
            </a:extLst>
          </p:cNvPr>
          <p:cNvSpPr/>
          <p:nvPr/>
        </p:nvSpPr>
        <p:spPr>
          <a:xfrm>
            <a:off x="4242921" y="2233058"/>
            <a:ext cx="2631990" cy="67962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B4DB0453-26F6-4613-918F-CCF82FA0025A}"/>
              </a:ext>
            </a:extLst>
          </p:cNvPr>
          <p:cNvSpPr/>
          <p:nvPr/>
        </p:nvSpPr>
        <p:spPr>
          <a:xfrm>
            <a:off x="7412691" y="1076982"/>
            <a:ext cx="4448432" cy="4289318"/>
          </a:xfrm>
          <a:prstGeom prst="roundRect">
            <a:avLst>
              <a:gd name="adj" fmla="val 10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79632910-8343-4254-B438-E8FD943428E6}"/>
              </a:ext>
            </a:extLst>
          </p:cNvPr>
          <p:cNvSpPr txBox="1"/>
          <p:nvPr/>
        </p:nvSpPr>
        <p:spPr>
          <a:xfrm>
            <a:off x="7597529" y="1295011"/>
            <a:ext cx="2004075" cy="523220"/>
          </a:xfrm>
          <a:prstGeom prst="rect">
            <a:avLst/>
          </a:prstGeom>
          <a:noFill/>
        </p:spPr>
        <p:txBody>
          <a:bodyPr wrap="none" rtlCol="0">
            <a:spAutoFit/>
          </a:bodyPr>
          <a:lstStyle/>
          <a:p>
            <a:pPr>
              <a:buNone/>
            </a:pPr>
            <a:r>
              <a:rPr lang="en-GB" dirty="0">
                <a:solidFill>
                  <a:schemeClr val="bg1"/>
                </a:solidFill>
              </a:rPr>
              <a:t>8 + 10 + 12</a:t>
            </a:r>
          </a:p>
        </p:txBody>
      </p:sp>
      <p:sp>
        <p:nvSpPr>
          <p:cNvPr id="18" name="TextBox 17">
            <a:extLst>
              <a:ext uri="{FF2B5EF4-FFF2-40B4-BE49-F238E27FC236}">
                <a16:creationId xmlns:a16="http://schemas.microsoft.com/office/drawing/2014/main" id="{B40D88BE-4B83-4117-9ADE-9DFD0130B73A}"/>
              </a:ext>
            </a:extLst>
          </p:cNvPr>
          <p:cNvSpPr txBox="1"/>
          <p:nvPr/>
        </p:nvSpPr>
        <p:spPr>
          <a:xfrm>
            <a:off x="10375247" y="2054983"/>
            <a:ext cx="1194558" cy="523220"/>
          </a:xfrm>
          <a:prstGeom prst="rect">
            <a:avLst/>
          </a:prstGeom>
          <a:noFill/>
        </p:spPr>
        <p:txBody>
          <a:bodyPr wrap="none" rtlCol="0">
            <a:spAutoFit/>
          </a:bodyPr>
          <a:lstStyle/>
          <a:p>
            <a:pPr>
              <a:buNone/>
            </a:pPr>
            <a:r>
              <a:rPr lang="en-GB" dirty="0">
                <a:solidFill>
                  <a:schemeClr val="bg1"/>
                </a:solidFill>
              </a:rPr>
              <a:t>3 × 10</a:t>
            </a:r>
          </a:p>
        </p:txBody>
      </p:sp>
      <p:sp>
        <p:nvSpPr>
          <p:cNvPr id="19" name="TextBox 18">
            <a:extLst>
              <a:ext uri="{FF2B5EF4-FFF2-40B4-BE49-F238E27FC236}">
                <a16:creationId xmlns:a16="http://schemas.microsoft.com/office/drawing/2014/main" id="{73C26C32-52C3-42D7-B9E5-DE61A082DC9A}"/>
              </a:ext>
            </a:extLst>
          </p:cNvPr>
          <p:cNvSpPr txBox="1"/>
          <p:nvPr/>
        </p:nvSpPr>
        <p:spPr>
          <a:xfrm>
            <a:off x="7597529" y="2071089"/>
            <a:ext cx="1385316" cy="523220"/>
          </a:xfrm>
          <a:prstGeom prst="rect">
            <a:avLst/>
          </a:prstGeom>
          <a:noFill/>
        </p:spPr>
        <p:txBody>
          <a:bodyPr wrap="none" rtlCol="0">
            <a:spAutoFit/>
          </a:bodyPr>
          <a:lstStyle/>
          <a:p>
            <a:pPr>
              <a:buNone/>
            </a:pPr>
            <a:r>
              <a:rPr lang="en-GB" dirty="0">
                <a:solidFill>
                  <a:schemeClr val="bg1"/>
                </a:solidFill>
              </a:rPr>
              <a:t>50 – 20</a:t>
            </a:r>
          </a:p>
        </p:txBody>
      </p:sp>
      <p:sp>
        <p:nvSpPr>
          <p:cNvPr id="24" name="TextBox 23">
            <a:extLst>
              <a:ext uri="{FF2B5EF4-FFF2-40B4-BE49-F238E27FC236}">
                <a16:creationId xmlns:a16="http://schemas.microsoft.com/office/drawing/2014/main" id="{13BFDF42-2A0C-45DA-A676-AA4918C32919}"/>
              </a:ext>
            </a:extLst>
          </p:cNvPr>
          <p:cNvSpPr txBox="1"/>
          <p:nvPr/>
        </p:nvSpPr>
        <p:spPr>
          <a:xfrm>
            <a:off x="7597529" y="3623245"/>
            <a:ext cx="2433680" cy="523220"/>
          </a:xfrm>
          <a:prstGeom prst="rect">
            <a:avLst/>
          </a:prstGeom>
          <a:noFill/>
        </p:spPr>
        <p:txBody>
          <a:bodyPr wrap="none" rtlCol="0">
            <a:spAutoFit/>
          </a:bodyPr>
          <a:lstStyle/>
          <a:p>
            <a:pPr>
              <a:buNone/>
            </a:pPr>
            <a:r>
              <a:rPr lang="en-GB" dirty="0">
                <a:solidFill>
                  <a:schemeClr val="bg1"/>
                </a:solidFill>
              </a:rPr>
              <a:t>(7.5 – 2.5) × 6</a:t>
            </a:r>
          </a:p>
        </p:txBody>
      </p:sp>
      <p:sp>
        <p:nvSpPr>
          <p:cNvPr id="25" name="TextBox 24">
            <a:extLst>
              <a:ext uri="{FF2B5EF4-FFF2-40B4-BE49-F238E27FC236}">
                <a16:creationId xmlns:a16="http://schemas.microsoft.com/office/drawing/2014/main" id="{0626F151-E834-44CC-8B78-9240CABF59EA}"/>
              </a:ext>
            </a:extLst>
          </p:cNvPr>
          <p:cNvSpPr txBox="1"/>
          <p:nvPr/>
        </p:nvSpPr>
        <p:spPr>
          <a:xfrm>
            <a:off x="10575621" y="1371110"/>
            <a:ext cx="994183" cy="523220"/>
          </a:xfrm>
          <a:prstGeom prst="rect">
            <a:avLst/>
          </a:prstGeom>
          <a:noFill/>
        </p:spPr>
        <p:txBody>
          <a:bodyPr wrap="none" rtlCol="0">
            <a:spAutoFit/>
          </a:bodyPr>
          <a:lstStyle/>
          <a:p>
            <a:pPr>
              <a:buNone/>
            </a:pPr>
            <a:r>
              <a:rPr lang="en-GB" dirty="0">
                <a:solidFill>
                  <a:schemeClr val="bg1"/>
                </a:solidFill>
              </a:rPr>
              <a:t>6 × 5</a:t>
            </a:r>
          </a:p>
        </p:txBody>
      </p:sp>
      <p:sp>
        <p:nvSpPr>
          <p:cNvPr id="26" name="TextBox 25">
            <a:extLst>
              <a:ext uri="{FF2B5EF4-FFF2-40B4-BE49-F238E27FC236}">
                <a16:creationId xmlns:a16="http://schemas.microsoft.com/office/drawing/2014/main" id="{523016EF-170B-4DC5-AC39-EA2127CE1545}"/>
              </a:ext>
            </a:extLst>
          </p:cNvPr>
          <p:cNvSpPr txBox="1"/>
          <p:nvPr/>
        </p:nvSpPr>
        <p:spPr>
          <a:xfrm>
            <a:off x="7597529" y="2847167"/>
            <a:ext cx="1702710" cy="523220"/>
          </a:xfrm>
          <a:prstGeom prst="rect">
            <a:avLst/>
          </a:prstGeom>
          <a:noFill/>
        </p:spPr>
        <p:txBody>
          <a:bodyPr wrap="none" rtlCol="0">
            <a:spAutoFit/>
          </a:bodyPr>
          <a:lstStyle/>
          <a:p>
            <a:pPr>
              <a:buNone/>
            </a:pPr>
            <a:r>
              <a:rPr lang="en-GB" dirty="0">
                <a:solidFill>
                  <a:schemeClr val="bg1"/>
                </a:solidFill>
              </a:rPr>
              <a:t>3 × 5 × 2 </a:t>
            </a:r>
          </a:p>
        </p:txBody>
      </p:sp>
      <p:sp>
        <p:nvSpPr>
          <p:cNvPr id="28" name="TextBox 27">
            <a:extLst>
              <a:ext uri="{FF2B5EF4-FFF2-40B4-BE49-F238E27FC236}">
                <a16:creationId xmlns:a16="http://schemas.microsoft.com/office/drawing/2014/main" id="{B52D9789-F96A-B6E1-0C42-CF59FF9CF3BB}"/>
              </a:ext>
            </a:extLst>
          </p:cNvPr>
          <p:cNvSpPr txBox="1"/>
          <p:nvPr/>
        </p:nvSpPr>
        <p:spPr>
          <a:xfrm>
            <a:off x="11141044" y="2810114"/>
            <a:ext cx="385042" cy="523220"/>
          </a:xfrm>
          <a:prstGeom prst="rect">
            <a:avLst/>
          </a:prstGeom>
          <a:noFill/>
        </p:spPr>
        <p:txBody>
          <a:bodyPr wrap="none" rtlCol="0">
            <a:spAutoFit/>
          </a:bodyPr>
          <a:lstStyle/>
          <a:p>
            <a:pPr>
              <a:buNone/>
            </a:pPr>
            <a:r>
              <a:rPr lang="en-GB" i="1" dirty="0">
                <a:solidFill>
                  <a:schemeClr val="bg1"/>
                </a:solidFill>
              </a:rPr>
              <a:t>a</a:t>
            </a:r>
          </a:p>
        </p:txBody>
      </p:sp>
      <p:sp>
        <p:nvSpPr>
          <p:cNvPr id="30" name="TextBox 29">
            <a:extLst>
              <a:ext uri="{FF2B5EF4-FFF2-40B4-BE49-F238E27FC236}">
                <a16:creationId xmlns:a16="http://schemas.microsoft.com/office/drawing/2014/main" id="{B31C0703-F493-E0AB-61A8-B86B0022346C}"/>
              </a:ext>
            </a:extLst>
          </p:cNvPr>
          <p:cNvSpPr txBox="1"/>
          <p:nvPr/>
        </p:nvSpPr>
        <p:spPr>
          <a:xfrm>
            <a:off x="9626136" y="4494772"/>
            <a:ext cx="2076787" cy="523220"/>
          </a:xfrm>
          <a:prstGeom prst="rect">
            <a:avLst/>
          </a:prstGeom>
          <a:noFill/>
        </p:spPr>
        <p:txBody>
          <a:bodyPr wrap="none" rtlCol="0">
            <a:spAutoFit/>
          </a:bodyPr>
          <a:lstStyle/>
          <a:p>
            <a:pPr>
              <a:buNone/>
            </a:pPr>
            <a:r>
              <a:rPr lang="en-GB" dirty="0">
                <a:solidFill>
                  <a:schemeClr val="bg1"/>
                </a:solidFill>
              </a:rPr>
              <a:t>9 + 10 + 11 </a:t>
            </a:r>
          </a:p>
        </p:txBody>
      </p:sp>
      <p:sp>
        <p:nvSpPr>
          <p:cNvPr id="31" name="TextBox 30">
            <a:extLst>
              <a:ext uri="{FF2B5EF4-FFF2-40B4-BE49-F238E27FC236}">
                <a16:creationId xmlns:a16="http://schemas.microsoft.com/office/drawing/2014/main" id="{CC97E263-3798-5A49-032E-B8F9198235BF}"/>
              </a:ext>
            </a:extLst>
          </p:cNvPr>
          <p:cNvSpPr txBox="1"/>
          <p:nvPr/>
        </p:nvSpPr>
        <p:spPr>
          <a:xfrm>
            <a:off x="232157" y="3370387"/>
            <a:ext cx="6814137" cy="2099036"/>
          </a:xfrm>
          <a:prstGeom prst="rect">
            <a:avLst/>
          </a:prstGeom>
          <a:noFill/>
        </p:spPr>
        <p:txBody>
          <a:bodyPr wrap="square">
            <a:spAutoFit/>
          </a:bodyPr>
          <a:lstStyle/>
          <a:p>
            <a:pPr>
              <a:buNone/>
            </a:pPr>
            <a:r>
              <a:rPr lang="en-GB" sz="2200" dirty="0"/>
              <a:t>Another expression is added to the box: </a:t>
            </a:r>
          </a:p>
          <a:p>
            <a:pPr algn="ctr">
              <a:buNone/>
            </a:pPr>
            <a:r>
              <a:rPr lang="en-GB" dirty="0">
                <a:solidFill>
                  <a:srgbClr val="00628C"/>
                </a:solidFill>
              </a:rPr>
              <a:t>3 × 10 + 1</a:t>
            </a:r>
          </a:p>
          <a:p>
            <a:pPr marL="457200" indent="-457200">
              <a:buFont typeface="+mj-lt"/>
              <a:buAutoNum type="alphaLcParenR" startAt="2"/>
            </a:pPr>
            <a:r>
              <a:rPr lang="en-GB" sz="2200" dirty="0"/>
              <a:t>If this expression is used in the equation, which other expressions could be used to make it true?</a:t>
            </a:r>
          </a:p>
          <a:p>
            <a:pPr>
              <a:buNone/>
            </a:pPr>
            <a:endParaRPr lang="en-GB" sz="2200" dirty="0"/>
          </a:p>
        </p:txBody>
      </p:sp>
      <p:sp>
        <p:nvSpPr>
          <p:cNvPr id="32" name="TextBox 31">
            <a:extLst>
              <a:ext uri="{FF2B5EF4-FFF2-40B4-BE49-F238E27FC236}">
                <a16:creationId xmlns:a16="http://schemas.microsoft.com/office/drawing/2014/main" id="{5669BDD3-370C-C369-283A-ACEB307AF8BC}"/>
              </a:ext>
            </a:extLst>
          </p:cNvPr>
          <p:cNvSpPr txBox="1"/>
          <p:nvPr/>
        </p:nvSpPr>
        <p:spPr>
          <a:xfrm>
            <a:off x="10397606" y="3585639"/>
            <a:ext cx="1486876" cy="523220"/>
          </a:xfrm>
          <a:prstGeom prst="rect">
            <a:avLst/>
          </a:prstGeom>
          <a:noFill/>
        </p:spPr>
        <p:txBody>
          <a:bodyPr wrap="square" rtlCol="0">
            <a:spAutoFit/>
          </a:bodyPr>
          <a:lstStyle/>
          <a:p>
            <a:pPr>
              <a:buNone/>
            </a:pPr>
            <a:r>
              <a:rPr lang="en-GB" dirty="0">
                <a:solidFill>
                  <a:schemeClr val="bg1"/>
                </a:solidFill>
              </a:rPr>
              <a:t>2</a:t>
            </a:r>
            <a:r>
              <a:rPr lang="en-GB" i="1" dirty="0">
                <a:solidFill>
                  <a:schemeClr val="bg1"/>
                </a:solidFill>
              </a:rPr>
              <a:t>a + </a:t>
            </a:r>
            <a:r>
              <a:rPr lang="en-GB" dirty="0">
                <a:solidFill>
                  <a:schemeClr val="bg1"/>
                </a:solidFill>
              </a:rPr>
              <a:t>1</a:t>
            </a:r>
          </a:p>
        </p:txBody>
      </p:sp>
      <p:sp>
        <p:nvSpPr>
          <p:cNvPr id="23" name="TextBox 22">
            <a:extLst>
              <a:ext uri="{FF2B5EF4-FFF2-40B4-BE49-F238E27FC236}">
                <a16:creationId xmlns:a16="http://schemas.microsoft.com/office/drawing/2014/main" id="{39A628FB-6409-8AC5-3AB8-FB9F046EDC85}"/>
              </a:ext>
            </a:extLst>
          </p:cNvPr>
          <p:cNvSpPr txBox="1"/>
          <p:nvPr/>
        </p:nvSpPr>
        <p:spPr>
          <a:xfrm>
            <a:off x="1316690" y="5372632"/>
            <a:ext cx="6554095" cy="1107996"/>
          </a:xfrm>
          <a:prstGeom prst="rect">
            <a:avLst/>
          </a:prstGeom>
          <a:noFill/>
        </p:spPr>
        <p:txBody>
          <a:bodyPr wrap="square">
            <a:spAutoFit/>
          </a:bodyPr>
          <a:lstStyle/>
          <a:p>
            <a:pPr>
              <a:buNone/>
            </a:pPr>
            <a:r>
              <a:rPr lang="en-GB" sz="2200" dirty="0"/>
              <a:t>Think of your own expression using </a:t>
            </a:r>
            <a:r>
              <a:rPr lang="en-GB" sz="2200" i="1" dirty="0"/>
              <a:t>a</a:t>
            </a:r>
            <a:r>
              <a:rPr lang="en-GB" sz="2200" dirty="0"/>
              <a:t>. What equations can you create using this expression? What would be the value of </a:t>
            </a:r>
            <a:r>
              <a:rPr lang="en-GB" sz="2200" i="1" dirty="0"/>
              <a:t>a</a:t>
            </a:r>
            <a:r>
              <a:rPr lang="en-GB" sz="2200" dirty="0"/>
              <a:t> each time?</a:t>
            </a:r>
          </a:p>
        </p:txBody>
      </p:sp>
      <p:pic>
        <p:nvPicPr>
          <p:cNvPr id="14" name="Picture 13">
            <a:extLst>
              <a:ext uri="{FF2B5EF4-FFF2-40B4-BE49-F238E27FC236}">
                <a16:creationId xmlns:a16="http://schemas.microsoft.com/office/drawing/2014/main" id="{5D3C4E65-0E0E-B915-27F8-C55D8ED642EC}"/>
              </a:ext>
            </a:extLst>
          </p:cNvPr>
          <p:cNvPicPr>
            <a:picLocks noChangeAspect="1"/>
          </p:cNvPicPr>
          <p:nvPr/>
        </p:nvPicPr>
        <p:blipFill>
          <a:blip r:embed="rId3"/>
          <a:stretch>
            <a:fillRect/>
          </a:stretch>
        </p:blipFill>
        <p:spPr>
          <a:xfrm>
            <a:off x="7584074" y="4205713"/>
            <a:ext cx="823031" cy="1133954"/>
          </a:xfrm>
          <a:prstGeom prst="rect">
            <a:avLst/>
          </a:prstGeom>
        </p:spPr>
      </p:pic>
    </p:spTree>
    <p:extLst>
      <p:ext uri="{BB962C8B-B14F-4D97-AF65-F5344CB8AC3E}">
        <p14:creationId xmlns:p14="http://schemas.microsoft.com/office/powerpoint/2010/main" val="42448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uiExpand="1" build="p"/>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787984927"/>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4239558">
                  <a:extLst>
                    <a:ext uri="{9D8B030D-6E8A-4147-A177-3AD203B41FA5}">
                      <a16:colId xmlns:a16="http://schemas.microsoft.com/office/drawing/2014/main" val="695237181"/>
                    </a:ext>
                  </a:extLst>
                </a:gridCol>
                <a:gridCol w="752648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Remove the bottom four expressions, leaving just the top if, if students struggle to think about them simultaneously.</a:t>
                      </a:r>
                    </a:p>
                    <a:p>
                      <a:r>
                        <a:rPr lang="en-GB" sz="1600" b="1" i="0" u="none" dirty="0"/>
                        <a:t>Challenge</a:t>
                      </a:r>
                    </a:p>
                    <a:p>
                      <a:pPr>
                        <a:spcAft>
                          <a:spcPts val="600"/>
                        </a:spcAft>
                      </a:pPr>
                      <a:r>
                        <a:rPr lang="en-GB" sz="1600" u="none" dirty="0"/>
                        <a:t>Introduce the inequality symbols and ask students what mathematically true statements they can write with the expressions in parts a and b now. Does this change the possible values of </a:t>
                      </a:r>
                      <a:r>
                        <a:rPr lang="en-GB" sz="1600" i="1" u="none" dirty="0"/>
                        <a:t>a</a:t>
                      </a:r>
                      <a:r>
                        <a:rPr lang="en-GB" sz="1600" i="0" u="none" dirty="0"/>
                        <a:t>?</a:t>
                      </a:r>
                      <a:endParaRPr lang="en-GB" sz="1600" u="none" dirty="0"/>
                    </a:p>
                    <a:p>
                      <a:r>
                        <a:rPr lang="en-GB" sz="1600" b="1" i="0" u="none" dirty="0"/>
                        <a:t>Representations</a:t>
                      </a:r>
                    </a:p>
                    <a:p>
                      <a:r>
                        <a:rPr lang="en-GB" sz="1600" b="0" i="0" u="none" dirty="0"/>
                        <a:t>The focus is on the symbolic representation of equality. Students need to use ‘=‘ to connect two equivalent expressions, and understand the idea of these two expressions ‘balancing’, before moving on to manipulate and solve equations.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5 explores equality, and whether students understand that the equals sign connects expressions that are equivalent. A common misconception is that the equals sign represents a stage in a process, indicating that the operation on the left hand side ‘makes’ the value on the right. This misconception is challenged as there are no single values for students to choose – instead, they have to ‘balance’ two expressions. Key to this task is the gradual realisation that there is no wrong answer for part a: all of the expressions either have a value of 30, or have an unknown so </a:t>
                      </a:r>
                      <a:r>
                        <a:rPr lang="en-GB" sz="1600" b="1" i="0" dirty="0"/>
                        <a:t>could</a:t>
                      </a:r>
                      <a:r>
                        <a:rPr lang="en-GB" sz="1600" i="0" dirty="0"/>
                        <a:t> have a value of 30. </a:t>
                      </a:r>
                      <a:r>
                        <a:rPr lang="en-GB" sz="1600" dirty="0"/>
                        <a:t>Look out for students who want to write ‘30’ rather than one of the expressions – do they need more practice working with the equals sign to be ready to manipulate equations to solve them?</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b includes a new expression, to see which students can reason that, since we know this expression has a value of 31, it can no longer be equal to the expressions with a value of 30. It can, however, be equal to the expressions with unknowns, since </a:t>
                      </a:r>
                      <a:r>
                        <a:rPr lang="en-GB" sz="1600" i="1" dirty="0"/>
                        <a:t>a </a:t>
                      </a:r>
                      <a:r>
                        <a:rPr lang="en-GB" sz="1600" i="0" dirty="0"/>
                        <a:t>can take any value.</a:t>
                      </a:r>
                      <a:r>
                        <a:rPr lang="en-GB" sz="1600" dirty="0"/>
                        <a:t> If students get this, probe readiness for solving by asking them what the value of </a:t>
                      </a:r>
                      <a:r>
                        <a:rPr lang="en-GB" sz="1600" i="1" dirty="0"/>
                        <a:t>a</a:t>
                      </a:r>
                      <a:r>
                        <a:rPr lang="en-GB" sz="1600" i="0" dirty="0"/>
                        <a:t> might be. Pay attention to the informal strategies that they use, and consider how to build on this when teaching how to solve equations formally.</a:t>
                      </a:r>
                      <a:endParaRPr lang="en-GB" sz="1600" dirty="0"/>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A</a:t>
                      </a:r>
                      <a:r>
                        <a:rPr lang="en-GB" sz="1600" b="0" dirty="0"/>
                        <a:t> uses the same structure but takes the next step into finding solutions.</a:t>
                      </a:r>
                    </a:p>
                    <a:p>
                      <a:pPr marL="285750" indent="-285750">
                        <a:buFont typeface="Arial" panose="020B0604020202020204" pitchFamily="34" charset="0"/>
                        <a:buChar char="•"/>
                      </a:pPr>
                      <a:r>
                        <a:rPr lang="en-GB" sz="1600" b="0" i="0" kern="1200" dirty="0">
                          <a:solidFill>
                            <a:schemeClr val="tx1"/>
                          </a:solidFill>
                          <a:effectLst/>
                          <a:latin typeface="+mn-lt"/>
                          <a:ea typeface="+mn-ea"/>
                          <a:cs typeface="+mn-cs"/>
                        </a:rPr>
                        <a:t>Key idea 2.2.3.3 from </a:t>
                      </a:r>
                      <a:r>
                        <a:rPr lang="en-GB" sz="1600" b="0" i="0" u="sng" strike="noStrike" kern="1200" dirty="0">
                          <a:solidFill>
                            <a:schemeClr val="tx1"/>
                          </a:solidFill>
                          <a:effectLst/>
                          <a:latin typeface="+mn-lt"/>
                          <a:ea typeface="+mn-ea"/>
                          <a:cs typeface="+mn-cs"/>
                          <a:hlinkClick r:id="rId4"/>
                        </a:rPr>
                        <a:t>Secondary Mastery Professional Development | NCETM</a:t>
                      </a:r>
                      <a:r>
                        <a:rPr lang="en-GB" sz="1600" b="0" i="0" kern="1200" dirty="0">
                          <a:solidFill>
                            <a:schemeClr val="tx1"/>
                          </a:solidFill>
                          <a:effectLst/>
                          <a:latin typeface="+mn-lt"/>
                          <a:ea typeface="+mn-ea"/>
                          <a:cs typeface="+mn-cs"/>
                        </a:rPr>
                        <a:t> explores ‘</a:t>
                      </a:r>
                      <a:r>
                        <a:rPr lang="en-GB" sz="1600" b="0" i="0" kern="1200" dirty="0">
                          <a:solidFill>
                            <a:schemeClr val="tx1"/>
                          </a:solidFill>
                          <a:effectLst/>
                          <a:latin typeface="+mn-lt"/>
                          <a:ea typeface="+mn-ea"/>
                          <a:cs typeface="+mn-cs"/>
                          <a:hlinkClick r:id="rId5"/>
                        </a:rPr>
                        <a:t>Manipulating equations with unknowns on both sides</a:t>
                      </a:r>
                      <a:r>
                        <a:rPr lang="en-GB" sz="1600" b="0" i="0" kern="1200" dirty="0">
                          <a:solidFill>
                            <a:schemeClr val="tx1"/>
                          </a:solidFill>
                          <a:effectLst/>
                          <a:latin typeface="+mn-lt"/>
                          <a:ea typeface="+mn-ea"/>
                          <a:cs typeface="+mn-cs"/>
                        </a:rPr>
                        <a:t>’ and gives ideas of where to go after additional activity A.</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90753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1C1D85-CABE-6FB1-724A-D8396F1F1087}"/>
              </a:ext>
            </a:extLst>
          </p:cNvPr>
          <p:cNvSpPr>
            <a:spLocks noGrp="1"/>
          </p:cNvSpPr>
          <p:nvPr>
            <p:ph type="body" sz="quarter" idx="10"/>
          </p:nvPr>
        </p:nvSpPr>
        <p:spPr>
          <a:xfrm>
            <a:off x="151068" y="1827464"/>
            <a:ext cx="11717238" cy="638742"/>
          </a:xfrm>
        </p:spPr>
        <p:txBody>
          <a:bodyPr>
            <a:normAutofit/>
          </a:bodyPr>
          <a:lstStyle/>
          <a:p>
            <a:r>
              <a:rPr lang="en-GB" sz="2200" dirty="0"/>
              <a:t>Which of the pairs of expressions a to d is furthest apart?</a:t>
            </a:r>
          </a:p>
        </p:txBody>
      </p:sp>
      <p:sp>
        <p:nvSpPr>
          <p:cNvPr id="3" name="Text Placeholder 2">
            <a:extLst>
              <a:ext uri="{FF2B5EF4-FFF2-40B4-BE49-F238E27FC236}">
                <a16:creationId xmlns:a16="http://schemas.microsoft.com/office/drawing/2014/main" id="{38D6A662-551A-52B1-BCAD-9CE7C119D4A0}"/>
              </a:ext>
            </a:extLst>
          </p:cNvPr>
          <p:cNvSpPr>
            <a:spLocks noGrp="1"/>
          </p:cNvSpPr>
          <p:nvPr>
            <p:ph type="body" sz="quarter" idx="11"/>
          </p:nvPr>
        </p:nvSpPr>
        <p:spPr/>
        <p:txBody>
          <a:bodyPr/>
          <a:lstStyle/>
          <a:p>
            <a:r>
              <a:rPr lang="en-GB" dirty="0"/>
              <a:t>Checkpoint 6: How far apart?</a:t>
            </a:r>
          </a:p>
        </p:txBody>
      </p:sp>
      <p:sp>
        <p:nvSpPr>
          <p:cNvPr id="4" name="Rectangle: Rounded Corners 3">
            <a:extLst>
              <a:ext uri="{FF2B5EF4-FFF2-40B4-BE49-F238E27FC236}">
                <a16:creationId xmlns:a16="http://schemas.microsoft.com/office/drawing/2014/main" id="{E76FEB71-E357-6877-EAAC-6A4C2F695733}"/>
              </a:ext>
            </a:extLst>
          </p:cNvPr>
          <p:cNvSpPr/>
          <p:nvPr/>
        </p:nvSpPr>
        <p:spPr>
          <a:xfrm>
            <a:off x="724619" y="2365562"/>
            <a:ext cx="2068286" cy="1404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3</a:t>
            </a:r>
            <a:r>
              <a:rPr lang="en-GB" i="1" dirty="0"/>
              <a:t>a </a:t>
            </a:r>
            <a:r>
              <a:rPr lang="en-GB" dirty="0"/>
              <a:t>+ 2</a:t>
            </a:r>
          </a:p>
          <a:p>
            <a:pPr algn="ctr">
              <a:buNone/>
            </a:pPr>
            <a:r>
              <a:rPr lang="en-GB" dirty="0"/>
              <a:t>3(</a:t>
            </a:r>
            <a:r>
              <a:rPr lang="en-GB" i="1" dirty="0"/>
              <a:t>a</a:t>
            </a:r>
            <a:r>
              <a:rPr lang="en-GB" dirty="0"/>
              <a:t> + 2)</a:t>
            </a:r>
          </a:p>
        </p:txBody>
      </p:sp>
      <p:sp>
        <p:nvSpPr>
          <p:cNvPr id="5" name="Rectangle: Rounded Corners 4">
            <a:extLst>
              <a:ext uri="{FF2B5EF4-FFF2-40B4-BE49-F238E27FC236}">
                <a16:creationId xmlns:a16="http://schemas.microsoft.com/office/drawing/2014/main" id="{3CDCA234-2F54-808C-AEEF-58F5AB9A5536}"/>
              </a:ext>
            </a:extLst>
          </p:cNvPr>
          <p:cNvSpPr/>
          <p:nvPr/>
        </p:nvSpPr>
        <p:spPr>
          <a:xfrm>
            <a:off x="3378895" y="2365562"/>
            <a:ext cx="2068286" cy="1404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3</a:t>
            </a:r>
            <a:r>
              <a:rPr lang="en-GB" i="1" dirty="0"/>
              <a:t>a </a:t>
            </a:r>
            <a:r>
              <a:rPr lang="en-GB" dirty="0"/>
              <a:t>+ 6</a:t>
            </a:r>
          </a:p>
          <a:p>
            <a:pPr algn="ctr">
              <a:buNone/>
            </a:pPr>
            <a:r>
              <a:rPr lang="en-GB" dirty="0"/>
              <a:t>3(2 + </a:t>
            </a:r>
            <a:r>
              <a:rPr lang="en-GB" i="1" dirty="0"/>
              <a:t>a</a:t>
            </a:r>
            <a:r>
              <a:rPr lang="en-GB" dirty="0"/>
              <a:t>)</a:t>
            </a:r>
          </a:p>
        </p:txBody>
      </p:sp>
      <p:sp>
        <p:nvSpPr>
          <p:cNvPr id="6" name="Rectangle: Rounded Corners 5">
            <a:extLst>
              <a:ext uri="{FF2B5EF4-FFF2-40B4-BE49-F238E27FC236}">
                <a16:creationId xmlns:a16="http://schemas.microsoft.com/office/drawing/2014/main" id="{B9F06231-B814-4F42-9AA5-99F15FADC6E8}"/>
              </a:ext>
            </a:extLst>
          </p:cNvPr>
          <p:cNvSpPr/>
          <p:nvPr/>
        </p:nvSpPr>
        <p:spPr>
          <a:xfrm>
            <a:off x="5994534" y="2365561"/>
            <a:ext cx="2068286" cy="1404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3</a:t>
            </a:r>
            <a:r>
              <a:rPr lang="en-GB" i="1" dirty="0"/>
              <a:t>a </a:t>
            </a:r>
            <a:r>
              <a:rPr lang="en-GB" dirty="0"/>
              <a:t>+ 20</a:t>
            </a:r>
          </a:p>
          <a:p>
            <a:pPr algn="ctr">
              <a:buNone/>
            </a:pPr>
            <a:r>
              <a:rPr lang="en-GB" dirty="0"/>
              <a:t>3(</a:t>
            </a:r>
            <a:r>
              <a:rPr lang="en-GB" i="1" dirty="0"/>
              <a:t>7 + a</a:t>
            </a:r>
            <a:r>
              <a:rPr lang="en-GB" dirty="0"/>
              <a:t>)</a:t>
            </a:r>
          </a:p>
        </p:txBody>
      </p:sp>
      <p:sp>
        <p:nvSpPr>
          <p:cNvPr id="7" name="Rectangle: Rounded Corners 6">
            <a:extLst>
              <a:ext uri="{FF2B5EF4-FFF2-40B4-BE49-F238E27FC236}">
                <a16:creationId xmlns:a16="http://schemas.microsoft.com/office/drawing/2014/main" id="{5EFFD4F9-7C92-5A63-E06D-9CEAADF91DC8}"/>
              </a:ext>
            </a:extLst>
          </p:cNvPr>
          <p:cNvSpPr/>
          <p:nvPr/>
        </p:nvSpPr>
        <p:spPr>
          <a:xfrm>
            <a:off x="8685298" y="2365561"/>
            <a:ext cx="2068286" cy="1404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12 + 3</a:t>
            </a:r>
            <a:r>
              <a:rPr lang="en-GB" i="1" dirty="0"/>
              <a:t>a</a:t>
            </a:r>
            <a:endParaRPr lang="en-GB" dirty="0"/>
          </a:p>
          <a:p>
            <a:pPr algn="ctr">
              <a:buNone/>
            </a:pPr>
            <a:r>
              <a:rPr lang="en-GB" dirty="0"/>
              <a:t>3(</a:t>
            </a:r>
            <a:r>
              <a:rPr lang="en-GB" i="1" dirty="0"/>
              <a:t>a</a:t>
            </a:r>
            <a:r>
              <a:rPr lang="en-GB" dirty="0"/>
              <a:t> + 6)</a:t>
            </a:r>
          </a:p>
        </p:txBody>
      </p:sp>
      <p:sp>
        <p:nvSpPr>
          <p:cNvPr id="8" name="Action Button: Help 7">
            <a:hlinkClick r:id="" action="ppaction://noaction" highlightClick="1"/>
            <a:extLst>
              <a:ext uri="{FF2B5EF4-FFF2-40B4-BE49-F238E27FC236}">
                <a16:creationId xmlns:a16="http://schemas.microsoft.com/office/drawing/2014/main" id="{EC91120C-6465-A7FE-7D24-40F31F7B5C48}"/>
              </a:ext>
            </a:extLst>
          </p:cNvPr>
          <p:cNvSpPr/>
          <p:nvPr/>
        </p:nvSpPr>
        <p:spPr>
          <a:xfrm>
            <a:off x="285169" y="423724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33A0EA1B-E3D0-B343-30BF-9C0A06069EDC}"/>
              </a:ext>
            </a:extLst>
          </p:cNvPr>
          <p:cNvSpPr/>
          <p:nvPr/>
        </p:nvSpPr>
        <p:spPr>
          <a:xfrm>
            <a:off x="1502229" y="4237246"/>
            <a:ext cx="2068286" cy="1404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5</a:t>
            </a:r>
            <a:r>
              <a:rPr lang="en-GB" i="1" dirty="0"/>
              <a:t>a </a:t>
            </a:r>
            <a:r>
              <a:rPr lang="en-GB" dirty="0"/>
              <a:t>+ __</a:t>
            </a:r>
          </a:p>
          <a:p>
            <a:pPr algn="ctr">
              <a:buNone/>
            </a:pPr>
            <a:r>
              <a:rPr lang="en-GB" dirty="0"/>
              <a:t>5(</a:t>
            </a:r>
            <a:r>
              <a:rPr lang="en-GB" i="1" dirty="0"/>
              <a:t>a</a:t>
            </a:r>
            <a:r>
              <a:rPr lang="en-GB" dirty="0"/>
              <a:t> + __)</a:t>
            </a:r>
          </a:p>
        </p:txBody>
      </p:sp>
      <p:sp>
        <p:nvSpPr>
          <p:cNvPr id="11" name="Text Placeholder 1">
            <a:extLst>
              <a:ext uri="{FF2B5EF4-FFF2-40B4-BE49-F238E27FC236}">
                <a16:creationId xmlns:a16="http://schemas.microsoft.com/office/drawing/2014/main" id="{0357EA0B-9C8D-67E8-B171-1FB8FF0C2512}"/>
              </a:ext>
            </a:extLst>
          </p:cNvPr>
          <p:cNvSpPr txBox="1">
            <a:spLocks/>
          </p:cNvSpPr>
          <p:nvPr/>
        </p:nvSpPr>
        <p:spPr>
          <a:xfrm>
            <a:off x="3879554" y="4112825"/>
            <a:ext cx="5126369" cy="25324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Choose two numbers to complete these two expressions so that they are:</a:t>
            </a:r>
          </a:p>
          <a:p>
            <a:pPr marL="342900" indent="-342900" fontAlgn="auto">
              <a:spcAft>
                <a:spcPts val="0"/>
              </a:spcAft>
              <a:buFont typeface="Arial" panose="020B0604020202020204" pitchFamily="34" charset="0"/>
              <a:buChar char="•"/>
            </a:pPr>
            <a:r>
              <a:rPr lang="en-GB" sz="2200" dirty="0"/>
              <a:t>12 apart</a:t>
            </a:r>
          </a:p>
          <a:p>
            <a:pPr marL="342900" indent="-342900" fontAlgn="auto">
              <a:spcAft>
                <a:spcPts val="0"/>
              </a:spcAft>
              <a:buFont typeface="Arial" panose="020B0604020202020204" pitchFamily="34" charset="0"/>
              <a:buChar char="•"/>
            </a:pPr>
            <a:r>
              <a:rPr lang="en-GB" sz="2200" dirty="0"/>
              <a:t>3 apart</a:t>
            </a:r>
          </a:p>
          <a:p>
            <a:pPr marL="342900" indent="-342900" fontAlgn="auto">
              <a:spcAft>
                <a:spcPts val="0"/>
              </a:spcAft>
              <a:buFont typeface="Arial" panose="020B0604020202020204" pitchFamily="34" charset="0"/>
              <a:buChar char="•"/>
            </a:pPr>
            <a:r>
              <a:rPr lang="en-GB" sz="2200" dirty="0"/>
              <a:t>the same</a:t>
            </a:r>
          </a:p>
          <a:p>
            <a:pPr marL="342900" indent="-342900" fontAlgn="auto">
              <a:spcAft>
                <a:spcPts val="0"/>
              </a:spcAft>
              <a:buFont typeface="Arial" panose="020B0604020202020204" pitchFamily="34" charset="0"/>
              <a:buChar char="•"/>
            </a:pPr>
            <a:r>
              <a:rPr lang="en-GB" sz="2200" dirty="0"/>
              <a:t>as close together as possible.</a:t>
            </a:r>
          </a:p>
        </p:txBody>
      </p:sp>
      <p:sp>
        <p:nvSpPr>
          <p:cNvPr id="12" name="TextBox 11">
            <a:extLst>
              <a:ext uri="{FF2B5EF4-FFF2-40B4-BE49-F238E27FC236}">
                <a16:creationId xmlns:a16="http://schemas.microsoft.com/office/drawing/2014/main" id="{D57508C1-FBD7-FA93-0170-5878584EAAD9}"/>
              </a:ext>
            </a:extLst>
          </p:cNvPr>
          <p:cNvSpPr txBox="1"/>
          <p:nvPr/>
        </p:nvSpPr>
        <p:spPr>
          <a:xfrm>
            <a:off x="240288" y="2365561"/>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13" name="TextBox 12">
            <a:extLst>
              <a:ext uri="{FF2B5EF4-FFF2-40B4-BE49-F238E27FC236}">
                <a16:creationId xmlns:a16="http://schemas.microsoft.com/office/drawing/2014/main" id="{4C15CCB6-0E99-1EBD-35B3-ED6E691D5F0A}"/>
              </a:ext>
            </a:extLst>
          </p:cNvPr>
          <p:cNvSpPr txBox="1"/>
          <p:nvPr/>
        </p:nvSpPr>
        <p:spPr>
          <a:xfrm>
            <a:off x="2942557" y="2365561"/>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14" name="TextBox 13">
            <a:extLst>
              <a:ext uri="{FF2B5EF4-FFF2-40B4-BE49-F238E27FC236}">
                <a16:creationId xmlns:a16="http://schemas.microsoft.com/office/drawing/2014/main" id="{B5BDA0B1-013B-600E-5556-87417A1245C8}"/>
              </a:ext>
            </a:extLst>
          </p:cNvPr>
          <p:cNvSpPr txBox="1"/>
          <p:nvPr/>
        </p:nvSpPr>
        <p:spPr>
          <a:xfrm>
            <a:off x="5589379" y="2365561"/>
            <a:ext cx="420308" cy="430887"/>
          </a:xfrm>
          <a:prstGeom prst="rect">
            <a:avLst/>
          </a:prstGeom>
          <a:noFill/>
        </p:spPr>
        <p:txBody>
          <a:bodyPr wrap="none" rtlCol="0">
            <a:spAutoFit/>
          </a:bodyPr>
          <a:lstStyle/>
          <a:p>
            <a:pPr>
              <a:buNone/>
            </a:pPr>
            <a:r>
              <a:rPr lang="en-GB" sz="2200" dirty="0">
                <a:solidFill>
                  <a:srgbClr val="00628C"/>
                </a:solidFill>
              </a:rPr>
              <a:t>c)</a:t>
            </a:r>
          </a:p>
        </p:txBody>
      </p:sp>
      <p:sp>
        <p:nvSpPr>
          <p:cNvPr id="15" name="TextBox 14">
            <a:extLst>
              <a:ext uri="{FF2B5EF4-FFF2-40B4-BE49-F238E27FC236}">
                <a16:creationId xmlns:a16="http://schemas.microsoft.com/office/drawing/2014/main" id="{59532920-DDBD-A85A-1D68-385FD3D78B4B}"/>
              </a:ext>
            </a:extLst>
          </p:cNvPr>
          <p:cNvSpPr txBox="1"/>
          <p:nvPr/>
        </p:nvSpPr>
        <p:spPr>
          <a:xfrm>
            <a:off x="8248960" y="2365561"/>
            <a:ext cx="436338" cy="430887"/>
          </a:xfrm>
          <a:prstGeom prst="rect">
            <a:avLst/>
          </a:prstGeom>
          <a:noFill/>
        </p:spPr>
        <p:txBody>
          <a:bodyPr wrap="none" rtlCol="0">
            <a:spAutoFit/>
          </a:bodyPr>
          <a:lstStyle/>
          <a:p>
            <a:pPr>
              <a:buNone/>
            </a:pPr>
            <a:r>
              <a:rPr lang="en-GB" sz="2200" dirty="0">
                <a:solidFill>
                  <a:srgbClr val="00628C"/>
                </a:solidFill>
              </a:rPr>
              <a:t>d)</a:t>
            </a:r>
          </a:p>
        </p:txBody>
      </p:sp>
      <p:sp>
        <p:nvSpPr>
          <p:cNvPr id="9" name="TextBox 8">
            <a:extLst>
              <a:ext uri="{FF2B5EF4-FFF2-40B4-BE49-F238E27FC236}">
                <a16:creationId xmlns:a16="http://schemas.microsoft.com/office/drawing/2014/main" id="{A4066412-3A61-940B-D39D-900A38ED1260}"/>
              </a:ext>
            </a:extLst>
          </p:cNvPr>
          <p:cNvSpPr txBox="1"/>
          <p:nvPr/>
        </p:nvSpPr>
        <p:spPr>
          <a:xfrm>
            <a:off x="145680" y="1233859"/>
            <a:ext cx="7723589" cy="430887"/>
          </a:xfrm>
          <a:prstGeom prst="rect">
            <a:avLst/>
          </a:prstGeom>
          <a:noFill/>
        </p:spPr>
        <p:txBody>
          <a:bodyPr wrap="none" rtlCol="0">
            <a:spAutoFit/>
          </a:bodyPr>
          <a:lstStyle/>
          <a:p>
            <a:pPr>
              <a:buNone/>
            </a:pPr>
            <a:r>
              <a:rPr lang="en-GB" sz="2200" dirty="0"/>
              <a:t>The expression </a:t>
            </a:r>
            <a:r>
              <a:rPr lang="en-GB" sz="2200" dirty="0">
                <a:solidFill>
                  <a:schemeClr val="tx2"/>
                </a:solidFill>
              </a:rPr>
              <a:t>3</a:t>
            </a:r>
            <a:r>
              <a:rPr lang="en-GB" sz="2200" i="1" dirty="0">
                <a:solidFill>
                  <a:schemeClr val="tx2"/>
                </a:solidFill>
              </a:rPr>
              <a:t>a</a:t>
            </a:r>
            <a:r>
              <a:rPr lang="en-GB" sz="2200" dirty="0">
                <a:solidFill>
                  <a:schemeClr val="tx2"/>
                </a:solidFill>
              </a:rPr>
              <a:t> + 5 </a:t>
            </a:r>
            <a:r>
              <a:rPr lang="en-GB" sz="2200" dirty="0"/>
              <a:t>is 4 more than the expression </a:t>
            </a:r>
            <a:r>
              <a:rPr lang="en-GB" sz="2200" dirty="0">
                <a:solidFill>
                  <a:schemeClr val="tx2"/>
                </a:solidFill>
              </a:rPr>
              <a:t>3</a:t>
            </a:r>
            <a:r>
              <a:rPr lang="en-GB" sz="2200" i="1" dirty="0">
                <a:solidFill>
                  <a:schemeClr val="tx2"/>
                </a:solidFill>
              </a:rPr>
              <a:t>a</a:t>
            </a:r>
            <a:r>
              <a:rPr lang="en-GB" sz="2200" dirty="0">
                <a:solidFill>
                  <a:schemeClr val="tx2"/>
                </a:solidFill>
              </a:rPr>
              <a:t> + 1</a:t>
            </a:r>
            <a:r>
              <a:rPr lang="en-GB" sz="2200" dirty="0"/>
              <a:t>.</a:t>
            </a:r>
          </a:p>
        </p:txBody>
      </p:sp>
    </p:spTree>
    <p:extLst>
      <p:ext uri="{BB962C8B-B14F-4D97-AF65-F5344CB8AC3E}">
        <p14:creationId xmlns:p14="http://schemas.microsoft.com/office/powerpoint/2010/main" val="322440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982227739"/>
              </p:ext>
            </p:extLst>
          </p:nvPr>
        </p:nvGraphicFramePr>
        <p:xfrm>
          <a:off x="267128" y="764704"/>
          <a:ext cx="11766038" cy="5626871"/>
        </p:xfrm>
        <a:graphic>
          <a:graphicData uri="http://schemas.openxmlformats.org/drawingml/2006/table">
            <a:tbl>
              <a:tblPr firstRow="1" bandRow="1">
                <a:tableStyleId>{5940675A-B579-460E-94D1-54222C63F5DA}</a:tableStyleId>
              </a:tblPr>
              <a:tblGrid>
                <a:gridCol w="6928329">
                  <a:extLst>
                    <a:ext uri="{9D8B030D-6E8A-4147-A177-3AD203B41FA5}">
                      <a16:colId xmlns:a16="http://schemas.microsoft.com/office/drawing/2014/main" val="695237181"/>
                    </a:ext>
                  </a:extLst>
                </a:gridCol>
                <a:gridCol w="483770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Use a blank number line alongside this Checkpoint. Mark 3</a:t>
                      </a:r>
                      <a:r>
                        <a:rPr lang="en-GB" sz="1600" i="1" u="none" dirty="0"/>
                        <a:t>a </a:t>
                      </a:r>
                      <a:r>
                        <a:rPr lang="en-GB" sz="1600" i="0" u="none" dirty="0"/>
                        <a:t>in one position, then 3</a:t>
                      </a:r>
                      <a:r>
                        <a:rPr lang="en-GB" sz="1600" i="1" u="none" dirty="0"/>
                        <a:t>a</a:t>
                      </a:r>
                      <a:r>
                        <a:rPr lang="en-GB" sz="1600" i="0" u="none" dirty="0"/>
                        <a:t> + 2 (2 to the right) and 3</a:t>
                      </a:r>
                      <a:r>
                        <a:rPr lang="en-GB" sz="1600" i="1" u="none" dirty="0"/>
                        <a:t>a</a:t>
                      </a:r>
                      <a:r>
                        <a:rPr lang="en-GB" sz="1600" i="0" u="none" dirty="0"/>
                        <a:t> + 6 (a further 4 to the right). This may help students to see how far apart the two expressions are and support their thinking for the other three pairs.</a:t>
                      </a:r>
                      <a:endParaRPr lang="en-GB" sz="1600" i="1" u="none" dirty="0"/>
                    </a:p>
                    <a:p>
                      <a:r>
                        <a:rPr lang="en-GB" sz="1600" b="1" i="0" u="none" dirty="0"/>
                        <a:t>Challenge</a:t>
                      </a:r>
                    </a:p>
                    <a:p>
                      <a:pPr>
                        <a:spcAft>
                          <a:spcPts val="600"/>
                        </a:spcAft>
                      </a:pPr>
                      <a:r>
                        <a:rPr lang="en-GB" sz="1600" u="none" dirty="0"/>
                        <a:t>Ask students to compare two with different coefficients, such as 4</a:t>
                      </a:r>
                      <a:r>
                        <a:rPr lang="en-GB" sz="1600" i="0" u="none" dirty="0"/>
                        <a:t>(</a:t>
                      </a:r>
                      <a:r>
                        <a:rPr lang="en-GB" sz="1600" i="1" u="none" dirty="0"/>
                        <a:t>a</a:t>
                      </a:r>
                      <a:r>
                        <a:rPr lang="en-GB" sz="1600" i="0" u="none" dirty="0"/>
                        <a:t> + 2) and 3</a:t>
                      </a:r>
                      <a:r>
                        <a:rPr lang="en-GB" sz="1600" i="1" u="none" dirty="0"/>
                        <a:t>a</a:t>
                      </a:r>
                      <a:r>
                        <a:rPr lang="en-GB" sz="1600" i="0" u="none" dirty="0"/>
                        <a:t> + 10. Do we have enough information to know which is bigger? For what values of </a:t>
                      </a:r>
                      <a:r>
                        <a:rPr lang="en-GB" sz="1600" i="1" u="none" dirty="0"/>
                        <a:t>a</a:t>
                      </a:r>
                      <a:r>
                        <a:rPr lang="en-GB" sz="1600" i="0" u="none" dirty="0"/>
                        <a:t> would one be bigger than the other?</a:t>
                      </a:r>
                      <a:endParaRPr lang="en-GB" sz="1600" u="none" dirty="0"/>
                    </a:p>
                    <a:p>
                      <a:r>
                        <a:rPr lang="en-GB" sz="1600" b="1" i="0" u="none" dirty="0"/>
                        <a:t>Representations</a:t>
                      </a:r>
                    </a:p>
                    <a:p>
                      <a:r>
                        <a:rPr lang="en-GB" sz="1600" b="0" i="0" u="none" dirty="0"/>
                        <a:t>These expressions are presented without representations; see if students reach towards a representation to support their thinking. A bar model (with a bar of unknown length for </a:t>
                      </a:r>
                      <a:r>
                        <a:rPr lang="en-GB" sz="1600" b="0" i="1" u="none" dirty="0"/>
                        <a:t>a </a:t>
                      </a:r>
                      <a:r>
                        <a:rPr lang="en-GB" sz="1600" b="0" i="0" u="none" dirty="0"/>
                        <a:t>and a square with the same height for every 1) might help students to visualise the differences between each pair. See ‘Support’ and Additional activity </a:t>
                      </a:r>
                      <a:r>
                        <a:rPr lang="en-GB" sz="1600" b="0" i="0" u="none" dirty="0">
                          <a:hlinkClick r:id="rId3" action="ppaction://hlinksldjump"/>
                        </a:rPr>
                        <a:t>C</a:t>
                      </a:r>
                      <a:r>
                        <a:rPr lang="en-GB" sz="1600" b="0" i="0" u="none" dirty="0"/>
                        <a:t> for suggestions on how a number line might also be a useful representation.</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6 explores students’ understanding of the distributive law. Specifically, check if they know that, in the two expressions </a:t>
                      </a:r>
                      <a:r>
                        <a:rPr lang="en-GB" sz="1600" i="1" dirty="0"/>
                        <a:t>ab</a:t>
                      </a:r>
                      <a:r>
                        <a:rPr lang="en-GB" sz="1600" i="0" dirty="0"/>
                        <a:t> + </a:t>
                      </a:r>
                      <a:r>
                        <a:rPr lang="en-GB" sz="1600" i="1" dirty="0"/>
                        <a:t>c</a:t>
                      </a:r>
                      <a:r>
                        <a:rPr lang="en-GB" sz="1600" i="0" dirty="0"/>
                        <a:t> and </a:t>
                      </a:r>
                      <a:r>
                        <a:rPr lang="en-GB" sz="1600" i="1" dirty="0"/>
                        <a:t>a</a:t>
                      </a:r>
                      <a:r>
                        <a:rPr lang="en-GB" sz="1600" i="0" dirty="0"/>
                        <a:t>(</a:t>
                      </a:r>
                      <a:r>
                        <a:rPr lang="en-GB" sz="1600" i="1" dirty="0"/>
                        <a:t>b</a:t>
                      </a:r>
                      <a:r>
                        <a:rPr lang="en-GB" sz="1600" i="0" dirty="0"/>
                        <a:t> + </a:t>
                      </a:r>
                      <a:r>
                        <a:rPr lang="en-GB" sz="1600" i="1" dirty="0"/>
                        <a:t>c</a:t>
                      </a:r>
                      <a:r>
                        <a:rPr lang="en-GB" sz="1600" i="0" dirty="0"/>
                        <a:t>), there is one term that is the same (</a:t>
                      </a:r>
                      <a:r>
                        <a:rPr lang="en-GB" sz="1600" i="1" dirty="0"/>
                        <a:t>ab</a:t>
                      </a:r>
                      <a:r>
                        <a:rPr lang="en-GB" sz="1600" i="0" dirty="0"/>
                        <a:t>) and one term that is not (i.e. in the second expression, the second term is not really </a:t>
                      </a:r>
                      <a:r>
                        <a:rPr lang="en-GB" sz="1600" i="1" dirty="0"/>
                        <a:t>c</a:t>
                      </a:r>
                      <a:r>
                        <a:rPr lang="en-GB" sz="1600" i="0" dirty="0"/>
                        <a:t> but </a:t>
                      </a:r>
                      <a:r>
                        <a:rPr lang="en-GB" sz="1600" i="1" dirty="0"/>
                        <a:t>ac</a:t>
                      </a:r>
                      <a:r>
                        <a:rPr lang="en-GB" sz="1600" i="0" dirty="0"/>
                        <a:t>)</a:t>
                      </a:r>
                      <a:r>
                        <a:rPr lang="en-GB" sz="1600" i="1" dirty="0"/>
                        <a: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The approach that students take might tell you about the depth of their algebraic thinking. Do they choose a value for </a:t>
                      </a:r>
                      <a:r>
                        <a:rPr lang="en-GB" sz="1600" i="1" dirty="0"/>
                        <a:t>a</a:t>
                      </a:r>
                      <a:r>
                        <a:rPr lang="en-GB" sz="1600" i="0" dirty="0"/>
                        <a:t> and use this to compare each pair of expressions? This might suggest that they are more comfortable with thinking in the particular, and not yet confident with generalisation. Do they expand the brackets before comparing? Those most confident might be able to reason without formally expanding, and just compare the numerical terms.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4" action="ppaction://hlinksldjump"/>
                        </a:rPr>
                        <a:t>B</a:t>
                      </a:r>
                      <a:r>
                        <a:rPr lang="en-GB" sz="1600" b="0" dirty="0"/>
                        <a:t> and </a:t>
                      </a:r>
                      <a:r>
                        <a:rPr lang="en-GB" sz="1600" b="0" dirty="0">
                          <a:hlinkClick r:id="rId3" action="ppaction://hlinksldjump"/>
                        </a:rPr>
                        <a:t>C</a:t>
                      </a:r>
                      <a:r>
                        <a:rPr lang="en-GB" sz="1600" b="0" dirty="0"/>
                        <a:t> offer some different ways to explore the same mathematical idea.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kern="1200" dirty="0">
                          <a:solidFill>
                            <a:schemeClr val="tx1"/>
                          </a:solidFill>
                          <a:effectLst/>
                          <a:latin typeface="+mn-lt"/>
                          <a:ea typeface="+mn-ea"/>
                          <a:cs typeface="+mn-cs"/>
                        </a:rPr>
                        <a:t>Key idea 1.4.3.1 from </a:t>
                      </a:r>
                      <a:r>
                        <a:rPr lang="en-GB" sz="1600" b="0" i="0" u="sng" strike="noStrike" kern="1200" dirty="0">
                          <a:solidFill>
                            <a:schemeClr val="tx1"/>
                          </a:solidFill>
                          <a:effectLst/>
                          <a:latin typeface="+mn-lt"/>
                          <a:ea typeface="+mn-ea"/>
                          <a:cs typeface="+mn-cs"/>
                          <a:hlinkClick r:id="rId5"/>
                        </a:rPr>
                        <a:t>Secondary Mastery Professional Development | NCETM</a:t>
                      </a:r>
                      <a:r>
                        <a:rPr lang="en-GB" sz="1600" b="0" i="0" kern="1200" dirty="0">
                          <a:solidFill>
                            <a:schemeClr val="tx1"/>
                          </a:solidFill>
                          <a:effectLst/>
                          <a:latin typeface="+mn-lt"/>
                          <a:ea typeface="+mn-ea"/>
                          <a:cs typeface="+mn-cs"/>
                        </a:rPr>
                        <a:t> explores </a:t>
                      </a:r>
                      <a:r>
                        <a:rPr lang="en-GB" sz="1600" b="0" i="0" u="sng" strike="noStrike" kern="1200" dirty="0">
                          <a:solidFill>
                            <a:schemeClr val="tx1"/>
                          </a:solidFill>
                          <a:effectLst/>
                          <a:latin typeface="+mn-lt"/>
                          <a:ea typeface="+mn-ea"/>
                          <a:cs typeface="+mn-cs"/>
                          <a:hlinkClick r:id="rId6"/>
                        </a:rPr>
                        <a:t>Multiplying expressions by terms</a:t>
                      </a:r>
                      <a:r>
                        <a:rPr lang="en-GB" sz="1600" b="0" i="0" kern="1200" dirty="0">
                          <a:solidFill>
                            <a:schemeClr val="tx1"/>
                          </a:solidFill>
                          <a:effectLst/>
                          <a:latin typeface="+mn-lt"/>
                          <a:ea typeface="+mn-ea"/>
                          <a:cs typeface="+mn-cs"/>
                        </a:rPr>
                        <a:t> if students need more time and different representations to explore the distributive law.</a:t>
                      </a:r>
                      <a:endParaRPr lang="en-GB" sz="14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109380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7: Equal equations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1657" y="554755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77D8F35-DEBE-4372-8F7B-EAE31776E7B0}"/>
              </a:ext>
            </a:extLst>
          </p:cNvPr>
          <p:cNvSpPr txBox="1"/>
          <p:nvPr/>
        </p:nvSpPr>
        <p:spPr>
          <a:xfrm>
            <a:off x="311588" y="1129829"/>
            <a:ext cx="10779423" cy="461665"/>
          </a:xfrm>
          <a:prstGeom prst="rect">
            <a:avLst/>
          </a:prstGeom>
          <a:noFill/>
        </p:spPr>
        <p:txBody>
          <a:bodyPr wrap="square" rtlCol="0">
            <a:spAutoFit/>
          </a:bodyPr>
          <a:lstStyle/>
          <a:p>
            <a:pPr marL="457200" indent="-457200">
              <a:buFont typeface="+mj-lt"/>
              <a:buAutoNum type="alphaLcParenR"/>
            </a:pPr>
            <a:r>
              <a:rPr lang="en-GB" sz="2200" dirty="0"/>
              <a:t> If </a:t>
            </a:r>
            <a:r>
              <a:rPr lang="en-GB" sz="2200" i="1" dirty="0">
                <a:solidFill>
                  <a:srgbClr val="00628C"/>
                </a:solidFill>
              </a:rPr>
              <a:t>w </a:t>
            </a:r>
            <a:r>
              <a:rPr lang="en-GB" sz="2200" dirty="0">
                <a:solidFill>
                  <a:srgbClr val="00628C"/>
                </a:solidFill>
              </a:rPr>
              <a:t>= 15</a:t>
            </a:r>
            <a:r>
              <a:rPr lang="en-GB" sz="2200" dirty="0"/>
              <a:t>, fill in the gaps so that each of these equations is true</a:t>
            </a:r>
            <a:r>
              <a:rPr lang="en-GB" sz="2400" dirty="0"/>
              <a:t>.</a:t>
            </a:r>
          </a:p>
        </p:txBody>
      </p:sp>
      <p:sp>
        <p:nvSpPr>
          <p:cNvPr id="19" name="TextBox 18">
            <a:extLst>
              <a:ext uri="{FF2B5EF4-FFF2-40B4-BE49-F238E27FC236}">
                <a16:creationId xmlns:a16="http://schemas.microsoft.com/office/drawing/2014/main" id="{732430D0-8F4F-4024-914C-D3FC8F503F39}"/>
              </a:ext>
            </a:extLst>
          </p:cNvPr>
          <p:cNvSpPr txBox="1"/>
          <p:nvPr/>
        </p:nvSpPr>
        <p:spPr>
          <a:xfrm>
            <a:off x="311588" y="3226569"/>
            <a:ext cx="10779424" cy="430887"/>
          </a:xfrm>
          <a:prstGeom prst="rect">
            <a:avLst/>
          </a:prstGeom>
          <a:noFill/>
        </p:spPr>
        <p:txBody>
          <a:bodyPr wrap="square" rtlCol="0">
            <a:spAutoFit/>
          </a:bodyPr>
          <a:lstStyle/>
          <a:p>
            <a:pPr marL="457200" indent="-457200">
              <a:buFont typeface="+mj-lt"/>
              <a:buAutoNum type="alphaLcParenR" startAt="2"/>
            </a:pPr>
            <a:r>
              <a:rPr lang="en-GB" sz="2200" dirty="0"/>
              <a:t>If </a:t>
            </a:r>
            <a:r>
              <a:rPr lang="en-GB" sz="2200" i="1" dirty="0">
                <a:solidFill>
                  <a:srgbClr val="00628C"/>
                </a:solidFill>
              </a:rPr>
              <a:t>w + y = </a:t>
            </a:r>
            <a:r>
              <a:rPr lang="en-GB" sz="2200" dirty="0">
                <a:solidFill>
                  <a:srgbClr val="00628C"/>
                </a:solidFill>
              </a:rPr>
              <a:t>15</a:t>
            </a:r>
            <a:r>
              <a:rPr lang="en-GB" sz="2200" dirty="0"/>
              <a:t>, fill in the gaps so that each of these equations is true.</a:t>
            </a:r>
          </a:p>
        </p:txBody>
      </p:sp>
      <p:sp>
        <p:nvSpPr>
          <p:cNvPr id="20" name="TextBox 19">
            <a:extLst>
              <a:ext uri="{FF2B5EF4-FFF2-40B4-BE49-F238E27FC236}">
                <a16:creationId xmlns:a16="http://schemas.microsoft.com/office/drawing/2014/main" id="{A7BB383E-5590-4536-A7A6-AEE84557557E}"/>
              </a:ext>
            </a:extLst>
          </p:cNvPr>
          <p:cNvSpPr txBox="1"/>
          <p:nvPr/>
        </p:nvSpPr>
        <p:spPr>
          <a:xfrm>
            <a:off x="1397946" y="5728171"/>
            <a:ext cx="7645943" cy="837152"/>
          </a:xfrm>
          <a:prstGeom prst="rect">
            <a:avLst/>
          </a:prstGeom>
          <a:noFill/>
        </p:spPr>
        <p:txBody>
          <a:bodyPr wrap="square">
            <a:spAutoFit/>
          </a:bodyPr>
          <a:lstStyle/>
          <a:p>
            <a:pPr>
              <a:buNone/>
            </a:pPr>
            <a:r>
              <a:rPr lang="en-GB" sz="2200" dirty="0"/>
              <a:t>If </a:t>
            </a:r>
            <a:r>
              <a:rPr lang="en-GB" sz="2200" dirty="0">
                <a:solidFill>
                  <a:srgbClr val="00628C"/>
                </a:solidFill>
              </a:rPr>
              <a:t>2</a:t>
            </a:r>
            <a:r>
              <a:rPr lang="en-GB" sz="2200" i="1" dirty="0">
                <a:solidFill>
                  <a:srgbClr val="00628C"/>
                </a:solidFill>
              </a:rPr>
              <a:t>w </a:t>
            </a:r>
            <a:r>
              <a:rPr lang="en-GB" sz="2200" dirty="0">
                <a:solidFill>
                  <a:srgbClr val="00628C"/>
                </a:solidFill>
              </a:rPr>
              <a:t>= 15</a:t>
            </a:r>
            <a:r>
              <a:rPr lang="en-GB" sz="2200" dirty="0"/>
              <a:t>, what other equations can you write?</a:t>
            </a:r>
          </a:p>
          <a:p>
            <a:pPr>
              <a:buNone/>
            </a:pPr>
            <a:r>
              <a:rPr lang="en-GB" sz="2200" dirty="0"/>
              <a:t>How about if </a:t>
            </a:r>
            <a:r>
              <a:rPr lang="en-GB" sz="2200" dirty="0">
                <a:solidFill>
                  <a:srgbClr val="00628C"/>
                </a:solidFill>
              </a:rPr>
              <a:t>2</a:t>
            </a:r>
            <a:r>
              <a:rPr lang="en-GB" sz="2200" i="1" dirty="0">
                <a:solidFill>
                  <a:srgbClr val="00628C"/>
                </a:solidFill>
              </a:rPr>
              <a:t>w + y = </a:t>
            </a:r>
            <a:r>
              <a:rPr lang="en-GB" sz="2200" dirty="0">
                <a:solidFill>
                  <a:srgbClr val="00628C"/>
                </a:solidFill>
              </a:rPr>
              <a:t>15</a:t>
            </a:r>
            <a:r>
              <a:rPr lang="en-GB" sz="2200" dirty="0"/>
              <a:t>?</a:t>
            </a:r>
          </a:p>
        </p:txBody>
      </p:sp>
      <p:graphicFrame>
        <p:nvGraphicFramePr>
          <p:cNvPr id="2" name="Table 3">
            <a:extLst>
              <a:ext uri="{FF2B5EF4-FFF2-40B4-BE49-F238E27FC236}">
                <a16:creationId xmlns:a16="http://schemas.microsoft.com/office/drawing/2014/main" id="{894025E8-0A57-A75F-F954-B7093C617F3D}"/>
              </a:ext>
            </a:extLst>
          </p:cNvPr>
          <p:cNvGraphicFramePr>
            <a:graphicFrameLocks noGrp="1"/>
          </p:cNvGraphicFramePr>
          <p:nvPr>
            <p:extLst>
              <p:ext uri="{D42A27DB-BD31-4B8C-83A1-F6EECF244321}">
                <p14:modId xmlns:p14="http://schemas.microsoft.com/office/powerpoint/2010/main" val="4216511496"/>
              </p:ext>
            </p:extLst>
          </p:nvPr>
        </p:nvGraphicFramePr>
        <p:xfrm>
          <a:off x="1702142" y="1848423"/>
          <a:ext cx="8315157" cy="952763"/>
        </p:xfrm>
        <a:graphic>
          <a:graphicData uri="http://schemas.openxmlformats.org/drawingml/2006/table">
            <a:tbl>
              <a:tblPr firstRow="1" bandRow="1">
                <a:tableStyleId>{912C8C85-51F0-491E-9774-3900AFEF0FD7}</a:tableStyleId>
              </a:tblPr>
              <a:tblGrid>
                <a:gridCol w="2771719">
                  <a:extLst>
                    <a:ext uri="{9D8B030D-6E8A-4147-A177-3AD203B41FA5}">
                      <a16:colId xmlns:a16="http://schemas.microsoft.com/office/drawing/2014/main" val="2881111917"/>
                    </a:ext>
                  </a:extLst>
                </a:gridCol>
                <a:gridCol w="2771719">
                  <a:extLst>
                    <a:ext uri="{9D8B030D-6E8A-4147-A177-3AD203B41FA5}">
                      <a16:colId xmlns:a16="http://schemas.microsoft.com/office/drawing/2014/main" val="2532158805"/>
                    </a:ext>
                  </a:extLst>
                </a:gridCol>
                <a:gridCol w="2771719">
                  <a:extLst>
                    <a:ext uri="{9D8B030D-6E8A-4147-A177-3AD203B41FA5}">
                      <a16:colId xmlns:a16="http://schemas.microsoft.com/office/drawing/2014/main" val="1870357598"/>
                    </a:ext>
                  </a:extLst>
                </a:gridCol>
              </a:tblGrid>
              <a:tr h="340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i="1" dirty="0">
                          <a:solidFill>
                            <a:srgbClr val="585858"/>
                          </a:solidFill>
                        </a:rPr>
                        <a:t>___ </a:t>
                      </a:r>
                      <a:r>
                        <a:rPr lang="en-GB" sz="2200" b="0" dirty="0">
                          <a:solidFill>
                            <a:srgbClr val="585858"/>
                          </a:solidFill>
                        </a:rPr>
                        <a:t>= 16</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dirty="0">
                          <a:solidFill>
                            <a:srgbClr val="585858"/>
                          </a:solidFill>
                        </a:rPr>
                        <a:t>10</a:t>
                      </a:r>
                      <a:r>
                        <a:rPr lang="en-GB" sz="2200" b="0" i="1" dirty="0">
                          <a:solidFill>
                            <a:srgbClr val="585858"/>
                          </a:solidFill>
                        </a:rPr>
                        <a:t>w</a:t>
                      </a:r>
                      <a:r>
                        <a:rPr lang="en-GB" sz="2200" b="0" dirty="0">
                          <a:solidFill>
                            <a:srgbClr val="585858"/>
                          </a:solidFill>
                        </a:rPr>
                        <a:t> = ___</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dirty="0">
                          <a:solidFill>
                            <a:srgbClr val="585858"/>
                          </a:solidFill>
                        </a:rPr>
                        <a:t>___ = 5</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61060176"/>
                  </a:ext>
                </a:extLst>
              </a:tr>
              <a:tr h="5260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i="1" dirty="0">
                          <a:solidFill>
                            <a:srgbClr val="585858"/>
                          </a:solidFill>
                        </a:rPr>
                        <a:t>w – </a:t>
                      </a:r>
                      <a:r>
                        <a:rPr lang="en-GB" sz="2200" b="0" i="0" dirty="0">
                          <a:solidFill>
                            <a:srgbClr val="585858"/>
                          </a:solidFill>
                        </a:rPr>
                        <a:t>9</a:t>
                      </a:r>
                      <a:r>
                        <a:rPr lang="en-GB" sz="2200" b="0" i="1" dirty="0">
                          <a:solidFill>
                            <a:srgbClr val="585858"/>
                          </a:solidFill>
                        </a:rPr>
                        <a:t> </a:t>
                      </a:r>
                      <a:r>
                        <a:rPr lang="en-GB" sz="2200" b="0" dirty="0">
                          <a:solidFill>
                            <a:srgbClr val="585858"/>
                          </a:solidFill>
                        </a:rPr>
                        <a:t>= ___</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i="1" dirty="0">
                          <a:solidFill>
                            <a:srgbClr val="585858"/>
                          </a:solidFill>
                        </a:rPr>
                        <a:t>___ </a:t>
                      </a:r>
                      <a:r>
                        <a:rPr lang="en-GB" sz="2200" b="0" dirty="0">
                          <a:solidFill>
                            <a:srgbClr val="585858"/>
                          </a:solidFill>
                        </a:rPr>
                        <a:t>= 30</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i="1" dirty="0">
                          <a:solidFill>
                            <a:srgbClr val="585858"/>
                          </a:solidFill>
                        </a:rPr>
                        <a:t>w ÷ </a:t>
                      </a:r>
                      <a:r>
                        <a:rPr lang="en-GB" sz="2200" b="0" dirty="0">
                          <a:solidFill>
                            <a:srgbClr val="585858"/>
                          </a:solidFill>
                        </a:rPr>
                        <a:t>10 = ___</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53645538"/>
                  </a:ext>
                </a:extLst>
              </a:tr>
            </a:tbl>
          </a:graphicData>
        </a:graphic>
      </p:graphicFrame>
      <p:graphicFrame>
        <p:nvGraphicFramePr>
          <p:cNvPr id="29" name="Table 3">
            <a:extLst>
              <a:ext uri="{FF2B5EF4-FFF2-40B4-BE49-F238E27FC236}">
                <a16:creationId xmlns:a16="http://schemas.microsoft.com/office/drawing/2014/main" id="{603BCEFC-6303-909D-B68F-97D65F9CEA09}"/>
              </a:ext>
            </a:extLst>
          </p:cNvPr>
          <p:cNvGraphicFramePr>
            <a:graphicFrameLocks noGrp="1"/>
          </p:cNvGraphicFramePr>
          <p:nvPr>
            <p:extLst>
              <p:ext uri="{D42A27DB-BD31-4B8C-83A1-F6EECF244321}">
                <p14:modId xmlns:p14="http://schemas.microsoft.com/office/powerpoint/2010/main" val="598930847"/>
              </p:ext>
            </p:extLst>
          </p:nvPr>
        </p:nvGraphicFramePr>
        <p:xfrm>
          <a:off x="1702143" y="3875314"/>
          <a:ext cx="8315157" cy="1290731"/>
        </p:xfrm>
        <a:graphic>
          <a:graphicData uri="http://schemas.openxmlformats.org/drawingml/2006/table">
            <a:tbl>
              <a:tblPr firstRow="1" bandRow="1">
                <a:tableStyleId>{912C8C85-51F0-491E-9774-3900AFEF0FD7}</a:tableStyleId>
              </a:tblPr>
              <a:tblGrid>
                <a:gridCol w="2771719">
                  <a:extLst>
                    <a:ext uri="{9D8B030D-6E8A-4147-A177-3AD203B41FA5}">
                      <a16:colId xmlns:a16="http://schemas.microsoft.com/office/drawing/2014/main" val="2881111917"/>
                    </a:ext>
                  </a:extLst>
                </a:gridCol>
                <a:gridCol w="2771719">
                  <a:extLst>
                    <a:ext uri="{9D8B030D-6E8A-4147-A177-3AD203B41FA5}">
                      <a16:colId xmlns:a16="http://schemas.microsoft.com/office/drawing/2014/main" val="2532158805"/>
                    </a:ext>
                  </a:extLst>
                </a:gridCol>
                <a:gridCol w="2771719">
                  <a:extLst>
                    <a:ext uri="{9D8B030D-6E8A-4147-A177-3AD203B41FA5}">
                      <a16:colId xmlns:a16="http://schemas.microsoft.com/office/drawing/2014/main" val="1870357598"/>
                    </a:ext>
                  </a:extLst>
                </a:gridCol>
              </a:tblGrid>
              <a:tr h="764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i="1" dirty="0">
                          <a:solidFill>
                            <a:srgbClr val="585858"/>
                          </a:solidFill>
                        </a:rPr>
                        <a:t>___ </a:t>
                      </a:r>
                      <a:r>
                        <a:rPr lang="en-GB" sz="2200" b="0" dirty="0">
                          <a:solidFill>
                            <a:srgbClr val="585858"/>
                          </a:solidFill>
                        </a:rPr>
                        <a:t>= 16</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buNone/>
                      </a:pPr>
                      <a:r>
                        <a:rPr lang="en-GB" sz="2000" b="0" dirty="0">
                          <a:solidFill>
                            <a:srgbClr val="585858"/>
                          </a:solidFill>
                        </a:rPr>
                        <a:t>2(</a:t>
                      </a:r>
                      <a:r>
                        <a:rPr lang="en-GB" sz="2000" b="0" i="1" dirty="0">
                          <a:solidFill>
                            <a:srgbClr val="585858"/>
                          </a:solidFill>
                        </a:rPr>
                        <a:t>w </a:t>
                      </a:r>
                      <a:r>
                        <a:rPr lang="en-GB" sz="2000" b="0" dirty="0">
                          <a:solidFill>
                            <a:srgbClr val="585858"/>
                          </a:solidFill>
                        </a:rPr>
                        <a:t>+ </a:t>
                      </a:r>
                      <a:r>
                        <a:rPr lang="en-GB" sz="2000" b="0" i="1" dirty="0">
                          <a:solidFill>
                            <a:srgbClr val="585858"/>
                          </a:solidFill>
                        </a:rPr>
                        <a:t>y)</a:t>
                      </a:r>
                      <a:r>
                        <a:rPr lang="en-GB" sz="2000" b="0" dirty="0">
                          <a:solidFill>
                            <a:srgbClr val="585858"/>
                          </a:solidFill>
                        </a:rPr>
                        <a:t> = ___</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b="0" dirty="0">
                          <a:solidFill>
                            <a:srgbClr val="585858"/>
                          </a:solidFill>
                        </a:rPr>
                        <a:t>___ = 3</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61060176"/>
                  </a:ext>
                </a:extLst>
              </a:tr>
              <a:tr h="526043">
                <a:tc>
                  <a:txBody>
                    <a:bodyPr/>
                    <a:lstStyle/>
                    <a:p>
                      <a:pPr algn="ctr">
                        <a:buNone/>
                      </a:pPr>
                      <a:r>
                        <a:rPr lang="en-GB" sz="2000" b="0" dirty="0">
                          <a:solidFill>
                            <a:srgbClr val="585858"/>
                          </a:solidFill>
                        </a:rPr>
                        <a:t>60 = ___</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buNone/>
                      </a:pPr>
                      <a:r>
                        <a:rPr lang="en-GB" sz="2000" b="0" i="0" dirty="0">
                          <a:solidFill>
                            <a:srgbClr val="585858"/>
                          </a:solidFill>
                        </a:rPr>
                        <a:t>2</a:t>
                      </a:r>
                      <a:r>
                        <a:rPr lang="en-GB" sz="2000" b="0" i="1" dirty="0">
                          <a:solidFill>
                            <a:srgbClr val="585858"/>
                          </a:solidFill>
                        </a:rPr>
                        <a:t>w</a:t>
                      </a:r>
                      <a:r>
                        <a:rPr lang="en-GB" sz="2000" b="0" dirty="0">
                          <a:solidFill>
                            <a:srgbClr val="585858"/>
                          </a:solidFill>
                        </a:rPr>
                        <a:t> + </a:t>
                      </a:r>
                      <a:r>
                        <a:rPr lang="en-GB" sz="2000" b="0" i="1" dirty="0">
                          <a:solidFill>
                            <a:srgbClr val="585858"/>
                          </a:solidFill>
                        </a:rPr>
                        <a:t>y</a:t>
                      </a:r>
                      <a:r>
                        <a:rPr lang="en-GB" sz="2000" b="0" dirty="0">
                          <a:solidFill>
                            <a:srgbClr val="585858"/>
                          </a:solidFill>
                        </a:rPr>
                        <a:t> = ___</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a:buNone/>
                      </a:pPr>
                      <a:r>
                        <a:rPr lang="en-GB" sz="2000" b="0" i="1" dirty="0">
                          <a:solidFill>
                            <a:srgbClr val="585858"/>
                          </a:solidFill>
                        </a:rPr>
                        <a:t>___ </a:t>
                      </a:r>
                      <a:r>
                        <a:rPr lang="en-GB" sz="2000" b="0" dirty="0">
                          <a:solidFill>
                            <a:srgbClr val="585858"/>
                          </a:solidFill>
                        </a:rPr>
                        <a:t>= 15 – </a:t>
                      </a:r>
                      <a:r>
                        <a:rPr lang="en-GB" sz="2000" b="0" i="1" dirty="0">
                          <a:solidFill>
                            <a:srgbClr val="585858"/>
                          </a:solidFill>
                        </a:rPr>
                        <a:t>y </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53645538"/>
                  </a:ext>
                </a:extLst>
              </a:tr>
            </a:tbl>
          </a:graphicData>
        </a:graphic>
      </p:graphicFrame>
    </p:spTree>
    <p:extLst>
      <p:ext uri="{BB962C8B-B14F-4D97-AF65-F5344CB8AC3E}">
        <p14:creationId xmlns:p14="http://schemas.microsoft.com/office/powerpoint/2010/main" val="206040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109517378"/>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6009686">
                  <a:extLst>
                    <a:ext uri="{9D8B030D-6E8A-4147-A177-3AD203B41FA5}">
                      <a16:colId xmlns:a16="http://schemas.microsoft.com/office/drawing/2014/main" val="695237181"/>
                    </a:ext>
                  </a:extLst>
                </a:gridCol>
                <a:gridCol w="575635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Draw two columns on the board – one for additive changes, and one for multiplicative changes. Write specific examples in each, starting with those given and adding more if more discussion is needed. Focus just on examples that involve an additive change first before moving onto multiplicative changes. Include examples that could go in both columns (such as __ = 30), and discuss what is the same and what is different.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dirty="0"/>
                        <a:t>Challenge</a:t>
                      </a:r>
                    </a:p>
                    <a:p>
                      <a:pPr>
                        <a:spcAft>
                          <a:spcPts val="600"/>
                        </a:spcAft>
                      </a:pPr>
                      <a:r>
                        <a:rPr lang="en-GB" sz="1600" u="none" dirty="0"/>
                        <a:t>Ask students to repeat the challenge question for a more complex equation, such as one that has unknowns on both sides.</a:t>
                      </a:r>
                    </a:p>
                    <a:p>
                      <a:r>
                        <a:rPr lang="en-GB" sz="1600" b="1" i="0" u="none" dirty="0"/>
                        <a:t>Representations</a:t>
                      </a:r>
                    </a:p>
                    <a:p>
                      <a:r>
                        <a:rPr lang="en-GB" sz="1600" b="0" i="0" u="none" dirty="0"/>
                        <a:t>Revisit the representation of balanced scales: draw scales with </a:t>
                      </a:r>
                      <a:r>
                        <a:rPr lang="en-GB" sz="1600" b="0" i="1" u="none" dirty="0"/>
                        <a:t>w</a:t>
                      </a:r>
                      <a:r>
                        <a:rPr lang="en-GB" sz="1600" b="0" i="0" u="none" dirty="0"/>
                        <a:t> on one side and 15 on the other, and model how any change has to be the same on both sides to maintain balance.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dirty="0"/>
                        <a:t>Checkpoint 7 explores students’ understanding of equality with algebraic representations. </a:t>
                      </a:r>
                      <a:r>
                        <a:rPr lang="en-GB" sz="1600" dirty="0"/>
                        <a:t>Ascertain students’ confidence with manipulating algebra, and whether any specific operations cause particular problems for them. Rather than go through each one in turn, see how they get on with all six expressions in one part and encourage them to move on if they are struggling. You could ask them to split a mini-whiteboard into a 3 by 2 grid and complete as many gaps as they can from part a - see where they have problems. You could repeat this for part b. There are some parallels between parts a and b to support students to recognise that they can still manipulate an expression that is longer than a single letter. Pay particular attention to the middle column in part b – this explores students’ understanding of brackets and when they have performed an operation on a ‘whole’ expression, which is a common source of mistakes and misconceptions.</a:t>
                      </a:r>
                    </a:p>
                  </a:txBody>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3" action="ppaction://hlinksldjump"/>
                        </a:rPr>
                        <a:t>B</a:t>
                      </a:r>
                      <a:r>
                        <a:rPr lang="en-GB" sz="1600" b="0" dirty="0"/>
                        <a:t>, </a:t>
                      </a:r>
                      <a:r>
                        <a:rPr lang="en-GB" sz="1600" b="0" dirty="0">
                          <a:hlinkClick r:id="rId4" action="ppaction://hlinksldjump"/>
                        </a:rPr>
                        <a:t>C</a:t>
                      </a:r>
                      <a:r>
                        <a:rPr lang="en-GB" sz="1600" b="0" dirty="0"/>
                        <a:t>, </a:t>
                      </a:r>
                      <a:r>
                        <a:rPr lang="en-GB" sz="1600" b="0" dirty="0">
                          <a:hlinkClick r:id="rId5" action="ppaction://hlinksldjump"/>
                        </a:rPr>
                        <a:t>D</a:t>
                      </a:r>
                      <a:r>
                        <a:rPr lang="en-GB" sz="1600" b="0" dirty="0"/>
                        <a:t> and </a:t>
                      </a:r>
                      <a:r>
                        <a:rPr lang="en-GB" sz="1600" b="0" dirty="0">
                          <a:hlinkClick r:id="rId6" action="ppaction://hlinksldjump"/>
                        </a:rPr>
                        <a:t>E</a:t>
                      </a:r>
                      <a:r>
                        <a:rPr lang="en-GB" sz="1600" b="0" dirty="0"/>
                        <a:t> go further into common misconceptions with brackets, division and order of operations within equations, which may be useful if the middle column of part b posed a particular problem for students.</a:t>
                      </a:r>
                    </a:p>
                    <a:p>
                      <a:pPr marL="285750" indent="-285750">
                        <a:buFont typeface="Arial" panose="020B0604020202020204" pitchFamily="34" charset="0"/>
                        <a:buChar char="•"/>
                      </a:pPr>
                      <a:r>
                        <a:rPr lang="en-GB" sz="1600" b="0" i="0" kern="1200" dirty="0">
                          <a:solidFill>
                            <a:schemeClr val="tx1"/>
                          </a:solidFill>
                          <a:effectLst/>
                          <a:latin typeface="+mn-lt"/>
                          <a:ea typeface="+mn-ea"/>
                          <a:cs typeface="+mn-cs"/>
                        </a:rPr>
                        <a:t>Key idea 2.2.3.3 from </a:t>
                      </a:r>
                      <a:r>
                        <a:rPr lang="en-GB" sz="1600" b="0" i="0" u="sng" strike="noStrike" kern="1200" dirty="0">
                          <a:solidFill>
                            <a:schemeClr val="tx1"/>
                          </a:solidFill>
                          <a:effectLst/>
                          <a:latin typeface="+mn-lt"/>
                          <a:ea typeface="+mn-ea"/>
                          <a:cs typeface="+mn-cs"/>
                          <a:hlinkClick r:id="rId7"/>
                        </a:rPr>
                        <a:t>Secondary Mastery Professional Development | NCETM</a:t>
                      </a:r>
                      <a:r>
                        <a:rPr lang="en-GB" sz="1600" b="0" i="0" kern="1200" dirty="0">
                          <a:solidFill>
                            <a:schemeClr val="tx1"/>
                          </a:solidFill>
                          <a:effectLst/>
                          <a:latin typeface="+mn-lt"/>
                          <a:ea typeface="+mn-ea"/>
                          <a:cs typeface="+mn-cs"/>
                        </a:rPr>
                        <a:t> explores ‘</a:t>
                      </a:r>
                      <a:r>
                        <a:rPr lang="en-GB" sz="1600" b="0" i="0" kern="1200" dirty="0">
                          <a:solidFill>
                            <a:schemeClr val="tx1"/>
                          </a:solidFill>
                          <a:effectLst/>
                          <a:latin typeface="+mn-lt"/>
                          <a:ea typeface="+mn-ea"/>
                          <a:cs typeface="+mn-cs"/>
                          <a:hlinkClick r:id="rId8"/>
                        </a:rPr>
                        <a:t>Manipulating equations with unknowns on both sides</a:t>
                      </a:r>
                      <a:r>
                        <a:rPr lang="en-GB" sz="1600" b="0" i="0" kern="1200" dirty="0">
                          <a:solidFill>
                            <a:schemeClr val="tx1"/>
                          </a:solidFill>
                          <a:effectLst/>
                          <a:latin typeface="+mn-lt"/>
                          <a:ea typeface="+mn-ea"/>
                          <a:cs typeface="+mn-cs"/>
                        </a:rPr>
                        <a:t>’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172416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Inverse operations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090198"/>
            <a:ext cx="6062463" cy="1152130"/>
          </a:xfrm>
        </p:spPr>
        <p:txBody>
          <a:bodyPr>
            <a:normAutofit/>
          </a:bodyPr>
          <a:lstStyle/>
          <a:p>
            <a:r>
              <a:rPr lang="en-GB" sz="1800" dirty="0">
                <a:latin typeface="Century Gothic" panose="020B0502020202020204" pitchFamily="34" charset="0"/>
              </a:rPr>
              <a:t>Checkpoints 8–10</a:t>
            </a:r>
          </a:p>
        </p:txBody>
      </p:sp>
    </p:spTree>
    <p:extLst>
      <p:ext uri="{BB962C8B-B14F-4D97-AF65-F5344CB8AC3E}">
        <p14:creationId xmlns:p14="http://schemas.microsoft.com/office/powerpoint/2010/main" val="1351999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Inverse operations</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714179384"/>
              </p:ext>
            </p:extLst>
          </p:nvPr>
        </p:nvGraphicFramePr>
        <p:xfrm>
          <a:off x="417815" y="1029507"/>
          <a:ext cx="11426013" cy="5703490"/>
        </p:xfrm>
        <a:graphic>
          <a:graphicData uri="http://schemas.openxmlformats.org/drawingml/2006/table">
            <a:tbl>
              <a:tblPr firstRow="1" bandRow="1">
                <a:tableStyleId>{5940675A-B579-460E-94D1-54222C63F5DA}</a:tableStyleId>
              </a:tblPr>
              <a:tblGrid>
                <a:gridCol w="7702928">
                  <a:extLst>
                    <a:ext uri="{9D8B030D-6E8A-4147-A177-3AD203B41FA5}">
                      <a16:colId xmlns:a16="http://schemas.microsoft.com/office/drawing/2014/main" val="4178532543"/>
                    </a:ext>
                  </a:extLst>
                </a:gridCol>
                <a:gridCol w="3723085">
                  <a:extLst>
                    <a:ext uri="{9D8B030D-6E8A-4147-A177-3AD203B41FA5}">
                      <a16:colId xmlns:a16="http://schemas.microsoft.com/office/drawing/2014/main" val="864547500"/>
                    </a:ext>
                  </a:extLst>
                </a:gridCol>
              </a:tblGrid>
              <a:tr h="460930">
                <a:tc>
                  <a:txBody>
                    <a:bodyPr/>
                    <a:lstStyle/>
                    <a:p>
                      <a:r>
                        <a:rPr lang="en-GB" sz="1800" b="1" dirty="0">
                          <a:solidFill>
                            <a:schemeClr val="bg1"/>
                          </a:solidFill>
                        </a:rPr>
                        <a:t>Previous learning</a:t>
                      </a:r>
                    </a:p>
                  </a:txBody>
                  <a:tcPr anchor="ctr">
                    <a:solidFill>
                      <a:schemeClr val="accent2"/>
                    </a:solidFill>
                  </a:tcPr>
                </a:tc>
                <a:tc>
                  <a:txBody>
                    <a:bodyPr/>
                    <a:lstStyle/>
                    <a:p>
                      <a:r>
                        <a:rPr lang="en-GB" sz="1800" b="1" dirty="0">
                          <a:solidFill>
                            <a:schemeClr val="bg1"/>
                          </a:solidFill>
                        </a:rPr>
                        <a:t>In Key Stage 3 students need to</a:t>
                      </a:r>
                    </a:p>
                  </a:txBody>
                  <a:tcPr anchor="ctr">
                    <a:solidFill>
                      <a:schemeClr val="accent2"/>
                    </a:solidFill>
                  </a:tcPr>
                </a:tc>
                <a:extLst>
                  <a:ext uri="{0D108BD9-81ED-4DB2-BD59-A6C34878D82A}">
                    <a16:rowId xmlns:a16="http://schemas.microsoft.com/office/drawing/2014/main" val="1994315794"/>
                  </a:ext>
                </a:extLst>
              </a:tr>
              <a:tr h="2622471">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A thorough understanding of and </a:t>
                      </a:r>
                      <a:r>
                        <a:rPr lang="en-GB" sz="1600" dirty="0"/>
                        <a:t>fluency with the four operations underpins work on algebra, and is built throughout Key stages 1 and 2</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i="0" u="none" dirty="0"/>
                        <a:t>Year 4: estimate and use inverse operations to check answers to a calculation</a:t>
                      </a: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6AS/MD–2:</a:t>
                      </a:r>
                      <a:r>
                        <a:rPr lang="en-US" sz="1600" i="0" baseline="0" dirty="0"/>
                        <a:t> use a given additive or multiplicative calculation to derive or complete a related calculation, using arithmetic properties, inverse relationships, and place-value understanding (pp 302–04)</a:t>
                      </a:r>
                      <a:r>
                        <a:rPr lang="en-US" sz="1600" i="0" baseline="30000" dirty="0"/>
                        <a:t>1</a:t>
                      </a:r>
                      <a:r>
                        <a:rPr lang="en-US" sz="1600" i="0" baseline="0" dirty="0"/>
                        <a:t>; </a:t>
                      </a:r>
                      <a:r>
                        <a:rPr lang="en-GB" sz="1600" i="0" baseline="0" dirty="0"/>
                        <a:t>6AS/MD–4: solve problems with 2 unknowns (pp308–12</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600" b="0" i="0" dirty="0">
                          <a:hlinkClick r:id="rId4"/>
                        </a:rPr>
                        <a:t>Primary Mastery Professional Development</a:t>
                      </a:r>
                      <a:r>
                        <a:rPr lang="en-GB" sz="1600" b="0" i="0" dirty="0"/>
                        <a:t>, Spine 1 Number, Addition and Subtraction, Year 5 </a:t>
                      </a:r>
                      <a:r>
                        <a:rPr lang="en-GB" sz="1600" b="0" i="0" dirty="0">
                          <a:hlinkClick r:id="rId5"/>
                        </a:rPr>
                        <a:t>Segment 1.29 Using equivalence and the compensation property to calculate</a:t>
                      </a:r>
                      <a:r>
                        <a:rPr lang="en-GB" sz="1600" b="0" i="0" dirty="0"/>
                        <a:t>; Spine 2 Multiplication and Division, Year 5 </a:t>
                      </a:r>
                      <a:r>
                        <a:rPr lang="en-GB" sz="1600" b="0" i="0" dirty="0">
                          <a:hlinkClick r:id="rId5"/>
                        </a:rPr>
                        <a:t>Segment 2.18: Using equivalence to calculate (multiplication and division)</a:t>
                      </a:r>
                      <a:r>
                        <a:rPr lang="en-GB" sz="1600" b="0" i="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dirty="0"/>
                        <a:t>Key Stage 3 curriculum: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600" kern="1200" dirty="0">
                          <a:solidFill>
                            <a:schemeClr val="tx1"/>
                          </a:solidFill>
                          <a:latin typeface="+mn-lt"/>
                          <a:ea typeface="+mn-ea"/>
                          <a:cs typeface="+mn-cs"/>
                        </a:rPr>
                        <a:t>2.1.5.4</a:t>
                      </a:r>
                      <a:r>
                        <a:rPr lang="en-US" sz="1600" i="0" baseline="30000" dirty="0"/>
                        <a:t>2</a:t>
                      </a:r>
                      <a:r>
                        <a:rPr lang="en-GB" sz="1600" kern="1200" dirty="0">
                          <a:solidFill>
                            <a:schemeClr val="tx1"/>
                          </a:solidFill>
                          <a:latin typeface="+mn-lt"/>
                          <a:ea typeface="+mn-ea"/>
                          <a:cs typeface="+mn-cs"/>
                        </a:rPr>
                        <a:t> Calculate using priority of operations, including brackets, powers, exponents and reciprocals</a:t>
                      </a: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baseline="30000" dirty="0"/>
                        <a:t>1 </a:t>
                      </a:r>
                      <a:r>
                        <a:rPr lang="en-GB" sz="1200" kern="1200" dirty="0">
                          <a:solidFill>
                            <a:schemeClr val="tx1"/>
                          </a:solidFill>
                          <a:latin typeface="+mn-lt"/>
                          <a:ea typeface="+mn-ea"/>
                          <a:cs typeface="+mn-cs"/>
                        </a:rPr>
                        <a:t>Page numbers reference the complete Years 1–6 document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2 </a:t>
                      </a:r>
                      <a:r>
                        <a:rPr lang="en-GB" sz="1200" dirty="0">
                          <a:solidFill>
                            <a:srgbClr val="585858"/>
                          </a:solidFill>
                        </a:rPr>
                        <a:t>This four digit code refers to the key ideas in </a:t>
                      </a:r>
                      <a:r>
                        <a:rPr lang="en-GB" sz="1200" dirty="0">
                          <a:hlinkClick r:id="rId6"/>
                        </a:rPr>
                        <a:t>Secondary Mastery Professional Development | NCETM</a:t>
                      </a:r>
                      <a:r>
                        <a:rPr lang="en-GB" sz="1200" dirty="0"/>
                        <a:t>; the KS2 content underpinning these ideas is assessed in the </a:t>
                      </a:r>
                      <a:r>
                        <a:rPr lang="en-GB" sz="1200"/>
                        <a:t>Arithmetic procedures </a:t>
                      </a:r>
                      <a:r>
                        <a:rPr lang="en-GB" sz="1200" b="0">
                          <a:hlinkClick r:id="rId7"/>
                        </a:rPr>
                        <a:t>Checkpoints</a:t>
                      </a:r>
                      <a:r>
                        <a:rPr lang="en-GB" sz="1200"/>
                        <a:t> </a:t>
                      </a:r>
                      <a:r>
                        <a:rPr lang="en-GB" sz="1200" dirty="0"/>
                        <a:t>deck.</a:t>
                      </a:r>
                      <a:endParaRPr lang="en-GB" sz="1200" kern="1200" dirty="0">
                        <a:solidFill>
                          <a:srgbClr val="595959"/>
                        </a:solidFill>
                        <a:effectLst/>
                        <a:latin typeface="+mn-lt"/>
                        <a:ea typeface="Calibri" panose="020F0502020204030204" pitchFamily="34"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Correctly use order of operations, along with inverse operations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Experience doing and undoing in the context of equations to develop their understanding of how to perform the correct inverse operation, in the correct order</a:t>
                      </a:r>
                      <a:r>
                        <a:rPr lang="en-GB" sz="1600" strike="sngStrike"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1985539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8: Back to 20</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1657" y="568579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77D8F35-DEBE-4372-8F7B-EAE31776E7B0}"/>
              </a:ext>
            </a:extLst>
          </p:cNvPr>
          <p:cNvSpPr txBox="1"/>
          <p:nvPr/>
        </p:nvSpPr>
        <p:spPr>
          <a:xfrm>
            <a:off x="168264" y="1050218"/>
            <a:ext cx="10779424" cy="1243417"/>
          </a:xfrm>
          <a:prstGeom prst="rect">
            <a:avLst/>
          </a:prstGeom>
          <a:noFill/>
        </p:spPr>
        <p:txBody>
          <a:bodyPr wrap="square" rtlCol="0">
            <a:spAutoFit/>
          </a:bodyPr>
          <a:lstStyle/>
          <a:p>
            <a:pPr>
              <a:buNone/>
            </a:pPr>
            <a:r>
              <a:rPr lang="en-GB" sz="2200" dirty="0"/>
              <a:t>For each of the function machines:</a:t>
            </a:r>
          </a:p>
          <a:p>
            <a:pPr marL="457200" indent="-457200">
              <a:buAutoNum type="alphaLcParenR"/>
            </a:pPr>
            <a:r>
              <a:rPr lang="en-GB" sz="2200" dirty="0"/>
              <a:t>Decide which of the two equations given below it represents.</a:t>
            </a:r>
          </a:p>
          <a:p>
            <a:pPr marL="457200" indent="-457200">
              <a:buAutoNum type="alphaLcParenR"/>
            </a:pPr>
            <a:r>
              <a:rPr lang="en-GB" sz="2200" dirty="0"/>
              <a:t>Work out what would need to go in the machine to ‘get back to 20’.</a:t>
            </a:r>
          </a:p>
        </p:txBody>
      </p:sp>
      <p:sp>
        <p:nvSpPr>
          <p:cNvPr id="38" name="TextBox 37">
            <a:extLst>
              <a:ext uri="{FF2B5EF4-FFF2-40B4-BE49-F238E27FC236}">
                <a16:creationId xmlns:a16="http://schemas.microsoft.com/office/drawing/2014/main" id="{FFCC88AB-DB80-9D0E-BAE9-3F0B4ABC5CD3}"/>
              </a:ext>
            </a:extLst>
          </p:cNvPr>
          <p:cNvSpPr txBox="1"/>
          <p:nvPr/>
        </p:nvSpPr>
        <p:spPr>
          <a:xfrm>
            <a:off x="1249678" y="5764477"/>
            <a:ext cx="8205460" cy="769441"/>
          </a:xfrm>
          <a:prstGeom prst="rect">
            <a:avLst/>
          </a:prstGeom>
          <a:noFill/>
        </p:spPr>
        <p:txBody>
          <a:bodyPr wrap="square">
            <a:spAutoFit/>
          </a:bodyPr>
          <a:lstStyle/>
          <a:p>
            <a:pPr>
              <a:buNone/>
            </a:pPr>
            <a:r>
              <a:rPr lang="en-GB" sz="2200" dirty="0"/>
              <a:t>Create other function machines using two operations and the numbers 8 and 4. When does order matter? When does it not?</a:t>
            </a:r>
          </a:p>
        </p:txBody>
      </p:sp>
      <p:grpSp>
        <p:nvGrpSpPr>
          <p:cNvPr id="2" name="Group 1">
            <a:extLst>
              <a:ext uri="{FF2B5EF4-FFF2-40B4-BE49-F238E27FC236}">
                <a16:creationId xmlns:a16="http://schemas.microsoft.com/office/drawing/2014/main" id="{5A45B840-E502-022D-582E-17FC5B1D7124}"/>
              </a:ext>
            </a:extLst>
          </p:cNvPr>
          <p:cNvGrpSpPr/>
          <p:nvPr/>
        </p:nvGrpSpPr>
        <p:grpSpPr>
          <a:xfrm>
            <a:off x="310384" y="2433185"/>
            <a:ext cx="3497051" cy="2759042"/>
            <a:chOff x="303069" y="2419413"/>
            <a:chExt cx="3497051" cy="2759042"/>
          </a:xfrm>
        </p:grpSpPr>
        <p:sp>
          <p:nvSpPr>
            <p:cNvPr id="10" name="Oval 9">
              <a:extLst>
                <a:ext uri="{FF2B5EF4-FFF2-40B4-BE49-F238E27FC236}">
                  <a16:creationId xmlns:a16="http://schemas.microsoft.com/office/drawing/2014/main" id="{4E894E08-0C27-8155-5B88-86B89D3E6CD9}"/>
                </a:ext>
              </a:extLst>
            </p:cNvPr>
            <p:cNvSpPr/>
            <p:nvPr/>
          </p:nvSpPr>
          <p:spPr>
            <a:xfrm>
              <a:off x="2892100" y="3072455"/>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4" name="Arrow: U-Turn 3">
              <a:extLst>
                <a:ext uri="{FF2B5EF4-FFF2-40B4-BE49-F238E27FC236}">
                  <a16:creationId xmlns:a16="http://schemas.microsoft.com/office/drawing/2014/main" id="{B479E742-5641-B675-A864-1A5D59706A60}"/>
                </a:ext>
              </a:extLst>
            </p:cNvPr>
            <p:cNvSpPr/>
            <p:nvPr/>
          </p:nvSpPr>
          <p:spPr>
            <a:xfrm>
              <a:off x="971940" y="2597923"/>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5" name="Oval 4">
              <a:extLst>
                <a:ext uri="{FF2B5EF4-FFF2-40B4-BE49-F238E27FC236}">
                  <a16:creationId xmlns:a16="http://schemas.microsoft.com/office/drawing/2014/main" id="{F0D29ADF-8E33-49CF-6CB2-529D7C63B93C}"/>
                </a:ext>
              </a:extLst>
            </p:cNvPr>
            <p:cNvSpPr/>
            <p:nvPr/>
          </p:nvSpPr>
          <p:spPr>
            <a:xfrm>
              <a:off x="590420" y="3101032"/>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00628C"/>
                  </a:solidFill>
                </a:rPr>
                <a:t>20</a:t>
              </a:r>
            </a:p>
          </p:txBody>
        </p:sp>
        <p:sp>
          <p:nvSpPr>
            <p:cNvPr id="9" name="Rectangle 8">
              <a:extLst>
                <a:ext uri="{FF2B5EF4-FFF2-40B4-BE49-F238E27FC236}">
                  <a16:creationId xmlns:a16="http://schemas.microsoft.com/office/drawing/2014/main" id="{CFFD2AA5-7230-2DBA-8E63-13C4983E4768}"/>
                </a:ext>
              </a:extLst>
            </p:cNvPr>
            <p:cNvSpPr/>
            <p:nvPr/>
          </p:nvSpPr>
          <p:spPr>
            <a:xfrm>
              <a:off x="1429357" y="2433188"/>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sym typeface="Symbol" panose="05050102010706020507" pitchFamily="18" charset="2"/>
                </a:rPr>
                <a:t></a:t>
              </a:r>
              <a:r>
                <a:rPr lang="en-GB" sz="2400" dirty="0">
                  <a:solidFill>
                    <a:srgbClr val="00628C"/>
                  </a:solidFill>
                </a:rPr>
                <a:t> 8</a:t>
              </a:r>
            </a:p>
          </p:txBody>
        </p:sp>
        <p:sp>
          <p:nvSpPr>
            <p:cNvPr id="11" name="Rectangle 10">
              <a:extLst>
                <a:ext uri="{FF2B5EF4-FFF2-40B4-BE49-F238E27FC236}">
                  <a16:creationId xmlns:a16="http://schemas.microsoft.com/office/drawing/2014/main" id="{4E46205F-5BCA-A047-CCBF-ABEF29894CE2}"/>
                </a:ext>
              </a:extLst>
            </p:cNvPr>
            <p:cNvSpPr/>
            <p:nvPr/>
          </p:nvSpPr>
          <p:spPr>
            <a:xfrm>
              <a:off x="2258708" y="2433187"/>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 4</a:t>
              </a:r>
            </a:p>
          </p:txBody>
        </p:sp>
        <p:sp>
          <p:nvSpPr>
            <p:cNvPr id="13" name="Arrow: U-Turn 12">
              <a:extLst>
                <a:ext uri="{FF2B5EF4-FFF2-40B4-BE49-F238E27FC236}">
                  <a16:creationId xmlns:a16="http://schemas.microsoft.com/office/drawing/2014/main" id="{4A1D86CF-4695-97EA-E69F-D33EA1A87A7E}"/>
                </a:ext>
              </a:extLst>
            </p:cNvPr>
            <p:cNvSpPr/>
            <p:nvPr/>
          </p:nvSpPr>
          <p:spPr>
            <a:xfrm rot="10800000">
              <a:off x="890220" y="3514477"/>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4" name="Rectangle 13">
              <a:extLst>
                <a:ext uri="{FF2B5EF4-FFF2-40B4-BE49-F238E27FC236}">
                  <a16:creationId xmlns:a16="http://schemas.microsoft.com/office/drawing/2014/main" id="{41F49D7C-E594-190F-9CE2-6CAB2478D98B}"/>
                </a:ext>
              </a:extLst>
            </p:cNvPr>
            <p:cNvSpPr/>
            <p:nvPr/>
          </p:nvSpPr>
          <p:spPr>
            <a:xfrm>
              <a:off x="1429357" y="3648115"/>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5" name="Rectangle 14">
              <a:extLst>
                <a:ext uri="{FF2B5EF4-FFF2-40B4-BE49-F238E27FC236}">
                  <a16:creationId xmlns:a16="http://schemas.microsoft.com/office/drawing/2014/main" id="{392BD834-E734-E56D-838D-802AA3895459}"/>
                </a:ext>
              </a:extLst>
            </p:cNvPr>
            <p:cNvSpPr/>
            <p:nvPr/>
          </p:nvSpPr>
          <p:spPr>
            <a:xfrm>
              <a:off x="2258708" y="3648114"/>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CFD10A-8541-2CB3-DF8F-846032AB9246}"/>
                    </a:ext>
                  </a:extLst>
                </p:cNvPr>
                <p:cNvSpPr txBox="1"/>
                <p:nvPr/>
              </p:nvSpPr>
              <p:spPr>
                <a:xfrm>
                  <a:off x="807070" y="4409014"/>
                  <a:ext cx="2549966" cy="769441"/>
                </a:xfrm>
                <a:prstGeom prst="rect">
                  <a:avLst/>
                </a:prstGeom>
                <a:noFill/>
              </p:spPr>
              <p:txBody>
                <a:bodyPr wrap="square">
                  <a:spAutoFit/>
                </a:bodyPr>
                <a:lstStyle/>
                <a:p>
                  <a:pPr algn="ctr">
                    <a:spcBef>
                      <a:spcPts val="1200"/>
                    </a:spcBef>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20 × 4 – 8 = 72</m:t>
                        </m:r>
                      </m:oMath>
                    </m:oMathPara>
                  </a14:m>
                  <a:endParaRPr lang="en-GB" sz="2200" dirty="0"/>
                </a:p>
                <a:p>
                  <a:pPr algn="ctr">
                    <a:spcBef>
                      <a:spcPts val="1200"/>
                    </a:spcBef>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4(20 – 8) = 48</m:t>
                        </m:r>
                      </m:oMath>
                    </m:oMathPara>
                  </a14:m>
                  <a:endParaRPr lang="en-GB" sz="2200" dirty="0"/>
                </a:p>
              </p:txBody>
            </p:sp>
          </mc:Choice>
          <mc:Fallback xmlns="">
            <p:sp>
              <p:nvSpPr>
                <p:cNvPr id="16" name="TextBox 15">
                  <a:extLst>
                    <a:ext uri="{FF2B5EF4-FFF2-40B4-BE49-F238E27FC236}">
                      <a16:creationId xmlns:a16="http://schemas.microsoft.com/office/drawing/2014/main" id="{0ACFD10A-8541-2CB3-DF8F-846032AB9246}"/>
                    </a:ext>
                  </a:extLst>
                </p:cNvPr>
                <p:cNvSpPr txBox="1">
                  <a:spLocks noRot="1" noChangeAspect="1" noMove="1" noResize="1" noEditPoints="1" noAdjustHandles="1" noChangeArrowheads="1" noChangeShapeType="1" noTextEdit="1"/>
                </p:cNvSpPr>
                <p:nvPr/>
              </p:nvSpPr>
              <p:spPr>
                <a:xfrm>
                  <a:off x="807070" y="4409014"/>
                  <a:ext cx="2549966" cy="769441"/>
                </a:xfrm>
                <a:prstGeom prst="rect">
                  <a:avLst/>
                </a:prstGeom>
                <a:blipFill>
                  <a:blip r:embed="rId4"/>
                  <a:stretch>
                    <a:fillRect b="-10317"/>
                  </a:stretch>
                </a:blipFill>
              </p:spPr>
              <p:txBody>
                <a:bodyPr/>
                <a:lstStyle/>
                <a:p>
                  <a:r>
                    <a:rPr lang="en-GB">
                      <a:noFill/>
                    </a:rPr>
                    <a:t> </a:t>
                  </a:r>
                </a:p>
              </p:txBody>
            </p:sp>
          </mc:Fallback>
        </mc:AlternateContent>
        <p:sp>
          <p:nvSpPr>
            <p:cNvPr id="39" name="Oval 38">
              <a:extLst>
                <a:ext uri="{FF2B5EF4-FFF2-40B4-BE49-F238E27FC236}">
                  <a16:creationId xmlns:a16="http://schemas.microsoft.com/office/drawing/2014/main" id="{63FDDA4C-34C2-D180-16A8-2B65E3E61E0A}"/>
                </a:ext>
              </a:extLst>
            </p:cNvPr>
            <p:cNvSpPr/>
            <p:nvPr/>
          </p:nvSpPr>
          <p:spPr>
            <a:xfrm>
              <a:off x="303069" y="2419413"/>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1</a:t>
              </a:r>
            </a:p>
          </p:txBody>
        </p:sp>
      </p:grpSp>
      <p:grpSp>
        <p:nvGrpSpPr>
          <p:cNvPr id="7" name="Group 6">
            <a:extLst>
              <a:ext uri="{FF2B5EF4-FFF2-40B4-BE49-F238E27FC236}">
                <a16:creationId xmlns:a16="http://schemas.microsoft.com/office/drawing/2014/main" id="{FFF53922-2024-945E-A8F4-56116DE53E92}"/>
              </a:ext>
            </a:extLst>
          </p:cNvPr>
          <p:cNvGrpSpPr/>
          <p:nvPr/>
        </p:nvGrpSpPr>
        <p:grpSpPr>
          <a:xfrm>
            <a:off x="4163469" y="2417965"/>
            <a:ext cx="3585896" cy="2720407"/>
            <a:chOff x="4163469" y="2417965"/>
            <a:chExt cx="3585896" cy="2720407"/>
          </a:xfrm>
        </p:grpSpPr>
        <p:sp>
          <p:nvSpPr>
            <p:cNvPr id="17" name="Oval 16">
              <a:extLst>
                <a:ext uri="{FF2B5EF4-FFF2-40B4-BE49-F238E27FC236}">
                  <a16:creationId xmlns:a16="http://schemas.microsoft.com/office/drawing/2014/main" id="{A035F925-4877-41CA-ADF6-007CE69EC114}"/>
                </a:ext>
              </a:extLst>
            </p:cNvPr>
            <p:cNvSpPr/>
            <p:nvPr/>
          </p:nvSpPr>
          <p:spPr>
            <a:xfrm>
              <a:off x="6793360" y="3072454"/>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18" name="Arrow: U-Turn 17">
              <a:extLst>
                <a:ext uri="{FF2B5EF4-FFF2-40B4-BE49-F238E27FC236}">
                  <a16:creationId xmlns:a16="http://schemas.microsoft.com/office/drawing/2014/main" id="{7A1C87A7-E073-D268-5A4E-18981F466E1F}"/>
                </a:ext>
              </a:extLst>
            </p:cNvPr>
            <p:cNvSpPr/>
            <p:nvPr/>
          </p:nvSpPr>
          <p:spPr>
            <a:xfrm>
              <a:off x="4873200" y="2597922"/>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9" name="Oval 18">
              <a:extLst>
                <a:ext uri="{FF2B5EF4-FFF2-40B4-BE49-F238E27FC236}">
                  <a16:creationId xmlns:a16="http://schemas.microsoft.com/office/drawing/2014/main" id="{535B0A79-06FC-3EA2-241E-0DCBA84A17B0}"/>
                </a:ext>
              </a:extLst>
            </p:cNvPr>
            <p:cNvSpPr/>
            <p:nvPr/>
          </p:nvSpPr>
          <p:spPr>
            <a:xfrm>
              <a:off x="4491680" y="3101031"/>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00628C"/>
                  </a:solidFill>
                </a:rPr>
                <a:t>20</a:t>
              </a:r>
            </a:p>
          </p:txBody>
        </p:sp>
        <p:sp>
          <p:nvSpPr>
            <p:cNvPr id="20" name="Rectangle 19">
              <a:extLst>
                <a:ext uri="{FF2B5EF4-FFF2-40B4-BE49-F238E27FC236}">
                  <a16:creationId xmlns:a16="http://schemas.microsoft.com/office/drawing/2014/main" id="{C4D2CE23-95A3-0970-23A1-4BBE63F8A95F}"/>
                </a:ext>
              </a:extLst>
            </p:cNvPr>
            <p:cNvSpPr/>
            <p:nvPr/>
          </p:nvSpPr>
          <p:spPr>
            <a:xfrm>
              <a:off x="5330617" y="2433187"/>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 8</a:t>
              </a:r>
            </a:p>
          </p:txBody>
        </p:sp>
        <p:sp>
          <p:nvSpPr>
            <p:cNvPr id="21" name="Rectangle 20">
              <a:extLst>
                <a:ext uri="{FF2B5EF4-FFF2-40B4-BE49-F238E27FC236}">
                  <a16:creationId xmlns:a16="http://schemas.microsoft.com/office/drawing/2014/main" id="{544EE7D4-C355-5E69-A234-AB3B8DF8E99E}"/>
                </a:ext>
              </a:extLst>
            </p:cNvPr>
            <p:cNvSpPr/>
            <p:nvPr/>
          </p:nvSpPr>
          <p:spPr>
            <a:xfrm>
              <a:off x="6159968" y="2433186"/>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+ 4</a:t>
              </a:r>
            </a:p>
          </p:txBody>
        </p:sp>
        <p:sp>
          <p:nvSpPr>
            <p:cNvPr id="22" name="Arrow: U-Turn 21">
              <a:extLst>
                <a:ext uri="{FF2B5EF4-FFF2-40B4-BE49-F238E27FC236}">
                  <a16:creationId xmlns:a16="http://schemas.microsoft.com/office/drawing/2014/main" id="{27AB915D-1B39-B0DA-3ED2-CCC73299C242}"/>
                </a:ext>
              </a:extLst>
            </p:cNvPr>
            <p:cNvSpPr/>
            <p:nvPr/>
          </p:nvSpPr>
          <p:spPr>
            <a:xfrm rot="10800000">
              <a:off x="4791480" y="3514476"/>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23" name="Rectangle 22">
              <a:extLst>
                <a:ext uri="{FF2B5EF4-FFF2-40B4-BE49-F238E27FC236}">
                  <a16:creationId xmlns:a16="http://schemas.microsoft.com/office/drawing/2014/main" id="{30DF73B5-909B-8657-43A4-8A21CEE4A9B3}"/>
                </a:ext>
              </a:extLst>
            </p:cNvPr>
            <p:cNvSpPr/>
            <p:nvPr/>
          </p:nvSpPr>
          <p:spPr>
            <a:xfrm>
              <a:off x="5330617" y="3648114"/>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24" name="Rectangle 23">
              <a:extLst>
                <a:ext uri="{FF2B5EF4-FFF2-40B4-BE49-F238E27FC236}">
                  <a16:creationId xmlns:a16="http://schemas.microsoft.com/office/drawing/2014/main" id="{2373EBAE-8103-63BA-8687-F4191224656D}"/>
                </a:ext>
              </a:extLst>
            </p:cNvPr>
            <p:cNvSpPr/>
            <p:nvPr/>
          </p:nvSpPr>
          <p:spPr>
            <a:xfrm>
              <a:off x="6159968" y="3648113"/>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2F8D9D7-603C-D472-8969-D7932D3A2788}"/>
                    </a:ext>
                  </a:extLst>
                </p:cNvPr>
                <p:cNvSpPr txBox="1"/>
                <p:nvPr/>
              </p:nvSpPr>
              <p:spPr>
                <a:xfrm>
                  <a:off x="4372876" y="4502364"/>
                  <a:ext cx="1615827" cy="636008"/>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20</m:t>
                            </m:r>
                          </m:num>
                          <m:den>
                            <m:r>
                              <a:rPr lang="en-GB" sz="2200" b="0" i="1" smtClean="0">
                                <a:latin typeface="Cambria Math" panose="02040503050406030204" pitchFamily="18" charset="0"/>
                              </a:rPr>
                              <m:t>8</m:t>
                            </m:r>
                          </m:den>
                        </m:f>
                        <m:r>
                          <a:rPr lang="en-GB" sz="2200" b="0" i="0" smtClean="0">
                            <a:latin typeface="Cambria Math" panose="02040503050406030204" pitchFamily="18" charset="0"/>
                          </a:rPr>
                          <m:t>+4=6.5</m:t>
                        </m:r>
                      </m:oMath>
                    </m:oMathPara>
                  </a14:m>
                  <a:endParaRPr lang="en-GB" sz="2200" dirty="0"/>
                </a:p>
              </p:txBody>
            </p:sp>
          </mc:Choice>
          <mc:Fallback xmlns="">
            <p:sp>
              <p:nvSpPr>
                <p:cNvPr id="25" name="TextBox 24">
                  <a:extLst>
                    <a:ext uri="{FF2B5EF4-FFF2-40B4-BE49-F238E27FC236}">
                      <a16:creationId xmlns:a16="http://schemas.microsoft.com/office/drawing/2014/main" id="{92F8D9D7-603C-D472-8969-D7932D3A2788}"/>
                    </a:ext>
                  </a:extLst>
                </p:cNvPr>
                <p:cNvSpPr txBox="1">
                  <a:spLocks noRot="1" noChangeAspect="1" noMove="1" noResize="1" noEditPoints="1" noAdjustHandles="1" noChangeArrowheads="1" noChangeShapeType="1" noTextEdit="1"/>
                </p:cNvSpPr>
                <p:nvPr/>
              </p:nvSpPr>
              <p:spPr>
                <a:xfrm>
                  <a:off x="4372876" y="4502364"/>
                  <a:ext cx="1615827" cy="63600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90E71E2-1342-3FFC-AAAB-1397C4509E1D}"/>
                    </a:ext>
                  </a:extLst>
                </p:cNvPr>
                <p:cNvSpPr txBox="1"/>
                <p:nvPr/>
              </p:nvSpPr>
              <p:spPr>
                <a:xfrm>
                  <a:off x="6346737" y="4502364"/>
                  <a:ext cx="1402628" cy="636008"/>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3=</m:t>
                        </m:r>
                        <m:f>
                          <m:fPr>
                            <m:ctrlPr>
                              <a:rPr lang="en-GB" sz="2200" i="1" smtClean="0">
                                <a:latin typeface="Cambria Math" panose="02040503050406030204" pitchFamily="18" charset="0"/>
                              </a:rPr>
                            </m:ctrlPr>
                          </m:fPr>
                          <m:num>
                            <m:r>
                              <a:rPr lang="en-GB" sz="2200" b="0" i="1" smtClean="0">
                                <a:latin typeface="Cambria Math" panose="02040503050406030204" pitchFamily="18" charset="0"/>
                              </a:rPr>
                              <m:t>20+4</m:t>
                            </m:r>
                          </m:num>
                          <m:den>
                            <m:r>
                              <a:rPr lang="en-GB" sz="2200" b="0" i="1" smtClean="0">
                                <a:latin typeface="Cambria Math" panose="02040503050406030204" pitchFamily="18" charset="0"/>
                              </a:rPr>
                              <m:t>8</m:t>
                            </m:r>
                          </m:den>
                        </m:f>
                      </m:oMath>
                    </m:oMathPara>
                  </a14:m>
                  <a:endParaRPr lang="en-GB" sz="2200" dirty="0"/>
                </a:p>
              </p:txBody>
            </p:sp>
          </mc:Choice>
          <mc:Fallback xmlns="">
            <p:sp>
              <p:nvSpPr>
                <p:cNvPr id="26" name="TextBox 25">
                  <a:extLst>
                    <a:ext uri="{FF2B5EF4-FFF2-40B4-BE49-F238E27FC236}">
                      <a16:creationId xmlns:a16="http://schemas.microsoft.com/office/drawing/2014/main" id="{990E71E2-1342-3FFC-AAAB-1397C4509E1D}"/>
                    </a:ext>
                  </a:extLst>
                </p:cNvPr>
                <p:cNvSpPr txBox="1">
                  <a:spLocks noRot="1" noChangeAspect="1" noMove="1" noResize="1" noEditPoints="1" noAdjustHandles="1" noChangeArrowheads="1" noChangeShapeType="1" noTextEdit="1"/>
                </p:cNvSpPr>
                <p:nvPr/>
              </p:nvSpPr>
              <p:spPr>
                <a:xfrm>
                  <a:off x="6346737" y="4502364"/>
                  <a:ext cx="1402628" cy="636008"/>
                </a:xfrm>
                <a:prstGeom prst="rect">
                  <a:avLst/>
                </a:prstGeom>
                <a:blipFill>
                  <a:blip r:embed="rId6"/>
                  <a:stretch>
                    <a:fillRect/>
                  </a:stretch>
                </a:blipFill>
              </p:spPr>
              <p:txBody>
                <a:bodyPr/>
                <a:lstStyle/>
                <a:p>
                  <a:r>
                    <a:rPr lang="en-GB">
                      <a:noFill/>
                    </a:rPr>
                    <a:t> </a:t>
                  </a:r>
                </a:p>
              </p:txBody>
            </p:sp>
          </mc:Fallback>
        </mc:AlternateContent>
        <p:sp>
          <p:nvSpPr>
            <p:cNvPr id="40" name="Oval 39">
              <a:extLst>
                <a:ext uri="{FF2B5EF4-FFF2-40B4-BE49-F238E27FC236}">
                  <a16:creationId xmlns:a16="http://schemas.microsoft.com/office/drawing/2014/main" id="{80AF5380-67F1-DC36-18C2-DD561A611A2D}"/>
                </a:ext>
              </a:extLst>
            </p:cNvPr>
            <p:cNvSpPr/>
            <p:nvPr/>
          </p:nvSpPr>
          <p:spPr>
            <a:xfrm>
              <a:off x="4163469" y="2417965"/>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2</a:t>
              </a:r>
            </a:p>
          </p:txBody>
        </p:sp>
      </p:grpSp>
      <p:grpSp>
        <p:nvGrpSpPr>
          <p:cNvPr id="8" name="Group 7">
            <a:extLst>
              <a:ext uri="{FF2B5EF4-FFF2-40B4-BE49-F238E27FC236}">
                <a16:creationId xmlns:a16="http://schemas.microsoft.com/office/drawing/2014/main" id="{D80AE570-BAB8-30CF-D285-6630B4614EF8}"/>
              </a:ext>
            </a:extLst>
          </p:cNvPr>
          <p:cNvGrpSpPr/>
          <p:nvPr/>
        </p:nvGrpSpPr>
        <p:grpSpPr>
          <a:xfrm>
            <a:off x="8023869" y="2417965"/>
            <a:ext cx="3497051" cy="2813765"/>
            <a:chOff x="8023869" y="2417965"/>
            <a:chExt cx="3497051" cy="2813765"/>
          </a:xfrm>
        </p:grpSpPr>
        <p:sp>
          <p:nvSpPr>
            <p:cNvPr id="27" name="Oval 26">
              <a:extLst>
                <a:ext uri="{FF2B5EF4-FFF2-40B4-BE49-F238E27FC236}">
                  <a16:creationId xmlns:a16="http://schemas.microsoft.com/office/drawing/2014/main" id="{E3E4F2F4-EC2A-D95C-7A2B-723633FD3587}"/>
                </a:ext>
              </a:extLst>
            </p:cNvPr>
            <p:cNvSpPr/>
            <p:nvPr/>
          </p:nvSpPr>
          <p:spPr>
            <a:xfrm>
              <a:off x="10612900" y="3072453"/>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28" name="Arrow: U-Turn 27">
              <a:extLst>
                <a:ext uri="{FF2B5EF4-FFF2-40B4-BE49-F238E27FC236}">
                  <a16:creationId xmlns:a16="http://schemas.microsoft.com/office/drawing/2014/main" id="{76839BCE-3753-EF37-5B7B-7A372CD5C7C9}"/>
                </a:ext>
              </a:extLst>
            </p:cNvPr>
            <p:cNvSpPr/>
            <p:nvPr/>
          </p:nvSpPr>
          <p:spPr>
            <a:xfrm>
              <a:off x="8692740" y="2597921"/>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29" name="Oval 28">
              <a:extLst>
                <a:ext uri="{FF2B5EF4-FFF2-40B4-BE49-F238E27FC236}">
                  <a16:creationId xmlns:a16="http://schemas.microsoft.com/office/drawing/2014/main" id="{5709CA7F-A716-2EEC-F3A7-FD6CF5F59F82}"/>
                </a:ext>
              </a:extLst>
            </p:cNvPr>
            <p:cNvSpPr/>
            <p:nvPr/>
          </p:nvSpPr>
          <p:spPr>
            <a:xfrm>
              <a:off x="8311220" y="3101030"/>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00628C"/>
                  </a:solidFill>
                </a:rPr>
                <a:t>20</a:t>
              </a:r>
            </a:p>
          </p:txBody>
        </p:sp>
        <p:sp>
          <p:nvSpPr>
            <p:cNvPr id="30" name="Rectangle 29">
              <a:extLst>
                <a:ext uri="{FF2B5EF4-FFF2-40B4-BE49-F238E27FC236}">
                  <a16:creationId xmlns:a16="http://schemas.microsoft.com/office/drawing/2014/main" id="{54BC6965-B7FC-F20D-2E65-79A61F387D03}"/>
                </a:ext>
              </a:extLst>
            </p:cNvPr>
            <p:cNvSpPr/>
            <p:nvPr/>
          </p:nvSpPr>
          <p:spPr>
            <a:xfrm>
              <a:off x="9150157" y="2433186"/>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sym typeface="Symbol" panose="05050102010706020507" pitchFamily="18" charset="2"/>
                </a:rPr>
                <a:t></a:t>
              </a:r>
              <a:r>
                <a:rPr lang="en-GB" sz="2400" dirty="0">
                  <a:solidFill>
                    <a:srgbClr val="00628C"/>
                  </a:solidFill>
                </a:rPr>
                <a:t> 8</a:t>
              </a:r>
            </a:p>
          </p:txBody>
        </p:sp>
        <p:sp>
          <p:nvSpPr>
            <p:cNvPr id="31" name="Rectangle 30">
              <a:extLst>
                <a:ext uri="{FF2B5EF4-FFF2-40B4-BE49-F238E27FC236}">
                  <a16:creationId xmlns:a16="http://schemas.microsoft.com/office/drawing/2014/main" id="{F7AB68F9-9931-D95C-465D-60861028F83F}"/>
                </a:ext>
              </a:extLst>
            </p:cNvPr>
            <p:cNvSpPr/>
            <p:nvPr/>
          </p:nvSpPr>
          <p:spPr>
            <a:xfrm>
              <a:off x="9979508" y="2433185"/>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+ 4</a:t>
              </a:r>
            </a:p>
          </p:txBody>
        </p:sp>
        <p:sp>
          <p:nvSpPr>
            <p:cNvPr id="32" name="Arrow: U-Turn 31">
              <a:extLst>
                <a:ext uri="{FF2B5EF4-FFF2-40B4-BE49-F238E27FC236}">
                  <a16:creationId xmlns:a16="http://schemas.microsoft.com/office/drawing/2014/main" id="{37BEE56B-91CB-0AD6-11ED-2712EC62B548}"/>
                </a:ext>
              </a:extLst>
            </p:cNvPr>
            <p:cNvSpPr/>
            <p:nvPr/>
          </p:nvSpPr>
          <p:spPr>
            <a:xfrm rot="10800000">
              <a:off x="8611020" y="3514475"/>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33" name="Rectangle 32">
              <a:extLst>
                <a:ext uri="{FF2B5EF4-FFF2-40B4-BE49-F238E27FC236}">
                  <a16:creationId xmlns:a16="http://schemas.microsoft.com/office/drawing/2014/main" id="{F8DC5974-8FF8-ABDC-FB78-D1ADE16C3660}"/>
                </a:ext>
              </a:extLst>
            </p:cNvPr>
            <p:cNvSpPr/>
            <p:nvPr/>
          </p:nvSpPr>
          <p:spPr>
            <a:xfrm>
              <a:off x="9150157" y="3648113"/>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34" name="Rectangle 33">
              <a:extLst>
                <a:ext uri="{FF2B5EF4-FFF2-40B4-BE49-F238E27FC236}">
                  <a16:creationId xmlns:a16="http://schemas.microsoft.com/office/drawing/2014/main" id="{0F25C4ED-6319-665A-3653-1999FFAB85C8}"/>
                </a:ext>
              </a:extLst>
            </p:cNvPr>
            <p:cNvSpPr/>
            <p:nvPr/>
          </p:nvSpPr>
          <p:spPr>
            <a:xfrm>
              <a:off x="9979508" y="3648112"/>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B81569E-54BB-CEC8-6F8C-FDC0CC61DD71}"/>
                    </a:ext>
                  </a:extLst>
                </p:cNvPr>
                <p:cNvSpPr txBox="1"/>
                <p:nvPr/>
              </p:nvSpPr>
              <p:spPr>
                <a:xfrm>
                  <a:off x="8662559" y="4462289"/>
                  <a:ext cx="2633897" cy="769441"/>
                </a:xfrm>
                <a:prstGeom prst="rect">
                  <a:avLst/>
                </a:prstGeom>
                <a:noFill/>
              </p:spPr>
              <p:txBody>
                <a:bodyPr wrap="square">
                  <a:spAutoFit/>
                </a:bodyPr>
                <a:lstStyle/>
                <a:p>
                  <a:pPr algn="ctr">
                    <a:spcBef>
                      <a:spcPts val="1200"/>
                    </a:spcBef>
                    <a:spcAft>
                      <a:spcPts val="0"/>
                    </a:spcAft>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16 = 20 + 4 – 8</m:t>
                        </m:r>
                      </m:oMath>
                    </m:oMathPara>
                  </a14:m>
                  <a:endParaRPr lang="en-GB" sz="2200" dirty="0"/>
                </a:p>
                <a:p>
                  <a:pPr algn="ctr">
                    <a:spcBef>
                      <a:spcPts val="1200"/>
                    </a:spcBef>
                    <a:spcAft>
                      <a:spcPts val="0"/>
                    </a:spcAft>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16 = 20 – 8 + 4</m:t>
                        </m:r>
                      </m:oMath>
                    </m:oMathPara>
                  </a14:m>
                  <a:endParaRPr lang="en-GB" sz="2200" dirty="0"/>
                </a:p>
              </p:txBody>
            </p:sp>
          </mc:Choice>
          <mc:Fallback xmlns="">
            <p:sp>
              <p:nvSpPr>
                <p:cNvPr id="35" name="TextBox 34">
                  <a:extLst>
                    <a:ext uri="{FF2B5EF4-FFF2-40B4-BE49-F238E27FC236}">
                      <a16:creationId xmlns:a16="http://schemas.microsoft.com/office/drawing/2014/main" id="{EB81569E-54BB-CEC8-6F8C-FDC0CC61DD71}"/>
                    </a:ext>
                  </a:extLst>
                </p:cNvPr>
                <p:cNvSpPr txBox="1">
                  <a:spLocks noRot="1" noChangeAspect="1" noMove="1" noResize="1" noEditPoints="1" noAdjustHandles="1" noChangeArrowheads="1" noChangeShapeType="1" noTextEdit="1"/>
                </p:cNvSpPr>
                <p:nvPr/>
              </p:nvSpPr>
              <p:spPr>
                <a:xfrm>
                  <a:off x="8662559" y="4462289"/>
                  <a:ext cx="2633897" cy="769441"/>
                </a:xfrm>
                <a:prstGeom prst="rect">
                  <a:avLst/>
                </a:prstGeom>
                <a:blipFill>
                  <a:blip r:embed="rId7"/>
                  <a:stretch>
                    <a:fillRect/>
                  </a:stretch>
                </a:blipFill>
              </p:spPr>
              <p:txBody>
                <a:bodyPr/>
                <a:lstStyle/>
                <a:p>
                  <a:r>
                    <a:rPr lang="en-GB">
                      <a:noFill/>
                    </a:rPr>
                    <a:t> </a:t>
                  </a:r>
                </a:p>
              </p:txBody>
            </p:sp>
          </mc:Fallback>
        </mc:AlternateContent>
        <p:sp>
          <p:nvSpPr>
            <p:cNvPr id="41" name="Oval 40">
              <a:extLst>
                <a:ext uri="{FF2B5EF4-FFF2-40B4-BE49-F238E27FC236}">
                  <a16:creationId xmlns:a16="http://schemas.microsoft.com/office/drawing/2014/main" id="{CF863C40-2863-581E-97AB-024FA44792AB}"/>
                </a:ext>
              </a:extLst>
            </p:cNvPr>
            <p:cNvSpPr/>
            <p:nvPr/>
          </p:nvSpPr>
          <p:spPr>
            <a:xfrm>
              <a:off x="8023869" y="2417965"/>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3</a:t>
              </a:r>
            </a:p>
          </p:txBody>
        </p:sp>
      </p:grpSp>
    </p:spTree>
    <p:extLst>
      <p:ext uri="{BB962C8B-B14F-4D97-AF65-F5344CB8AC3E}">
        <p14:creationId xmlns:p14="http://schemas.microsoft.com/office/powerpoint/2010/main" val="345360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35598885"/>
              </p:ext>
            </p:extLst>
          </p:nvPr>
        </p:nvGraphicFramePr>
        <p:xfrm>
          <a:off x="267128" y="764704"/>
          <a:ext cx="11766038" cy="5794511"/>
        </p:xfrm>
        <a:graphic>
          <a:graphicData uri="http://schemas.openxmlformats.org/drawingml/2006/table">
            <a:tbl>
              <a:tblPr firstRow="1" bandRow="1">
                <a:tableStyleId>{5940675A-B579-460E-94D1-54222C63F5DA}</a:tableStyleId>
              </a:tblPr>
              <a:tblGrid>
                <a:gridCol w="5754531">
                  <a:extLst>
                    <a:ext uri="{9D8B030D-6E8A-4147-A177-3AD203B41FA5}">
                      <a16:colId xmlns:a16="http://schemas.microsoft.com/office/drawing/2014/main" val="695237181"/>
                    </a:ext>
                  </a:extLst>
                </a:gridCol>
                <a:gridCol w="601150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Begin by sharing some one-step function machines with students, so that they can familiarise themselves with this representation and you can check their understanding of inverse operations.</a:t>
                      </a:r>
                      <a:endParaRPr lang="en-GB" sz="1600" i="1" u="none" dirty="0"/>
                    </a:p>
                    <a:p>
                      <a:r>
                        <a:rPr lang="en-GB" sz="1600" b="1" i="0" u="none" dirty="0"/>
                        <a:t>Challenge</a:t>
                      </a:r>
                    </a:p>
                    <a:p>
                      <a:pPr>
                        <a:spcAft>
                          <a:spcPts val="600"/>
                        </a:spcAft>
                      </a:pPr>
                      <a:r>
                        <a:rPr lang="en-GB" sz="1600" u="none" dirty="0"/>
                        <a:t>Ask students to write equations from more complex function machines, with multiple multiplicative and additive steps. Do they understand where brackets are needed?</a:t>
                      </a:r>
                    </a:p>
                    <a:p>
                      <a:r>
                        <a:rPr lang="en-GB" sz="1600" b="1" i="0" u="none" dirty="0"/>
                        <a:t>Representations</a:t>
                      </a:r>
                    </a:p>
                    <a:p>
                      <a:r>
                        <a:rPr lang="en-GB" sz="1600" b="0" i="0" u="none" dirty="0"/>
                        <a:t>A function machine is used here as a representation of the order of operations, specifically to help students consider the steps needed to ‘return’ to a given number (or variable). It might be a representation that you consider using to support your teaching of solving equations, but be aware that it does not support understanding of equality so has some limitations.</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Checkpoint 8 looks at inverse operations, specifically the order in which they need to be ‘undone’ to return to the original number. Functions machines are presented alongside equations, so that students see both representations of operating on an unknown. Be aware of students who see the equals sign as indicating a process that goes from left to right (i.e. they see an equation almost as a function machine). While they may be comfortable in identifying inverse operations, they may find it harder to understand the process of balancing equations using inverse operations and struggle to set out their workings correctly. This can cause problems as more complex algebraic ideas are introduced.</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The last example introduces the idea of commutativity and when order doesn’t matter. Listen out for those students who think that 16 is not the correct answer for 20 – 8 + 4; they may not have a secure understanding of the order of operations and incorrectly think addition has priority over subtraction. </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The question on page 16 of the </a:t>
                      </a:r>
                      <a:r>
                        <a:rPr lang="en-GB" sz="1600" dirty="0">
                          <a:hlinkClick r:id="rId3"/>
                        </a:rPr>
                        <a:t>Secondary Assessment Materials | NCETM</a:t>
                      </a:r>
                      <a:r>
                        <a:rPr lang="en-GB" sz="1600" dirty="0"/>
                        <a:t> explores the same idea.</a:t>
                      </a:r>
                      <a:endParaRPr lang="en-GB" sz="1600" b="0" dirty="0"/>
                    </a:p>
                    <a:p>
                      <a:pPr marL="285750" indent="-285750">
                        <a:buFont typeface="Arial" panose="020B0604020202020204" pitchFamily="34" charset="0"/>
                        <a:buChar char="•"/>
                      </a:pPr>
                      <a:r>
                        <a:rPr lang="en-GB" sz="1600" b="0" dirty="0"/>
                        <a:t>If students are not secure with the order of operations, try </a:t>
                      </a:r>
                      <a:r>
                        <a:rPr lang="en-GB" sz="1600" b="0" dirty="0">
                          <a:hlinkClick r:id="rId4"/>
                        </a:rPr>
                        <a:t>Checkpoints</a:t>
                      </a:r>
                      <a:r>
                        <a:rPr lang="en-GB" sz="1600" b="0" dirty="0"/>
                        <a:t> 29 to 32 from the ‘Arithmetic procedures’ deck.</a:t>
                      </a:r>
                    </a:p>
                    <a:p>
                      <a:pPr marL="285750" indent="-285750">
                        <a:buFont typeface="Arial" panose="020B0604020202020204" pitchFamily="34" charset="0"/>
                        <a:buChar char="•"/>
                      </a:pPr>
                      <a:r>
                        <a:rPr lang="en-GB" sz="1600" b="0" dirty="0"/>
                        <a:t>Additional activity </a:t>
                      </a:r>
                      <a:r>
                        <a:rPr lang="en-GB" sz="1600" b="0" dirty="0">
                          <a:hlinkClick r:id="rId5" action="ppaction://hlinksldjump"/>
                        </a:rPr>
                        <a:t>F</a:t>
                      </a:r>
                      <a:r>
                        <a:rPr lang="en-GB" sz="1600" b="0" dirty="0"/>
                        <a:t> introduces an unknown using the same structure, to connect to solving equations.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83015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Using these Checkpoints </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63354" y="1196752"/>
            <a:ext cx="10026400" cy="5112568"/>
          </a:xfrm>
        </p:spPr>
        <p:txBody>
          <a:bodyPr vert="horz" lIns="91440" tIns="45720" rIns="91440" bIns="45720" rtlCol="0" anchor="t">
            <a:noAutofit/>
          </a:bodyPr>
          <a:lstStyle/>
          <a:p>
            <a:r>
              <a:rPr lang="en-GB" sz="2000" dirty="0"/>
              <a:t>Many of the representations in this deck are likely to be familiar from students’ experience of algebraic thinking in Key Stage 2. </a:t>
            </a:r>
          </a:p>
          <a:p>
            <a:r>
              <a:rPr lang="en-GB" sz="2000" dirty="0"/>
              <a:t>Some formal conventions for algebra are introduced in year 6, and then built upon in Key Stage 3. In the majority of tasks, the algebraic notation used should be familiar from primary school. In some, the learning is mainly from Key Stage 3 (for example Checkpoint 6 uses algebraic expressions to formalise the distributive law). You will need to consider the order of your curriculum to plan how best to use these tasks.</a:t>
            </a:r>
          </a:p>
          <a:p>
            <a:r>
              <a:rPr lang="en-GB" sz="2000" dirty="0"/>
              <a:t>The notes for each slide make it clear how it is best used, and the guidance at the start of each section gives more detail about students’ experience at primary school. </a:t>
            </a:r>
            <a:r>
              <a:rPr lang="en-GB" sz="2000" b="1" dirty="0"/>
              <a:t>We strongly recommend you read each of these first before attempting any tasks with your students.</a:t>
            </a:r>
          </a:p>
          <a:p>
            <a:r>
              <a:rPr lang="en-GB" sz="2000" dirty="0"/>
              <a:t>If students need more practice of writing and interpreting expressions, use the Checkpoints from the ‘Expressions and equations’ deck.</a:t>
            </a:r>
          </a:p>
          <a:p>
            <a:r>
              <a:rPr lang="en-GB" sz="2000" dirty="0"/>
              <a:t>We have tried to build some continuity in representations and structure between different Checkpoints decks: where a Checkpoint uses the word ‘again’ in the title, this indicates a similar task has been used in another deck.</a:t>
            </a:r>
          </a:p>
          <a:p>
            <a:pPr marL="0" indent="0">
              <a:buNone/>
            </a:pPr>
            <a:endParaRPr lang="en-GB" sz="2200" dirty="0"/>
          </a:p>
        </p:txBody>
      </p:sp>
    </p:spTree>
    <p:extLst>
      <p:ext uri="{BB962C8B-B14F-4D97-AF65-F5344CB8AC3E}">
        <p14:creationId xmlns:p14="http://schemas.microsoft.com/office/powerpoint/2010/main" val="376207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9a: Make a trail part 1</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5201151" y="373527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C05195F-94D6-5D44-B971-709D75EA40B3}"/>
                  </a:ext>
                </a:extLst>
              </p:cNvPr>
              <p:cNvSpPr txBox="1"/>
              <p:nvPr/>
            </p:nvSpPr>
            <p:spPr>
              <a:xfrm>
                <a:off x="504584" y="1337137"/>
                <a:ext cx="4856323" cy="584775"/>
              </a:xfrm>
              <a:prstGeom prst="rect">
                <a:avLst/>
              </a:prstGeom>
              <a:noFill/>
            </p:spPr>
            <p:txBody>
              <a:bodyPr wrap="square" rtlCol="0">
                <a:spAutoFit/>
              </a:bodyPr>
              <a:lstStyle/>
              <a:p>
                <a:pPr>
                  <a:spcBef>
                    <a:spcPts val="0"/>
                  </a:spcBef>
                  <a:buNone/>
                </a:pPr>
                <a14:m>
                  <m:oMathPara xmlns:m="http://schemas.openxmlformats.org/officeDocument/2006/math">
                    <m:oMathParaPr>
                      <m:jc m:val="left"/>
                    </m:oMathParaPr>
                    <m:oMath xmlns:m="http://schemas.openxmlformats.org/officeDocument/2006/math">
                      <m:r>
                        <a:rPr lang="en-US" sz="3200" i="1" dirty="0" smtClean="0">
                          <a:solidFill>
                            <a:srgbClr val="00628C"/>
                          </a:solidFill>
                          <a:latin typeface="Cambria Math" panose="02040503050406030204" pitchFamily="18" charset="0"/>
                        </a:rPr>
                        <m:t>54 </m:t>
                      </m:r>
                      <m:r>
                        <a:rPr lang="en-US" sz="3200" i="1" dirty="0">
                          <a:solidFill>
                            <a:srgbClr val="00628C"/>
                          </a:solidFill>
                          <a:latin typeface="Cambria Math" panose="02040503050406030204" pitchFamily="18" charset="0"/>
                          <a:cs typeface="Calibri" panose="020F0502020204030204" pitchFamily="34" charset="0"/>
                        </a:rPr>
                        <m:t>×</m:t>
                      </m:r>
                      <m:r>
                        <a:rPr lang="en-US" sz="3200" i="1" dirty="0">
                          <a:solidFill>
                            <a:srgbClr val="00628C"/>
                          </a:solidFill>
                          <a:latin typeface="Cambria Math" panose="02040503050406030204" pitchFamily="18" charset="0"/>
                        </a:rPr>
                        <m:t> 91 = 4</m:t>
                      </m:r>
                      <m:r>
                        <a:rPr lang="en-US" sz="800" i="1" dirty="0">
                          <a:solidFill>
                            <a:srgbClr val="00628C"/>
                          </a:solidFill>
                          <a:latin typeface="Cambria Math" panose="02040503050406030204" pitchFamily="18" charset="0"/>
                        </a:rPr>
                        <m:t> </m:t>
                      </m:r>
                      <m:r>
                        <a:rPr lang="en-US" sz="3200" i="1" dirty="0">
                          <a:solidFill>
                            <a:srgbClr val="00628C"/>
                          </a:solidFill>
                          <a:latin typeface="Cambria Math" panose="02040503050406030204" pitchFamily="18" charset="0"/>
                        </a:rPr>
                        <m:t>914</m:t>
                      </m:r>
                    </m:oMath>
                  </m:oMathPara>
                </a14:m>
                <a:endParaRPr lang="en-US" sz="3200" dirty="0">
                  <a:solidFill>
                    <a:srgbClr val="00628C"/>
                  </a:solidFill>
                </a:endParaRPr>
              </a:p>
            </p:txBody>
          </p:sp>
        </mc:Choice>
        <mc:Fallback xmlns="">
          <p:sp>
            <p:nvSpPr>
              <p:cNvPr id="2" name="TextBox 1">
                <a:extLst>
                  <a:ext uri="{FF2B5EF4-FFF2-40B4-BE49-F238E27FC236}">
                    <a16:creationId xmlns:a16="http://schemas.microsoft.com/office/drawing/2014/main" id="{1C05195F-94D6-5D44-B971-709D75EA40B3}"/>
                  </a:ext>
                </a:extLst>
              </p:cNvPr>
              <p:cNvSpPr txBox="1">
                <a:spLocks noRot="1" noChangeAspect="1" noMove="1" noResize="1" noEditPoints="1" noAdjustHandles="1" noChangeArrowheads="1" noChangeShapeType="1" noTextEdit="1"/>
              </p:cNvSpPr>
              <p:nvPr/>
            </p:nvSpPr>
            <p:spPr>
              <a:xfrm>
                <a:off x="504584" y="1337137"/>
                <a:ext cx="4856323" cy="58477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D124500-0A69-1C44-B8AE-4B95D6AE1E68}"/>
                  </a:ext>
                </a:extLst>
              </p:cNvPr>
              <p:cNvSpPr txBox="1"/>
              <p:nvPr/>
            </p:nvSpPr>
            <p:spPr>
              <a:xfrm>
                <a:off x="504584" y="2386150"/>
                <a:ext cx="4856323" cy="4175246"/>
              </a:xfrm>
              <a:prstGeom prst="rect">
                <a:avLst/>
              </a:prstGeom>
              <a:noFill/>
            </p:spPr>
            <p:txBody>
              <a:bodyPr wrap="square" rtlCol="0">
                <a:spAutoFit/>
              </a:bodyPr>
              <a:lstStyle/>
              <a:p>
                <a:pPr>
                  <a:spcBef>
                    <a:spcPts val="1200"/>
                  </a:spcBef>
                  <a:buNone/>
                </a:pPr>
                <a:r>
                  <a:rPr lang="en-US" sz="2400" dirty="0"/>
                  <a:t>Work out:</a:t>
                </a:r>
              </a:p>
              <a:p>
                <a:pPr marL="457200" indent="-457200">
                  <a:spcBef>
                    <a:spcPts val="1200"/>
                  </a:spcBef>
                  <a:buAutoNum type="alphaLcParenR"/>
                </a:pPr>
                <a:r>
                  <a:rPr lang="en-GB" sz="2400" dirty="0"/>
                  <a:t> </a:t>
                </a:r>
                <a14:m>
                  <m:oMath xmlns:m="http://schemas.openxmlformats.org/officeDocument/2006/math">
                    <m:r>
                      <a:rPr lang="en-GB" i="0">
                        <a:latin typeface="Cambria Math" panose="02040503050406030204" pitchFamily="18" charset="0"/>
                      </a:rPr>
                      <m:t>54</m:t>
                    </m:r>
                    <m:r>
                      <a:rPr lang="en-GB" i="0" smtClean="0">
                        <a:latin typeface="Cambria Math" panose="02040503050406030204" pitchFamily="18" charset="0"/>
                        <a:ea typeface="Cambria Math" panose="02040503050406030204" pitchFamily="18" charset="0"/>
                      </a:rPr>
                      <m:t>×</m:t>
                    </m:r>
                    <m:r>
                      <a:rPr lang="en-GB" i="0">
                        <a:latin typeface="Cambria Math" panose="02040503050406030204" pitchFamily="18" charset="0"/>
                        <a:ea typeface="Cambria Math" panose="02040503050406030204" pitchFamily="18" charset="0"/>
                      </a:rPr>
                      <m:t>91−900</m:t>
                    </m:r>
                  </m:oMath>
                </a14:m>
                <a:endParaRPr lang="en-GB" sz="2400" i="0" dirty="0">
                  <a:latin typeface="Cambria Math" panose="02040503050406030204" pitchFamily="18" charset="0"/>
                  <a:ea typeface="Cambria Math" panose="02040503050406030204" pitchFamily="18" charset="0"/>
                </a:endParaRPr>
              </a:p>
              <a:p>
                <a:pPr marL="457200" indent="-457200">
                  <a:spcBef>
                    <a:spcPts val="1200"/>
                  </a:spcBef>
                  <a:buAutoNum type="alphaLcParenR"/>
                </a:pPr>
                <a:r>
                  <a:rPr lang="en-GB" sz="2400" b="0" dirty="0"/>
                  <a:t> </a:t>
                </a:r>
                <a14:m>
                  <m:oMath xmlns:m="http://schemas.openxmlformats.org/officeDocument/2006/math">
                    <m:f>
                      <m:fPr>
                        <m:ctrlPr>
                          <a:rPr lang="en-GB" sz="3200" b="0" i="1" smtClean="0">
                            <a:latin typeface="Cambria Math" panose="02040503050406030204" pitchFamily="18" charset="0"/>
                          </a:rPr>
                        </m:ctrlPr>
                      </m:fPr>
                      <m:num>
                        <m:r>
                          <a:rPr lang="en-GB" sz="3200" i="0">
                            <a:latin typeface="Cambria Math" panose="02040503050406030204" pitchFamily="18" charset="0"/>
                          </a:rPr>
                          <m:t>54</m:t>
                        </m:r>
                        <m:r>
                          <a:rPr lang="en-GB" sz="3200" b="0" i="0" smtClean="0">
                            <a:latin typeface="Cambria Math" panose="02040503050406030204" pitchFamily="18" charset="0"/>
                          </a:rPr>
                          <m:t> </m:t>
                        </m:r>
                        <m:r>
                          <a:rPr lang="en-GB" sz="3200" i="0">
                            <a:latin typeface="Cambria Math" panose="02040503050406030204" pitchFamily="18" charset="0"/>
                            <a:ea typeface="Cambria Math" panose="02040503050406030204" pitchFamily="18" charset="0"/>
                          </a:rPr>
                          <m:t>×</m:t>
                        </m:r>
                        <m:r>
                          <a:rPr lang="en-GB" sz="3200" b="0" i="0" smtClean="0">
                            <a:latin typeface="Cambria Math" panose="02040503050406030204" pitchFamily="18" charset="0"/>
                            <a:ea typeface="Cambria Math" panose="02040503050406030204" pitchFamily="18" charset="0"/>
                          </a:rPr>
                          <m:t> </m:t>
                        </m:r>
                        <m:r>
                          <a:rPr lang="en-GB" sz="3200" i="0">
                            <a:latin typeface="Cambria Math" panose="02040503050406030204" pitchFamily="18" charset="0"/>
                            <a:ea typeface="Cambria Math" panose="02040503050406030204" pitchFamily="18" charset="0"/>
                          </a:rPr>
                          <m:t>91 −</m:t>
                        </m:r>
                        <m:r>
                          <a:rPr lang="en-GB" sz="3200" b="0" i="0" smtClean="0">
                            <a:latin typeface="Cambria Math" panose="02040503050406030204" pitchFamily="18" charset="0"/>
                            <a:ea typeface="Cambria Math" panose="02040503050406030204" pitchFamily="18" charset="0"/>
                          </a:rPr>
                          <m:t> </m:t>
                        </m:r>
                        <m:r>
                          <a:rPr lang="en-GB" sz="3200" i="0">
                            <a:latin typeface="Cambria Math" panose="02040503050406030204" pitchFamily="18" charset="0"/>
                            <a:ea typeface="Cambria Math" panose="02040503050406030204" pitchFamily="18" charset="0"/>
                          </a:rPr>
                          <m:t>900</m:t>
                        </m:r>
                      </m:num>
                      <m:den>
                        <m:r>
                          <a:rPr lang="en-GB" sz="3200" b="0" i="0" smtClean="0">
                            <a:latin typeface="Cambria Math" panose="02040503050406030204" pitchFamily="18" charset="0"/>
                          </a:rPr>
                          <m:t>2</m:t>
                        </m:r>
                      </m:den>
                    </m:f>
                  </m:oMath>
                </a14:m>
                <a:endParaRPr lang="en-GB" sz="2400" b="0" dirty="0">
                  <a:latin typeface="Cambria Math" panose="02040503050406030204" pitchFamily="18" charset="0"/>
                </a:endParaRPr>
              </a:p>
              <a:p>
                <a:pPr marL="457200" indent="-457200">
                  <a:spcBef>
                    <a:spcPts val="1200"/>
                  </a:spcBef>
                  <a:buAutoNum type="alphaLcParenR"/>
                </a:pPr>
                <a:r>
                  <a:rPr lang="en-GB" sz="2400" dirty="0"/>
                  <a:t> </a:t>
                </a:r>
                <a14:m>
                  <m:oMath xmlns:m="http://schemas.openxmlformats.org/officeDocument/2006/math">
                    <m:f>
                      <m:fPr>
                        <m:ctrlPr>
                          <a:rPr lang="en-GB" sz="3200" i="1">
                            <a:latin typeface="Cambria Math" panose="02040503050406030204" pitchFamily="18" charset="0"/>
                          </a:rPr>
                        </m:ctrlPr>
                      </m:fPr>
                      <m:num>
                        <m:r>
                          <a:rPr lang="en-GB" sz="3200" i="0">
                            <a:latin typeface="Cambria Math" panose="02040503050406030204" pitchFamily="18" charset="0"/>
                          </a:rPr>
                          <m:t>54</m:t>
                        </m:r>
                        <m:r>
                          <a:rPr lang="en-GB" sz="3200" b="0" i="0" smtClean="0">
                            <a:latin typeface="Cambria Math" panose="02040503050406030204" pitchFamily="18" charset="0"/>
                          </a:rPr>
                          <m:t> </m:t>
                        </m:r>
                        <m:r>
                          <a:rPr lang="en-GB" sz="3200" i="0">
                            <a:latin typeface="Cambria Math" panose="02040503050406030204" pitchFamily="18" charset="0"/>
                            <a:ea typeface="Cambria Math" panose="02040503050406030204" pitchFamily="18" charset="0"/>
                          </a:rPr>
                          <m:t>×</m:t>
                        </m:r>
                        <m:r>
                          <a:rPr lang="en-GB" sz="3200" b="0" i="0" smtClean="0">
                            <a:latin typeface="Cambria Math" panose="02040503050406030204" pitchFamily="18" charset="0"/>
                            <a:ea typeface="Cambria Math" panose="02040503050406030204" pitchFamily="18" charset="0"/>
                          </a:rPr>
                          <m:t> </m:t>
                        </m:r>
                        <m:r>
                          <a:rPr lang="en-GB" sz="3200" i="0">
                            <a:latin typeface="Cambria Math" panose="02040503050406030204" pitchFamily="18" charset="0"/>
                            <a:ea typeface="Cambria Math" panose="02040503050406030204" pitchFamily="18" charset="0"/>
                          </a:rPr>
                          <m:t>91 −</m:t>
                        </m:r>
                        <m:r>
                          <a:rPr lang="en-GB" sz="3200" b="0" i="0" smtClean="0">
                            <a:latin typeface="Cambria Math" panose="02040503050406030204" pitchFamily="18" charset="0"/>
                            <a:ea typeface="Cambria Math" panose="02040503050406030204" pitchFamily="18" charset="0"/>
                          </a:rPr>
                          <m:t> </m:t>
                        </m:r>
                        <m:r>
                          <a:rPr lang="en-GB" sz="3200" i="0">
                            <a:latin typeface="Cambria Math" panose="02040503050406030204" pitchFamily="18" charset="0"/>
                            <a:ea typeface="Cambria Math" panose="02040503050406030204" pitchFamily="18" charset="0"/>
                          </a:rPr>
                          <m:t>900</m:t>
                        </m:r>
                      </m:num>
                      <m:den>
                        <m:r>
                          <a:rPr lang="en-GB" sz="3200" i="0">
                            <a:latin typeface="Cambria Math" panose="02040503050406030204" pitchFamily="18" charset="0"/>
                          </a:rPr>
                          <m:t>2</m:t>
                        </m:r>
                      </m:den>
                    </m:f>
                    <m:r>
                      <a:rPr lang="en-GB" sz="3200" b="0" i="0" smtClean="0">
                        <a:latin typeface="Cambria Math" panose="02040503050406030204" pitchFamily="18" charset="0"/>
                      </a:rPr>
                      <m:t>−7</m:t>
                    </m:r>
                  </m:oMath>
                </a14:m>
                <a:endParaRPr lang="en-GB" sz="3200" b="0" dirty="0"/>
              </a:p>
              <a:p>
                <a:pPr marL="457200" indent="-457200">
                  <a:spcBef>
                    <a:spcPts val="1200"/>
                  </a:spcBef>
                  <a:buAutoNum type="alphaLcParenR"/>
                </a:pPr>
                <a:r>
                  <a:rPr lang="en-GB" sz="2400" b="0" dirty="0"/>
                  <a:t> </a:t>
                </a:r>
                <a14:m>
                  <m:oMath xmlns:m="http://schemas.openxmlformats.org/officeDocument/2006/math">
                    <m:r>
                      <a:rPr lang="en-GB" sz="3200" b="0" i="0" smtClean="0">
                        <a:latin typeface="Cambria Math" panose="02040503050406030204" pitchFamily="18" charset="0"/>
                      </a:rPr>
                      <m:t>3</m:t>
                    </m:r>
                    <m:r>
                      <a:rPr lang="en-GB" sz="3200" b="0" i="0" smtClean="0">
                        <a:latin typeface="Cambria Math" panose="02040503050406030204" pitchFamily="18" charset="0"/>
                        <a:ea typeface="Cambria Math" panose="02040503050406030204" pitchFamily="18" charset="0"/>
                      </a:rPr>
                      <m:t>×</m:t>
                    </m:r>
                    <m:d>
                      <m:dPr>
                        <m:ctrlPr>
                          <a:rPr lang="en-GB" sz="3200" i="1" smtClean="0">
                            <a:latin typeface="Cambria Math" panose="02040503050406030204" pitchFamily="18" charset="0"/>
                          </a:rPr>
                        </m:ctrlPr>
                      </m:dPr>
                      <m:e>
                        <m:f>
                          <m:fPr>
                            <m:ctrlPr>
                              <a:rPr lang="en-GB" sz="3200" i="1">
                                <a:latin typeface="Cambria Math" panose="02040503050406030204" pitchFamily="18" charset="0"/>
                              </a:rPr>
                            </m:ctrlPr>
                          </m:fPr>
                          <m:num>
                            <m:r>
                              <a:rPr lang="en-GB" sz="3200" i="0">
                                <a:latin typeface="Cambria Math" panose="02040503050406030204" pitchFamily="18" charset="0"/>
                              </a:rPr>
                              <m:t>54</m:t>
                            </m:r>
                            <m:r>
                              <a:rPr lang="en-GB" sz="3200" b="0" i="0" smtClean="0">
                                <a:latin typeface="Cambria Math" panose="02040503050406030204" pitchFamily="18" charset="0"/>
                              </a:rPr>
                              <m:t> </m:t>
                            </m:r>
                            <m:r>
                              <a:rPr lang="en-GB" sz="3200" i="0">
                                <a:latin typeface="Cambria Math" panose="02040503050406030204" pitchFamily="18" charset="0"/>
                                <a:ea typeface="Cambria Math" panose="02040503050406030204" pitchFamily="18" charset="0"/>
                              </a:rPr>
                              <m:t>×</m:t>
                            </m:r>
                            <m:r>
                              <a:rPr lang="en-GB" sz="3200" b="0" i="0" smtClean="0">
                                <a:latin typeface="Cambria Math" panose="02040503050406030204" pitchFamily="18" charset="0"/>
                                <a:ea typeface="Cambria Math" panose="02040503050406030204" pitchFamily="18" charset="0"/>
                              </a:rPr>
                              <m:t> </m:t>
                            </m:r>
                            <m:r>
                              <a:rPr lang="en-GB" sz="3200" i="0">
                                <a:latin typeface="Cambria Math" panose="02040503050406030204" pitchFamily="18" charset="0"/>
                                <a:ea typeface="Cambria Math" panose="02040503050406030204" pitchFamily="18" charset="0"/>
                              </a:rPr>
                              <m:t>91 −</m:t>
                            </m:r>
                            <m:r>
                              <a:rPr lang="en-GB" sz="3200" b="0" i="0" smtClean="0">
                                <a:latin typeface="Cambria Math" panose="02040503050406030204" pitchFamily="18" charset="0"/>
                                <a:ea typeface="Cambria Math" panose="02040503050406030204" pitchFamily="18" charset="0"/>
                              </a:rPr>
                              <m:t> </m:t>
                            </m:r>
                            <m:r>
                              <a:rPr lang="en-GB" sz="3200" i="0">
                                <a:latin typeface="Cambria Math" panose="02040503050406030204" pitchFamily="18" charset="0"/>
                                <a:ea typeface="Cambria Math" panose="02040503050406030204" pitchFamily="18" charset="0"/>
                              </a:rPr>
                              <m:t>900</m:t>
                            </m:r>
                          </m:num>
                          <m:den>
                            <m:r>
                              <a:rPr lang="en-GB" sz="3200" i="0">
                                <a:latin typeface="Cambria Math" panose="02040503050406030204" pitchFamily="18" charset="0"/>
                              </a:rPr>
                              <m:t>2</m:t>
                            </m:r>
                          </m:den>
                        </m:f>
                        <m:r>
                          <a:rPr lang="en-GB" sz="3200" i="0" smtClean="0">
                            <a:latin typeface="Cambria Math" panose="02040503050406030204" pitchFamily="18" charset="0"/>
                          </a:rPr>
                          <m:t>−7</m:t>
                        </m:r>
                        <m:r>
                          <m:rPr>
                            <m:nor/>
                          </m:rPr>
                          <a:rPr lang="en-US" sz="3200" dirty="0"/>
                          <m:t> </m:t>
                        </m:r>
                      </m:e>
                    </m:d>
                  </m:oMath>
                </a14:m>
                <a:endParaRPr lang="en-US" sz="2400" dirty="0"/>
              </a:p>
              <a:p>
                <a:pPr marL="457200" indent="-457200">
                  <a:spcBef>
                    <a:spcPts val="1200"/>
                  </a:spcBef>
                  <a:buAutoNum type="alphaLcParenR"/>
                </a:pPr>
                <a:endParaRPr lang="en-US" sz="2400" dirty="0"/>
              </a:p>
            </p:txBody>
          </p:sp>
        </mc:Choice>
        <mc:Fallback xmlns="">
          <p:sp>
            <p:nvSpPr>
              <p:cNvPr id="11" name="TextBox 10">
                <a:extLst>
                  <a:ext uri="{FF2B5EF4-FFF2-40B4-BE49-F238E27FC236}">
                    <a16:creationId xmlns:a16="http://schemas.microsoft.com/office/drawing/2014/main" id="{5D124500-0A69-1C44-B8AE-4B95D6AE1E68}"/>
                  </a:ext>
                </a:extLst>
              </p:cNvPr>
              <p:cNvSpPr txBox="1">
                <a:spLocks noRot="1" noChangeAspect="1" noMove="1" noResize="1" noEditPoints="1" noAdjustHandles="1" noChangeArrowheads="1" noChangeShapeType="1" noTextEdit="1"/>
              </p:cNvSpPr>
              <p:nvPr/>
            </p:nvSpPr>
            <p:spPr>
              <a:xfrm>
                <a:off x="504584" y="2386150"/>
                <a:ext cx="4856323" cy="4175246"/>
              </a:xfrm>
              <a:prstGeom prst="rect">
                <a:avLst/>
              </a:prstGeom>
              <a:blipFill>
                <a:blip r:embed="rId5"/>
                <a:stretch>
                  <a:fillRect l="-2010" t="-1022"/>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D9CD3376-AFB1-FB44-940B-F1B42EF8115C}"/>
              </a:ext>
            </a:extLst>
          </p:cNvPr>
          <p:cNvSpPr txBox="1"/>
          <p:nvPr/>
        </p:nvSpPr>
        <p:spPr>
          <a:xfrm>
            <a:off x="6284581" y="3644439"/>
            <a:ext cx="5635276" cy="1446550"/>
          </a:xfrm>
          <a:prstGeom prst="rect">
            <a:avLst/>
          </a:prstGeom>
          <a:noFill/>
        </p:spPr>
        <p:txBody>
          <a:bodyPr wrap="square" rtlCol="0">
            <a:spAutoFit/>
          </a:bodyPr>
          <a:lstStyle/>
          <a:p>
            <a:pPr>
              <a:spcBef>
                <a:spcPts val="0"/>
              </a:spcBef>
              <a:buNone/>
            </a:pPr>
            <a:r>
              <a:rPr lang="en-GB" sz="2200" dirty="0"/>
              <a:t>Make a different trail, starting from </a:t>
            </a:r>
            <a:r>
              <a:rPr lang="en-US" sz="2200" dirty="0"/>
              <a:t>54 </a:t>
            </a:r>
            <a:r>
              <a:rPr lang="en-US" sz="2200" dirty="0">
                <a:latin typeface="Calibri" panose="020F0502020204030204" pitchFamily="34" charset="0"/>
                <a:cs typeface="Calibri" panose="020F0502020204030204" pitchFamily="34" charset="0"/>
              </a:rPr>
              <a:t>×</a:t>
            </a:r>
            <a:r>
              <a:rPr lang="en-US" sz="2200" dirty="0"/>
              <a:t> 91, that has the same finishing number as your answer to part d. Can you make three different trails all with the same outcome?</a:t>
            </a:r>
          </a:p>
        </p:txBody>
      </p:sp>
    </p:spTree>
    <p:extLst>
      <p:ext uri="{BB962C8B-B14F-4D97-AF65-F5344CB8AC3E}">
        <p14:creationId xmlns:p14="http://schemas.microsoft.com/office/powerpoint/2010/main" val="183705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uiExpand="1" build="p"/>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9b: Make a trail part 2</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5187979" y="389054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9CD3376-AFB1-FB44-940B-F1B42EF8115C}"/>
                  </a:ext>
                </a:extLst>
              </p:cNvPr>
              <p:cNvSpPr txBox="1"/>
              <p:nvPr/>
            </p:nvSpPr>
            <p:spPr>
              <a:xfrm>
                <a:off x="6299004" y="3801015"/>
                <a:ext cx="5245612" cy="1937838"/>
              </a:xfrm>
              <a:prstGeom prst="rect">
                <a:avLst/>
              </a:prstGeom>
              <a:noFill/>
            </p:spPr>
            <p:txBody>
              <a:bodyPr wrap="square" rtlCol="0">
                <a:spAutoFit/>
              </a:bodyPr>
              <a:lstStyle/>
              <a:p>
                <a:pPr>
                  <a:spcBef>
                    <a:spcPts val="0"/>
                  </a:spcBef>
                  <a:buNone/>
                </a:pPr>
                <a14:m>
                  <m:oMathPara xmlns:m="http://schemas.openxmlformats.org/officeDocument/2006/math">
                    <m:oMathParaPr>
                      <m:jc m:val="left"/>
                    </m:oMathParaPr>
                    <m:oMath xmlns:m="http://schemas.openxmlformats.org/officeDocument/2006/math">
                      <m:f>
                        <m:fPr>
                          <m:ctrlPr>
                            <a:rPr lang="en-GB" sz="2200" i="1" smtClean="0">
                              <a:solidFill>
                                <a:srgbClr val="00628C"/>
                              </a:solidFill>
                              <a:latin typeface="Cambria Math" panose="02040503050406030204" pitchFamily="18" charset="0"/>
                            </a:rPr>
                          </m:ctrlPr>
                        </m:fPr>
                        <m:num>
                          <m:r>
                            <a:rPr lang="en-GB" sz="2200" b="0" i="1" smtClean="0">
                              <a:solidFill>
                                <a:srgbClr val="00628C"/>
                              </a:solidFill>
                              <a:latin typeface="Cambria Math" panose="02040503050406030204" pitchFamily="18" charset="0"/>
                            </a:rPr>
                            <m:t>1</m:t>
                          </m:r>
                        </m:num>
                        <m:den>
                          <m:r>
                            <a:rPr lang="en-GB" sz="2200" b="0" i="1" smtClean="0">
                              <a:solidFill>
                                <a:srgbClr val="00628C"/>
                              </a:solidFill>
                              <a:latin typeface="Cambria Math" panose="02040503050406030204" pitchFamily="18" charset="0"/>
                            </a:rPr>
                            <m:t>7</m:t>
                          </m:r>
                        </m:den>
                      </m:f>
                      <m:r>
                        <a:rPr lang="en-GB" sz="2200" b="0" i="1" smtClean="0">
                          <a:solidFill>
                            <a:srgbClr val="00628C"/>
                          </a:solidFill>
                          <a:latin typeface="Cambria Math" panose="02040503050406030204" pitchFamily="18" charset="0"/>
                        </a:rPr>
                        <m:t> </m:t>
                      </m:r>
                      <m:r>
                        <a:rPr lang="en-GB" sz="2200" i="1" smtClean="0">
                          <a:solidFill>
                            <a:srgbClr val="00628C"/>
                          </a:solidFill>
                          <a:latin typeface="Cambria Math" panose="02040503050406030204" pitchFamily="18" charset="0"/>
                          <a:ea typeface="Cambria Math" panose="02040503050406030204" pitchFamily="18" charset="0"/>
                        </a:rPr>
                        <m:t>×</m:t>
                      </m:r>
                      <m:r>
                        <a:rPr lang="en-GB" sz="2200" b="0" i="1" smtClean="0">
                          <a:solidFill>
                            <a:srgbClr val="00628C"/>
                          </a:solidFill>
                          <a:latin typeface="Cambria Math" panose="02040503050406030204" pitchFamily="18" charset="0"/>
                          <a:ea typeface="Cambria Math" panose="02040503050406030204" pitchFamily="18" charset="0"/>
                        </a:rPr>
                        <m:t> </m:t>
                      </m:r>
                      <m:d>
                        <m:dPr>
                          <m:ctrlPr>
                            <a:rPr lang="en-GB" sz="2200" i="1" smtClean="0">
                              <a:solidFill>
                                <a:srgbClr val="00628C"/>
                              </a:solidFill>
                              <a:latin typeface="Cambria Math" panose="02040503050406030204" pitchFamily="18" charset="0"/>
                            </a:rPr>
                          </m:ctrlPr>
                        </m:dPr>
                        <m:e>
                          <m:f>
                            <m:fPr>
                              <m:ctrlPr>
                                <a:rPr lang="en-GB" sz="2200" i="1">
                                  <a:solidFill>
                                    <a:srgbClr val="00628C"/>
                                  </a:solidFill>
                                  <a:latin typeface="Cambria Math" panose="02040503050406030204" pitchFamily="18" charset="0"/>
                                </a:rPr>
                              </m:ctrlPr>
                            </m:fPr>
                            <m:num>
                              <m:r>
                                <a:rPr lang="en-GB" sz="2200" b="0" i="0" smtClean="0">
                                  <a:solidFill>
                                    <a:srgbClr val="00628C"/>
                                  </a:solidFill>
                                  <a:latin typeface="Cambria Math" panose="02040503050406030204" pitchFamily="18" charset="0"/>
                                </a:rPr>
                                <m:t>209</m:t>
                              </m:r>
                              <m:r>
                                <a:rPr lang="en-GB" sz="2200">
                                  <a:solidFill>
                                    <a:srgbClr val="00628C"/>
                                  </a:solidFill>
                                  <a:latin typeface="Cambria Math" panose="02040503050406030204" pitchFamily="18" charset="0"/>
                                  <a:ea typeface="Cambria Math" panose="02040503050406030204" pitchFamily="18" charset="0"/>
                                </a:rPr>
                                <m:t>×</m:t>
                              </m:r>
                              <m:r>
                                <a:rPr lang="en-GB" sz="2200" b="0" i="0" smtClean="0">
                                  <a:solidFill>
                                    <a:srgbClr val="00628C"/>
                                  </a:solidFill>
                                  <a:latin typeface="Cambria Math" panose="02040503050406030204" pitchFamily="18" charset="0"/>
                                  <a:ea typeface="Cambria Math" panose="02040503050406030204" pitchFamily="18" charset="0"/>
                                </a:rPr>
                                <m:t>4</m:t>
                              </m:r>
                              <m:r>
                                <a:rPr lang="en-GB" sz="2200">
                                  <a:solidFill>
                                    <a:srgbClr val="00628C"/>
                                  </a:solidFill>
                                  <a:latin typeface="Cambria Math" panose="02040503050406030204" pitchFamily="18" charset="0"/>
                                  <a:ea typeface="Cambria Math" panose="02040503050406030204" pitchFamily="18" charset="0"/>
                                </a:rPr>
                                <m:t>7</m:t>
                              </m:r>
                              <m:r>
                                <m:rPr>
                                  <m:nor/>
                                </m:rPr>
                                <a:rPr lang="en-GB" sz="2200" b="0" i="0" smtClean="0">
                                  <a:solidFill>
                                    <a:srgbClr val="00628C"/>
                                  </a:solidFill>
                                  <a:latin typeface="Cambria Math" panose="02040503050406030204" pitchFamily="18" charset="0"/>
                                  <a:ea typeface="Cambria Math" panose="02040503050406030204" pitchFamily="18" charset="0"/>
                                </a:rPr>
                                <m:t> + 17</m:t>
                              </m:r>
                              <m:r>
                                <m:rPr>
                                  <m:nor/>
                                </m:rPr>
                                <a:rPr lang="en-GB" sz="2200" dirty="0">
                                  <a:solidFill>
                                    <a:srgbClr val="00628C"/>
                                  </a:solidFill>
                                  <a:latin typeface="Cambria Math" panose="02040503050406030204" pitchFamily="18" charset="0"/>
                                  <a:ea typeface="Cambria Math" panose="02040503050406030204" pitchFamily="18" charset="0"/>
                                </a:rPr>
                                <m:t> </m:t>
                              </m:r>
                            </m:num>
                            <m:den>
                              <m:r>
                                <a:rPr lang="en-GB" sz="2200" b="0" i="0" dirty="0" smtClean="0">
                                  <a:solidFill>
                                    <a:srgbClr val="00628C"/>
                                  </a:solidFill>
                                  <a:latin typeface="Cambria Math" panose="02040503050406030204" pitchFamily="18" charset="0"/>
                                  <a:ea typeface="Cambria Math" panose="02040503050406030204" pitchFamily="18" charset="0"/>
                                </a:rPr>
                                <m:t>2</m:t>
                              </m:r>
                            </m:den>
                          </m:f>
                          <m:r>
                            <a:rPr lang="en-GB" sz="2200" b="0" i="0" smtClean="0">
                              <a:solidFill>
                                <a:srgbClr val="00628C"/>
                              </a:solidFill>
                              <a:latin typeface="Cambria Math" panose="02040503050406030204" pitchFamily="18" charset="0"/>
                            </a:rPr>
                            <m:t>−20</m:t>
                          </m:r>
                        </m:e>
                      </m:d>
                      <m:r>
                        <a:rPr lang="en-GB" sz="2200" b="0" i="1" smtClean="0">
                          <a:solidFill>
                            <a:srgbClr val="00628C"/>
                          </a:solidFill>
                          <a:latin typeface="Cambria Math" panose="02040503050406030204" pitchFamily="18" charset="0"/>
                        </a:rPr>
                        <m:t> = 700</m:t>
                      </m:r>
                    </m:oMath>
                  </m:oMathPara>
                </a14:m>
                <a:endParaRPr lang="en-US" sz="2200" dirty="0">
                  <a:solidFill>
                    <a:srgbClr val="00628C"/>
                  </a:solidFill>
                </a:endParaRPr>
              </a:p>
              <a:p>
                <a:pPr>
                  <a:spcBef>
                    <a:spcPts val="0"/>
                  </a:spcBef>
                  <a:buNone/>
                </a:pPr>
                <a:r>
                  <a:rPr lang="en-GB" sz="2200" dirty="0"/>
                  <a:t>Make a reverse trail for this calculation</a:t>
                </a:r>
                <a:r>
                  <a:rPr lang="en-US" sz="2200" dirty="0"/>
                  <a:t>, so that you can write down the value of </a:t>
                </a:r>
                <a14:m>
                  <m:oMath xmlns:m="http://schemas.openxmlformats.org/officeDocument/2006/math">
                    <m:r>
                      <a:rPr lang="en-US" sz="2200" i="1" dirty="0" smtClean="0">
                        <a:latin typeface="Cambria Math" panose="02040503050406030204" pitchFamily="18" charset="0"/>
                      </a:rPr>
                      <m:t>209 </m:t>
                    </m:r>
                    <m:r>
                      <a:rPr lang="en-US" sz="2200" i="1" dirty="0" smtClean="0">
                        <a:latin typeface="Cambria Math" panose="02040503050406030204" pitchFamily="18" charset="0"/>
                        <a:ea typeface="Cambria Math" panose="02040503050406030204" pitchFamily="18" charset="0"/>
                      </a:rPr>
                      <m:t>×</m:t>
                    </m:r>
                    <m:r>
                      <a:rPr lang="en-US" sz="2200" i="1" dirty="0" smtClean="0">
                        <a:latin typeface="Cambria Math" panose="02040503050406030204" pitchFamily="18" charset="0"/>
                      </a:rPr>
                      <m:t> 47</m:t>
                    </m:r>
                  </m:oMath>
                </a14:m>
                <a:r>
                  <a:rPr lang="en-US" sz="2200" dirty="0"/>
                  <a:t>.</a:t>
                </a:r>
              </a:p>
            </p:txBody>
          </p:sp>
        </mc:Choice>
        <mc:Fallback xmlns="">
          <p:sp>
            <p:nvSpPr>
              <p:cNvPr id="13" name="TextBox 12">
                <a:extLst>
                  <a:ext uri="{FF2B5EF4-FFF2-40B4-BE49-F238E27FC236}">
                    <a16:creationId xmlns:a16="http://schemas.microsoft.com/office/drawing/2014/main" id="{D9CD3376-AFB1-FB44-940B-F1B42EF8115C}"/>
                  </a:ext>
                </a:extLst>
              </p:cNvPr>
              <p:cNvSpPr txBox="1">
                <a:spLocks noRot="1" noChangeAspect="1" noMove="1" noResize="1" noEditPoints="1" noAdjustHandles="1" noChangeArrowheads="1" noChangeShapeType="1" noTextEdit="1"/>
              </p:cNvSpPr>
              <p:nvPr/>
            </p:nvSpPr>
            <p:spPr>
              <a:xfrm>
                <a:off x="6299004" y="3801015"/>
                <a:ext cx="5245612" cy="1937838"/>
              </a:xfrm>
              <a:prstGeom prst="rect">
                <a:avLst/>
              </a:prstGeom>
              <a:blipFill>
                <a:blip r:embed="rId4"/>
                <a:stretch>
                  <a:fillRect l="-1510" b="-2208"/>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73468C0B-FA73-0D4C-A54E-2D6AB3C72A67}"/>
              </a:ext>
            </a:extLst>
          </p:cNvPr>
          <p:cNvSpPr txBox="1"/>
          <p:nvPr/>
        </p:nvSpPr>
        <p:spPr>
          <a:xfrm>
            <a:off x="143339" y="1119147"/>
            <a:ext cx="9232481" cy="430887"/>
          </a:xfrm>
          <a:prstGeom prst="rect">
            <a:avLst/>
          </a:prstGeom>
          <a:noFill/>
        </p:spPr>
        <p:txBody>
          <a:bodyPr wrap="square" rtlCol="0">
            <a:spAutoFit/>
          </a:bodyPr>
          <a:lstStyle/>
          <a:p>
            <a:pPr>
              <a:spcBef>
                <a:spcPts val="0"/>
              </a:spcBef>
              <a:buNone/>
            </a:pPr>
            <a:r>
              <a:rPr lang="en-US" sz="2200" dirty="0"/>
              <a:t>Becky made the calculation trail below. The result of the trail is 8</a:t>
            </a:r>
            <a:r>
              <a:rPr lang="en-US" sz="800" dirty="0"/>
              <a:t> </a:t>
            </a:r>
            <a:r>
              <a:rPr lang="en-US" sz="2200" dirty="0"/>
              <a:t>002.</a:t>
            </a:r>
            <a:endParaRPr lang="en-GB" sz="22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C3C4A5F-C113-F07A-EE37-CA26CB0F93D7}"/>
                  </a:ext>
                </a:extLst>
              </p:cNvPr>
              <p:cNvSpPr txBox="1"/>
              <p:nvPr/>
            </p:nvSpPr>
            <p:spPr>
              <a:xfrm>
                <a:off x="334933" y="3412323"/>
                <a:ext cx="2929585" cy="3479799"/>
              </a:xfrm>
              <a:prstGeom prst="rect">
                <a:avLst/>
              </a:prstGeom>
              <a:noFill/>
            </p:spPr>
            <p:txBody>
              <a:bodyPr wrap="none" rtlCol="0">
                <a:spAutoFit/>
              </a:bodyPr>
              <a:lstStyle/>
              <a:p>
                <a:pPr marL="514350" indent="-514350">
                  <a:spcBef>
                    <a:spcPts val="1200"/>
                  </a:spcBef>
                  <a:spcAft>
                    <a:spcPts val="1200"/>
                  </a:spcAft>
                  <a:buFont typeface="+mj-lt"/>
                  <a:buAutoNum type="alphaLcParenR"/>
                </a:pPr>
                <a:r>
                  <a:rPr lang="en-GB" sz="2200" dirty="0"/>
                  <a:t> </a:t>
                </a:r>
                <a14:m>
                  <m:oMath xmlns:m="http://schemas.openxmlformats.org/officeDocument/2006/math">
                    <m:f>
                      <m:fPr>
                        <m:ctrlPr>
                          <a:rPr lang="en-GB" sz="2400" i="1" smtClean="0">
                            <a:latin typeface="Cambria Math" panose="02040503050406030204" pitchFamily="18" charset="0"/>
                          </a:rPr>
                        </m:ctrlPr>
                      </m:fPr>
                      <m:num>
                        <m:r>
                          <a:rPr lang="en-GB" sz="2400" i="0" smtClean="0">
                            <a:latin typeface="Cambria Math" panose="02040503050406030204" pitchFamily="18" charset="0"/>
                          </a:rPr>
                          <m:t>732</m:t>
                        </m:r>
                        <m:r>
                          <a:rPr lang="en-GB" sz="2400" b="0" i="0" smtClean="0">
                            <a:latin typeface="Cambria Math" panose="02040503050406030204" pitchFamily="18" charset="0"/>
                          </a:rPr>
                          <m:t> </m:t>
                        </m:r>
                        <m:r>
                          <a:rPr lang="en-GB" sz="2400" i="0" smtClean="0">
                            <a:latin typeface="Cambria Math" panose="02040503050406030204" pitchFamily="18" charset="0"/>
                            <a:ea typeface="Cambria Math" panose="02040503050406030204" pitchFamily="18" charset="0"/>
                          </a:rPr>
                          <m:t>×</m:t>
                        </m:r>
                        <m:r>
                          <a:rPr lang="en-GB" sz="2400" b="0" i="0" smtClean="0">
                            <a:latin typeface="Cambria Math" panose="02040503050406030204" pitchFamily="18" charset="0"/>
                            <a:ea typeface="Cambria Math" panose="02040503050406030204" pitchFamily="18" charset="0"/>
                          </a:rPr>
                          <m:t> </m:t>
                        </m:r>
                        <m:r>
                          <a:rPr lang="en-GB" sz="2400" i="0" smtClean="0">
                            <a:latin typeface="Cambria Math" panose="02040503050406030204" pitchFamily="18" charset="0"/>
                            <a:ea typeface="Cambria Math" panose="02040503050406030204" pitchFamily="18" charset="0"/>
                          </a:rPr>
                          <m:t>17</m:t>
                        </m:r>
                        <m:r>
                          <a:rPr lang="en-GB" sz="2400" b="0" i="0" smtClean="0">
                            <a:latin typeface="Cambria Math" panose="02040503050406030204" pitchFamily="18" charset="0"/>
                            <a:ea typeface="Cambria Math" panose="02040503050406030204" pitchFamily="18" charset="0"/>
                          </a:rPr>
                          <m:t> </m:t>
                        </m:r>
                        <m:r>
                          <a:rPr lang="en-GB" sz="2400" i="0" smtClean="0">
                            <a:latin typeface="Cambria Math" panose="02040503050406030204" pitchFamily="18" charset="0"/>
                            <a:ea typeface="Cambria Math" panose="02040503050406030204" pitchFamily="18" charset="0"/>
                          </a:rPr>
                          <m:t>−</m:t>
                        </m:r>
                        <m:r>
                          <a:rPr lang="en-GB" sz="2400" b="0" i="0" smtClean="0">
                            <a:latin typeface="Cambria Math" panose="02040503050406030204" pitchFamily="18" charset="0"/>
                            <a:ea typeface="Cambria Math" panose="02040503050406030204" pitchFamily="18" charset="0"/>
                          </a:rPr>
                          <m:t> </m:t>
                        </m:r>
                        <m:r>
                          <a:rPr lang="en-GB" sz="2400" i="0" smtClean="0">
                            <a:latin typeface="Cambria Math" panose="02040503050406030204" pitchFamily="18" charset="0"/>
                            <a:ea typeface="Cambria Math" panose="02040503050406030204" pitchFamily="18" charset="0"/>
                          </a:rPr>
                          <m:t>444</m:t>
                        </m:r>
                        <m:r>
                          <m:rPr>
                            <m:nor/>
                          </m:rPr>
                          <a:rPr lang="en-GB" sz="2400" dirty="0">
                            <a:latin typeface="Cambria Math" panose="02040503050406030204" pitchFamily="18" charset="0"/>
                            <a:ea typeface="Cambria Math" panose="02040503050406030204" pitchFamily="18" charset="0"/>
                          </a:rPr>
                          <m:t> </m:t>
                        </m:r>
                      </m:num>
                      <m:den>
                        <m:r>
                          <a:rPr lang="en-GB" sz="2400" i="0" smtClean="0">
                            <a:latin typeface="Cambria Math" panose="02040503050406030204" pitchFamily="18" charset="0"/>
                          </a:rPr>
                          <m:t>3</m:t>
                        </m:r>
                      </m:den>
                    </m:f>
                    <m:r>
                      <a:rPr lang="en-GB" sz="2400" b="0" i="0" smtClean="0">
                        <a:latin typeface="Cambria Math" panose="02040503050406030204" pitchFamily="18" charset="0"/>
                      </a:rPr>
                      <m:t>+1</m:t>
                    </m:r>
                  </m:oMath>
                </a14:m>
                <a:endParaRPr lang="en-GB" sz="2400" b="0" dirty="0"/>
              </a:p>
              <a:p>
                <a:pPr marL="514350" indent="-514350">
                  <a:spcBef>
                    <a:spcPts val="1200"/>
                  </a:spcBef>
                  <a:spcAft>
                    <a:spcPts val="1200"/>
                  </a:spcAft>
                  <a:buFont typeface="+mj-lt"/>
                  <a:buAutoNum type="alphaLcParenR"/>
                </a:pPr>
                <a:r>
                  <a:rPr lang="en-GB" sz="2200" b="0" dirty="0"/>
                  <a:t> </a:t>
                </a:r>
                <a14:m>
                  <m:oMath xmlns:m="http://schemas.openxmlformats.org/officeDocument/2006/math">
                    <m:f>
                      <m:fPr>
                        <m:ctrlPr>
                          <a:rPr lang="en-GB" sz="2400" b="0" i="1" smtClean="0">
                            <a:latin typeface="Cambria Math" panose="02040503050406030204" pitchFamily="18" charset="0"/>
                          </a:rPr>
                        </m:ctrlPr>
                      </m:fPr>
                      <m:num>
                        <m:r>
                          <a:rPr lang="en-GB" sz="2400" i="0" smtClean="0">
                            <a:latin typeface="Cambria Math" panose="02040503050406030204" pitchFamily="18" charset="0"/>
                          </a:rPr>
                          <m:t>732</m:t>
                        </m:r>
                        <m:r>
                          <a:rPr lang="en-GB" sz="2400" b="0" i="0" smtClean="0">
                            <a:latin typeface="Cambria Math" panose="02040503050406030204" pitchFamily="18" charset="0"/>
                          </a:rPr>
                          <m:t> </m:t>
                        </m:r>
                        <m:r>
                          <a:rPr lang="en-GB" sz="2400" i="0" smtClean="0">
                            <a:latin typeface="Cambria Math" panose="02040503050406030204" pitchFamily="18" charset="0"/>
                            <a:ea typeface="Cambria Math" panose="02040503050406030204" pitchFamily="18" charset="0"/>
                          </a:rPr>
                          <m:t>×</m:t>
                        </m:r>
                        <m:r>
                          <a:rPr lang="en-GB" sz="2400" b="0" i="0" smtClean="0">
                            <a:latin typeface="Cambria Math" panose="02040503050406030204" pitchFamily="18" charset="0"/>
                            <a:ea typeface="Cambria Math" panose="02040503050406030204" pitchFamily="18" charset="0"/>
                          </a:rPr>
                          <m:t> </m:t>
                        </m:r>
                        <m:r>
                          <a:rPr lang="en-GB" sz="2400" i="0" smtClean="0">
                            <a:latin typeface="Cambria Math" panose="02040503050406030204" pitchFamily="18" charset="0"/>
                            <a:ea typeface="Cambria Math" panose="02040503050406030204" pitchFamily="18" charset="0"/>
                          </a:rPr>
                          <m:t>17</m:t>
                        </m:r>
                        <m:r>
                          <a:rPr lang="en-GB" sz="2400" b="0" i="0" smtClean="0">
                            <a:latin typeface="Cambria Math" panose="02040503050406030204" pitchFamily="18" charset="0"/>
                            <a:ea typeface="Cambria Math" panose="02040503050406030204" pitchFamily="18" charset="0"/>
                          </a:rPr>
                          <m:t> </m:t>
                        </m:r>
                        <m:r>
                          <a:rPr lang="en-GB" sz="2400" i="0" smtClean="0">
                            <a:latin typeface="Cambria Math" panose="02040503050406030204" pitchFamily="18" charset="0"/>
                            <a:ea typeface="Cambria Math" panose="02040503050406030204" pitchFamily="18" charset="0"/>
                          </a:rPr>
                          <m:t>−</m:t>
                        </m:r>
                        <m:r>
                          <a:rPr lang="en-GB" sz="2400" b="0" i="0" smtClean="0">
                            <a:latin typeface="Cambria Math" panose="02040503050406030204" pitchFamily="18" charset="0"/>
                            <a:ea typeface="Cambria Math" panose="02040503050406030204" pitchFamily="18" charset="0"/>
                          </a:rPr>
                          <m:t> </m:t>
                        </m:r>
                        <m:r>
                          <a:rPr lang="en-GB" sz="2400" i="0" smtClean="0">
                            <a:latin typeface="Cambria Math" panose="02040503050406030204" pitchFamily="18" charset="0"/>
                            <a:ea typeface="Cambria Math" panose="02040503050406030204" pitchFamily="18" charset="0"/>
                          </a:rPr>
                          <m:t>444</m:t>
                        </m:r>
                        <m:r>
                          <m:rPr>
                            <m:nor/>
                          </m:rPr>
                          <a:rPr lang="en-GB" sz="2400" dirty="0">
                            <a:latin typeface="Cambria Math" panose="02040503050406030204" pitchFamily="18" charset="0"/>
                            <a:ea typeface="Cambria Math" panose="02040503050406030204" pitchFamily="18" charset="0"/>
                          </a:rPr>
                          <m:t> </m:t>
                        </m:r>
                      </m:num>
                      <m:den>
                        <m:r>
                          <a:rPr lang="en-GB" sz="2400" b="0" i="0" smtClean="0">
                            <a:latin typeface="Cambria Math" panose="02040503050406030204" pitchFamily="18" charset="0"/>
                          </a:rPr>
                          <m:t>3</m:t>
                        </m:r>
                      </m:den>
                    </m:f>
                  </m:oMath>
                </a14:m>
                <a:endParaRPr lang="en-GB" sz="2200" dirty="0"/>
              </a:p>
              <a:p>
                <a:pPr marL="514350" indent="-514350">
                  <a:spcBef>
                    <a:spcPts val="1200"/>
                  </a:spcBef>
                  <a:spcAft>
                    <a:spcPts val="1200"/>
                  </a:spcAft>
                  <a:buFont typeface="+mj-lt"/>
                  <a:buAutoNum type="alphaLcParenR"/>
                </a:pPr>
                <a:r>
                  <a:rPr lang="en-GB" sz="2200" dirty="0"/>
                  <a:t> </a:t>
                </a:r>
                <a14:m>
                  <m:oMath xmlns:m="http://schemas.openxmlformats.org/officeDocument/2006/math">
                    <m:r>
                      <a:rPr lang="en-GB" sz="2200" i="0" smtClean="0">
                        <a:latin typeface="Cambria Math" panose="02040503050406030204" pitchFamily="18" charset="0"/>
                      </a:rPr>
                      <m:t>732</m:t>
                    </m:r>
                    <m:r>
                      <a:rPr lang="en-GB" sz="2200" i="0">
                        <a:latin typeface="Cambria Math" panose="02040503050406030204" pitchFamily="18" charset="0"/>
                        <a:ea typeface="Cambria Math" panose="02040503050406030204" pitchFamily="18" charset="0"/>
                      </a:rPr>
                      <m:t>×17−444</m:t>
                    </m:r>
                  </m:oMath>
                </a14:m>
                <a:endParaRPr lang="en-GB" sz="2200" dirty="0">
                  <a:latin typeface="Cambria Math" panose="02040503050406030204" pitchFamily="18" charset="0"/>
                  <a:ea typeface="Cambria Math" panose="02040503050406030204" pitchFamily="18" charset="0"/>
                </a:endParaRPr>
              </a:p>
              <a:p>
                <a:pPr marL="514350" indent="-514350">
                  <a:spcBef>
                    <a:spcPts val="1200"/>
                  </a:spcBef>
                  <a:spcAft>
                    <a:spcPts val="1200"/>
                  </a:spcAft>
                  <a:buFont typeface="+mj-lt"/>
                  <a:buAutoNum type="alphaLcParenR"/>
                </a:pPr>
                <a:r>
                  <a:rPr lang="en-GB" sz="2200" dirty="0"/>
                  <a:t> </a:t>
                </a:r>
                <a14:m>
                  <m:oMath xmlns:m="http://schemas.openxmlformats.org/officeDocument/2006/math">
                    <m:r>
                      <a:rPr lang="en-GB" sz="2200" i="0" smtClean="0">
                        <a:latin typeface="Cambria Math" panose="02040503050406030204" pitchFamily="18" charset="0"/>
                      </a:rPr>
                      <m:t>7</m:t>
                    </m:r>
                    <m:r>
                      <a:rPr lang="en-GB" sz="2200" b="0" i="0" smtClean="0">
                        <a:latin typeface="Cambria Math" panose="02040503050406030204" pitchFamily="18" charset="0"/>
                      </a:rPr>
                      <m:t>32</m:t>
                    </m:r>
                    <m:r>
                      <a:rPr lang="en-GB" sz="2200" i="0" smtClean="0">
                        <a:latin typeface="Cambria Math" panose="02040503050406030204" pitchFamily="18" charset="0"/>
                        <a:ea typeface="Cambria Math" panose="02040503050406030204" pitchFamily="18" charset="0"/>
                      </a:rPr>
                      <m:t>×</m:t>
                    </m:r>
                    <m:r>
                      <a:rPr lang="en-GB" sz="2200" b="0" i="0" smtClean="0">
                        <a:latin typeface="Cambria Math" panose="02040503050406030204" pitchFamily="18" charset="0"/>
                        <a:ea typeface="Cambria Math" panose="02040503050406030204" pitchFamily="18" charset="0"/>
                      </a:rPr>
                      <m:t>17</m:t>
                    </m:r>
                  </m:oMath>
                </a14:m>
                <a:endParaRPr lang="en-GB" sz="2200" dirty="0">
                  <a:latin typeface="Cambria Math" panose="02040503050406030204" pitchFamily="18" charset="0"/>
                  <a:ea typeface="Cambria Math" panose="02040503050406030204" pitchFamily="18" charset="0"/>
                </a:endParaRPr>
              </a:p>
              <a:p>
                <a:pPr marL="514350" indent="-514350">
                  <a:spcBef>
                    <a:spcPts val="1200"/>
                  </a:spcBef>
                  <a:spcAft>
                    <a:spcPts val="1200"/>
                  </a:spcAft>
                  <a:buAutoNum type="alphaLcParenR"/>
                </a:pPr>
                <a:endParaRPr lang="en-GB" dirty="0"/>
              </a:p>
            </p:txBody>
          </p:sp>
        </mc:Choice>
        <mc:Fallback xmlns="">
          <p:sp>
            <p:nvSpPr>
              <p:cNvPr id="2" name="TextBox 1">
                <a:extLst>
                  <a:ext uri="{FF2B5EF4-FFF2-40B4-BE49-F238E27FC236}">
                    <a16:creationId xmlns:a16="http://schemas.microsoft.com/office/drawing/2014/main" id="{DC3C4A5F-C113-F07A-EE37-CA26CB0F93D7}"/>
                  </a:ext>
                </a:extLst>
              </p:cNvPr>
              <p:cNvSpPr txBox="1">
                <a:spLocks noRot="1" noChangeAspect="1" noMove="1" noResize="1" noEditPoints="1" noAdjustHandles="1" noChangeArrowheads="1" noChangeShapeType="1" noTextEdit="1"/>
              </p:cNvSpPr>
              <p:nvPr/>
            </p:nvSpPr>
            <p:spPr>
              <a:xfrm>
                <a:off x="334933" y="3412323"/>
                <a:ext cx="2929585" cy="3479799"/>
              </a:xfrm>
              <a:prstGeom prst="rect">
                <a:avLst/>
              </a:prstGeom>
              <a:blipFill>
                <a:blip r:embed="rId5"/>
                <a:stretch>
                  <a:fillRect l="-2495"/>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DB841E26-AE56-AA8A-E4D3-92757E6785B0}"/>
              </a:ext>
            </a:extLst>
          </p:cNvPr>
          <p:cNvSpPr txBox="1"/>
          <p:nvPr/>
        </p:nvSpPr>
        <p:spPr>
          <a:xfrm>
            <a:off x="143339" y="2888006"/>
            <a:ext cx="6096000" cy="430887"/>
          </a:xfrm>
          <a:prstGeom prst="rect">
            <a:avLst/>
          </a:prstGeom>
          <a:noFill/>
        </p:spPr>
        <p:txBody>
          <a:bodyPr wrap="square">
            <a:spAutoFit/>
          </a:bodyPr>
          <a:lstStyle/>
          <a:p>
            <a:pPr>
              <a:buNone/>
            </a:pPr>
            <a:r>
              <a:rPr lang="en-US" sz="2200" dirty="0"/>
              <a:t>Use this to work out the answers to:</a:t>
            </a:r>
            <a:endParaRPr lang="en-GB" sz="22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0DCFC8E-C1CF-E512-B42E-02C754AA48D7}"/>
                  </a:ext>
                </a:extLst>
              </p:cNvPr>
              <p:cNvSpPr txBox="1"/>
              <p:nvPr/>
            </p:nvSpPr>
            <p:spPr>
              <a:xfrm>
                <a:off x="143339" y="1639536"/>
                <a:ext cx="6096000" cy="853054"/>
              </a:xfrm>
              <a:prstGeom prst="rect">
                <a:avLst/>
              </a:prstGeom>
              <a:noFill/>
            </p:spPr>
            <p:txBody>
              <a:bodyPr wrap="square">
                <a:spAutoFit/>
              </a:bodyPr>
              <a:lstStyle/>
              <a:p>
                <a:pPr>
                  <a:buNone/>
                </a:pPr>
                <a14:m>
                  <m:oMathPara xmlns:m="http://schemas.openxmlformats.org/officeDocument/2006/math">
                    <m:oMathParaPr>
                      <m:jc m:val="left"/>
                    </m:oMathParaPr>
                    <m:oMath xmlns:m="http://schemas.openxmlformats.org/officeDocument/2006/math">
                      <m:r>
                        <a:rPr lang="en-GB" sz="2200" i="0" smtClean="0">
                          <a:solidFill>
                            <a:srgbClr val="00628C"/>
                          </a:solidFill>
                          <a:latin typeface="Cambria Math" panose="02040503050406030204" pitchFamily="18" charset="0"/>
                        </a:rPr>
                        <m:t>2</m:t>
                      </m:r>
                      <m:r>
                        <a:rPr lang="en-GB" sz="2200" b="0" i="0" smtClean="0">
                          <a:solidFill>
                            <a:srgbClr val="00628C"/>
                          </a:solidFill>
                          <a:latin typeface="Cambria Math" panose="02040503050406030204" pitchFamily="18" charset="0"/>
                          <a:ea typeface="Cambria Math" panose="02040503050406030204" pitchFamily="18" charset="0"/>
                        </a:rPr>
                        <m:t>×</m:t>
                      </m:r>
                      <m:d>
                        <m:dPr>
                          <m:ctrlPr>
                            <a:rPr lang="en-GB" sz="2200" i="1" smtClean="0">
                              <a:solidFill>
                                <a:srgbClr val="00628C"/>
                              </a:solidFill>
                              <a:latin typeface="Cambria Math" panose="02040503050406030204" pitchFamily="18" charset="0"/>
                            </a:rPr>
                          </m:ctrlPr>
                        </m:dPr>
                        <m:e>
                          <m:f>
                            <m:fPr>
                              <m:ctrlPr>
                                <a:rPr lang="en-GB" sz="2200" i="1">
                                  <a:solidFill>
                                    <a:srgbClr val="00628C"/>
                                  </a:solidFill>
                                  <a:latin typeface="Cambria Math" panose="02040503050406030204" pitchFamily="18" charset="0"/>
                                </a:rPr>
                              </m:ctrlPr>
                            </m:fPr>
                            <m:num>
                              <m:r>
                                <a:rPr lang="en-GB" sz="2200" i="0" smtClean="0">
                                  <a:solidFill>
                                    <a:srgbClr val="00628C"/>
                                  </a:solidFill>
                                  <a:latin typeface="Cambria Math" panose="02040503050406030204" pitchFamily="18" charset="0"/>
                                </a:rPr>
                                <m:t>732</m:t>
                              </m:r>
                              <m:r>
                                <a:rPr lang="en-GB" sz="2200" i="0" smtClean="0">
                                  <a:solidFill>
                                    <a:srgbClr val="00628C"/>
                                  </a:solidFill>
                                  <a:latin typeface="Cambria Math" panose="02040503050406030204" pitchFamily="18" charset="0"/>
                                  <a:ea typeface="Cambria Math" panose="02040503050406030204" pitchFamily="18" charset="0"/>
                                </a:rPr>
                                <m:t>×17−444</m:t>
                              </m:r>
                              <m:r>
                                <m:rPr>
                                  <m:nor/>
                                </m:rPr>
                                <a:rPr lang="en-GB" sz="2200" dirty="0">
                                  <a:solidFill>
                                    <a:srgbClr val="00628C"/>
                                  </a:solidFill>
                                  <a:latin typeface="Cambria Math" panose="02040503050406030204" pitchFamily="18" charset="0"/>
                                  <a:ea typeface="Cambria Math" panose="02040503050406030204" pitchFamily="18" charset="0"/>
                                </a:rPr>
                                <m:t> </m:t>
                              </m:r>
                            </m:num>
                            <m:den>
                              <m:r>
                                <a:rPr lang="en-GB" sz="2200" i="0" smtClean="0">
                                  <a:solidFill>
                                    <a:srgbClr val="00628C"/>
                                  </a:solidFill>
                                  <a:latin typeface="Cambria Math" panose="02040503050406030204" pitchFamily="18" charset="0"/>
                                </a:rPr>
                                <m:t>3</m:t>
                              </m:r>
                            </m:den>
                          </m:f>
                          <m:r>
                            <a:rPr lang="en-GB" sz="2200" i="0" smtClean="0">
                              <a:solidFill>
                                <a:srgbClr val="00628C"/>
                              </a:solidFill>
                              <a:latin typeface="Cambria Math" panose="02040503050406030204" pitchFamily="18" charset="0"/>
                            </a:rPr>
                            <m:t>+1</m:t>
                          </m:r>
                        </m:e>
                      </m:d>
                      <m:r>
                        <a:rPr lang="en-GB" sz="2200" b="0" i="0" smtClean="0">
                          <a:solidFill>
                            <a:srgbClr val="00628C"/>
                          </a:solidFill>
                          <a:latin typeface="Cambria Math" panose="02040503050406030204" pitchFamily="18" charset="0"/>
                        </a:rPr>
                        <m:t>=8002</m:t>
                      </m:r>
                    </m:oMath>
                  </m:oMathPara>
                </a14:m>
                <a:endParaRPr lang="en-GB" sz="2200" b="0" dirty="0">
                  <a:solidFill>
                    <a:srgbClr val="00628C"/>
                  </a:solidFill>
                </a:endParaRPr>
              </a:p>
            </p:txBody>
          </p:sp>
        </mc:Choice>
        <mc:Fallback xmlns="">
          <p:sp>
            <p:nvSpPr>
              <p:cNvPr id="12" name="TextBox 11">
                <a:extLst>
                  <a:ext uri="{FF2B5EF4-FFF2-40B4-BE49-F238E27FC236}">
                    <a16:creationId xmlns:a16="http://schemas.microsoft.com/office/drawing/2014/main" id="{80DCFC8E-C1CF-E512-B42E-02C754AA48D7}"/>
                  </a:ext>
                </a:extLst>
              </p:cNvPr>
              <p:cNvSpPr txBox="1">
                <a:spLocks noRot="1" noChangeAspect="1" noMove="1" noResize="1" noEditPoints="1" noAdjustHandles="1" noChangeArrowheads="1" noChangeShapeType="1" noTextEdit="1"/>
              </p:cNvSpPr>
              <p:nvPr/>
            </p:nvSpPr>
            <p:spPr>
              <a:xfrm>
                <a:off x="143339" y="1639536"/>
                <a:ext cx="6096000" cy="853054"/>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463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Checkpoints 9a and 9b: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898866443"/>
              </p:ext>
            </p:extLst>
          </p:nvPr>
        </p:nvGraphicFramePr>
        <p:xfrm>
          <a:off x="267128" y="764705"/>
          <a:ext cx="11766038" cy="5287081"/>
        </p:xfrm>
        <a:graphic>
          <a:graphicData uri="http://schemas.openxmlformats.org/drawingml/2006/table">
            <a:tbl>
              <a:tblPr firstRow="1" bandRow="1">
                <a:tableStyleId>{5940675A-B579-460E-94D1-54222C63F5DA}</a:tableStyleId>
              </a:tblPr>
              <a:tblGrid>
                <a:gridCol w="7137719">
                  <a:extLst>
                    <a:ext uri="{9D8B030D-6E8A-4147-A177-3AD203B41FA5}">
                      <a16:colId xmlns:a16="http://schemas.microsoft.com/office/drawing/2014/main" val="695237181"/>
                    </a:ext>
                  </a:extLst>
                </a:gridCol>
                <a:gridCol w="4628319">
                  <a:extLst>
                    <a:ext uri="{9D8B030D-6E8A-4147-A177-3AD203B41FA5}">
                      <a16:colId xmlns:a16="http://schemas.microsoft.com/office/drawing/2014/main" val="300072507"/>
                    </a:ext>
                  </a:extLst>
                </a:gridCol>
              </a:tblGrid>
              <a:tr h="342975">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972793">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Identifying what’s the same and what’s different in each line might be enough for students to access the task. Some students may be intimidated by what appear to be lengthy and complex calculations. Deconstructing these using knowledge of the order of operations is the focus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Invite students to write their own, to build up ever longer equations for you to solve. You might like to set some conditions such as, there must be at least two divisions or squaring must be included, to challenge the use of notation and order of operations still further.</a:t>
                      </a:r>
                    </a:p>
                    <a:p>
                      <a:endParaRPr lang="en-GB" sz="1600" u="none" dirty="0"/>
                    </a:p>
                    <a:p>
                      <a:r>
                        <a:rPr lang="en-GB" sz="1600" b="1" i="0" u="none" dirty="0"/>
                        <a:t>Representations</a:t>
                      </a:r>
                    </a:p>
                    <a:p>
                      <a:r>
                        <a:rPr lang="en-GB" sz="1600" b="0" i="0" u="none" dirty="0"/>
                        <a:t>The notation is the key representation here. The use of a function machine may help students to deconstruct and identify the stages and inverse operations necessary.</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expression </a:t>
                      </a:r>
                      <a:r>
                        <a:rPr lang="en-GB" sz="1600" i="0" dirty="0"/>
                        <a:t>3</a:t>
                      </a:r>
                      <a:r>
                        <a:rPr lang="en-GB" sz="1600" i="1" dirty="0"/>
                        <a:t>x </a:t>
                      </a:r>
                      <a:r>
                        <a:rPr lang="en-GB" sz="1600" i="0" dirty="0"/>
                        <a:t>means ‘multiply whatever </a:t>
                      </a:r>
                      <a:r>
                        <a:rPr lang="en-GB" sz="1600" i="1" dirty="0"/>
                        <a:t>x </a:t>
                      </a:r>
                      <a:r>
                        <a:rPr lang="en-GB" sz="1600" i="0" dirty="0"/>
                        <a:t>is by three’ and is also the answer to the question, ‘What do you get when you multiply </a:t>
                      </a:r>
                      <a:r>
                        <a:rPr lang="en-GB" sz="1600" i="1" dirty="0"/>
                        <a:t>x</a:t>
                      </a:r>
                      <a:r>
                        <a:rPr lang="en-GB" sz="1600" i="0" dirty="0"/>
                        <a:t> by 3?’. Giving opportunities for students to show that they can work between these two interpretations, along with an understanding of equality and how it is maintained underpins Checkpoint 9a and 9b.</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Look for students who are comfortable manipulating the expressions without needing to calculate each step individually and those who are fluent with the order of operations. This fluency may be particularly apparent with the second task which involves identifying inverse operations in the correct order.</a:t>
                      </a:r>
                    </a:p>
                  </a:txBody>
                  <a:tcPr/>
                </a:tc>
                <a:extLst>
                  <a:ext uri="{0D108BD9-81ED-4DB2-BD59-A6C34878D82A}">
                    <a16:rowId xmlns:a16="http://schemas.microsoft.com/office/drawing/2014/main" val="1616516725"/>
                  </a:ext>
                </a:extLst>
              </a:tr>
              <a:tr h="928441">
                <a:tc gridSpan="2">
                  <a:txBody>
                    <a:bodyPr/>
                    <a:lstStyle/>
                    <a:p>
                      <a:r>
                        <a:rPr lang="en-GB" sz="1600" b="1" dirty="0"/>
                        <a:t>Additional resources</a:t>
                      </a:r>
                    </a:p>
                    <a:p>
                      <a:pPr marL="285750" indent="-285750">
                        <a:buFont typeface="Arial" panose="020B0604020202020204" pitchFamily="34" charset="0"/>
                        <a:buChar char="•"/>
                      </a:pPr>
                      <a:r>
                        <a:rPr lang="en-GB" sz="1600" b="0" dirty="0"/>
                        <a:t>If students are not secure with the order of operations, try </a:t>
                      </a:r>
                      <a:r>
                        <a:rPr lang="en-GB" sz="1600" b="0" dirty="0">
                          <a:hlinkClick r:id="rId3"/>
                        </a:rPr>
                        <a:t>Checkpoints</a:t>
                      </a:r>
                      <a:r>
                        <a:rPr lang="en-GB" sz="1600" b="0" dirty="0"/>
                        <a:t> 29 to 32 from the ‘Arithmetic procedures’ deck.</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225560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10: Inverse</a:t>
            </a:r>
          </a:p>
        </p:txBody>
      </p:sp>
      <p:sp>
        <p:nvSpPr>
          <p:cNvPr id="5" name="TextBox 4">
            <a:extLst>
              <a:ext uri="{FF2B5EF4-FFF2-40B4-BE49-F238E27FC236}">
                <a16:creationId xmlns:a16="http://schemas.microsoft.com/office/drawing/2014/main" id="{7948A660-8377-0840-9B73-5D2C298C69D6}"/>
              </a:ext>
            </a:extLst>
          </p:cNvPr>
          <p:cNvSpPr txBox="1"/>
          <p:nvPr/>
        </p:nvSpPr>
        <p:spPr>
          <a:xfrm>
            <a:off x="172184" y="1388601"/>
            <a:ext cx="8890575" cy="837152"/>
          </a:xfrm>
          <a:prstGeom prst="rect">
            <a:avLst/>
          </a:prstGeom>
          <a:noFill/>
        </p:spPr>
        <p:txBody>
          <a:bodyPr wrap="none" rtlCol="0">
            <a:spAutoFit/>
          </a:bodyPr>
          <a:lstStyle/>
          <a:p>
            <a:pPr marL="457200" indent="-457200">
              <a:buFont typeface="+mj-lt"/>
              <a:buAutoNum type="alphaLcParenR"/>
            </a:pPr>
            <a:r>
              <a:rPr lang="en-US" sz="2200" dirty="0"/>
              <a:t>Hamsa uses a calculator to work out that </a:t>
            </a:r>
            <a:r>
              <a:rPr lang="en-US" sz="2200" dirty="0">
                <a:solidFill>
                  <a:srgbClr val="00628C"/>
                </a:solidFill>
              </a:rPr>
              <a:t>31.5 </a:t>
            </a:r>
            <a:r>
              <a:rPr lang="en-US" sz="2200" dirty="0">
                <a:solidFill>
                  <a:srgbClr val="00628C"/>
                </a:solidFill>
                <a:latin typeface="Calibri" panose="020F0502020204030204" pitchFamily="34" charset="0"/>
                <a:cs typeface="Calibri" panose="020F0502020204030204" pitchFamily="34" charset="0"/>
              </a:rPr>
              <a:t>×</a:t>
            </a:r>
            <a:r>
              <a:rPr lang="en-US" sz="2200" dirty="0">
                <a:solidFill>
                  <a:srgbClr val="00628C"/>
                </a:solidFill>
              </a:rPr>
              <a:t> </a:t>
            </a:r>
            <a:r>
              <a:rPr lang="en-US" sz="2200" b="1" dirty="0">
                <a:solidFill>
                  <a:srgbClr val="00628C"/>
                </a:solidFill>
              </a:rPr>
              <a:t>17.2</a:t>
            </a:r>
            <a:r>
              <a:rPr lang="en-US" sz="2200" dirty="0">
                <a:solidFill>
                  <a:srgbClr val="00628C"/>
                </a:solidFill>
              </a:rPr>
              <a:t> + 10 = </a:t>
            </a:r>
            <a:r>
              <a:rPr lang="en-US" sz="2200" b="1" dirty="0">
                <a:solidFill>
                  <a:srgbClr val="00628C"/>
                </a:solidFill>
              </a:rPr>
              <a:t>551.8</a:t>
            </a:r>
          </a:p>
          <a:p>
            <a:pPr marL="457200">
              <a:buNone/>
            </a:pPr>
            <a:r>
              <a:rPr lang="en-US" sz="2200" dirty="0"/>
              <a:t>Without using a calculator, write down </a:t>
            </a:r>
            <a:r>
              <a:rPr lang="en-US" sz="2200" b="1" dirty="0">
                <a:solidFill>
                  <a:srgbClr val="00628C"/>
                </a:solidFill>
              </a:rPr>
              <a:t>541.8</a:t>
            </a:r>
            <a:r>
              <a:rPr lang="en-US" sz="2200" dirty="0">
                <a:solidFill>
                  <a:srgbClr val="00628C"/>
                </a:solidFill>
              </a:rPr>
              <a:t> </a:t>
            </a:r>
            <a:r>
              <a:rPr lang="en-GB" sz="2200" dirty="0">
                <a:solidFill>
                  <a:srgbClr val="00628C"/>
                </a:solidFill>
                <a:sym typeface="Symbol" pitchFamily="2" charset="2"/>
              </a:rPr>
              <a:t></a:t>
            </a:r>
            <a:r>
              <a:rPr lang="en-GB" sz="2200" dirty="0">
                <a:solidFill>
                  <a:srgbClr val="00628C"/>
                </a:solidFill>
              </a:rPr>
              <a:t> </a:t>
            </a:r>
            <a:r>
              <a:rPr lang="en-GB" sz="2200" b="1" dirty="0">
                <a:solidFill>
                  <a:srgbClr val="00628C"/>
                </a:solidFill>
              </a:rPr>
              <a:t>17.2</a:t>
            </a:r>
            <a:endParaRPr lang="en-US" sz="2200" b="1" dirty="0">
              <a:solidFill>
                <a:srgbClr val="00628C"/>
              </a:solidFill>
            </a:endParaRPr>
          </a:p>
        </p:txBody>
      </p:sp>
      <p:sp>
        <p:nvSpPr>
          <p:cNvPr id="9" name="TextBox 8">
            <a:extLst>
              <a:ext uri="{FF2B5EF4-FFF2-40B4-BE49-F238E27FC236}">
                <a16:creationId xmlns:a16="http://schemas.microsoft.com/office/drawing/2014/main" id="{A1F18BCF-8CEB-B94E-BC66-4D9FAA393382}"/>
              </a:ext>
            </a:extLst>
          </p:cNvPr>
          <p:cNvSpPr txBox="1"/>
          <p:nvPr/>
        </p:nvSpPr>
        <p:spPr>
          <a:xfrm>
            <a:off x="172184" y="2552928"/>
            <a:ext cx="9488495" cy="837152"/>
          </a:xfrm>
          <a:prstGeom prst="rect">
            <a:avLst/>
          </a:prstGeom>
          <a:noFill/>
        </p:spPr>
        <p:txBody>
          <a:bodyPr wrap="none" rtlCol="0">
            <a:spAutoFit/>
          </a:bodyPr>
          <a:lstStyle/>
          <a:p>
            <a:pPr marL="457200" indent="-457200">
              <a:buFont typeface="+mj-lt"/>
              <a:buAutoNum type="alphaLcParenR" startAt="2"/>
            </a:pPr>
            <a:r>
              <a:rPr lang="en-US" sz="2200" dirty="0"/>
              <a:t>Mike uses a calculator to work out that </a:t>
            </a:r>
            <a:r>
              <a:rPr lang="en-US" sz="2200" dirty="0">
                <a:solidFill>
                  <a:srgbClr val="00628C"/>
                </a:solidFill>
              </a:rPr>
              <a:t>(106.3 + 10.1) </a:t>
            </a:r>
            <a:r>
              <a:rPr lang="en-US" sz="2200" dirty="0">
                <a:solidFill>
                  <a:srgbClr val="00628C"/>
                </a:solidFill>
                <a:latin typeface="Calibri" panose="020F0502020204030204" pitchFamily="34" charset="0"/>
                <a:cs typeface="Calibri" panose="020F0502020204030204" pitchFamily="34" charset="0"/>
              </a:rPr>
              <a:t>×</a:t>
            </a:r>
            <a:r>
              <a:rPr lang="en-US" sz="2200" dirty="0">
                <a:solidFill>
                  <a:srgbClr val="00628C"/>
                </a:solidFill>
              </a:rPr>
              <a:t> 35.9 = </a:t>
            </a:r>
            <a:r>
              <a:rPr lang="en-US" sz="2200" b="1" dirty="0">
                <a:solidFill>
                  <a:srgbClr val="00628C"/>
                </a:solidFill>
              </a:rPr>
              <a:t>4178.76</a:t>
            </a:r>
          </a:p>
          <a:p>
            <a:pPr marL="457200">
              <a:buNone/>
            </a:pPr>
            <a:r>
              <a:rPr lang="en-US" sz="2200" dirty="0"/>
              <a:t>Without using a calculator, write down </a:t>
            </a:r>
            <a:r>
              <a:rPr lang="en-US" sz="2200" b="1" dirty="0">
                <a:solidFill>
                  <a:srgbClr val="00628C"/>
                </a:solidFill>
              </a:rPr>
              <a:t>4178.76 </a:t>
            </a:r>
            <a:r>
              <a:rPr lang="en-GB" sz="2200" dirty="0">
                <a:solidFill>
                  <a:srgbClr val="00628C"/>
                </a:solidFill>
                <a:sym typeface="Symbol" pitchFamily="2" charset="2"/>
              </a:rPr>
              <a:t></a:t>
            </a:r>
            <a:r>
              <a:rPr lang="en-GB" sz="2200" dirty="0">
                <a:solidFill>
                  <a:srgbClr val="00628C"/>
                </a:solidFill>
              </a:rPr>
              <a:t> 116.4</a:t>
            </a:r>
            <a:endParaRPr lang="en-US" sz="2200" dirty="0">
              <a:solidFill>
                <a:srgbClr val="00628C"/>
              </a:solidFill>
            </a:endParaRPr>
          </a:p>
        </p:txBody>
      </p:sp>
      <p:sp>
        <p:nvSpPr>
          <p:cNvPr id="12" name="Action Button: Help 11">
            <a:hlinkClick r:id="" action="ppaction://noaction" highlightClick="1"/>
            <a:extLst>
              <a:ext uri="{FF2B5EF4-FFF2-40B4-BE49-F238E27FC236}">
                <a16:creationId xmlns:a16="http://schemas.microsoft.com/office/drawing/2014/main" id="{1B271212-6014-09C2-918C-D2B16D6CB01B}"/>
              </a:ext>
            </a:extLst>
          </p:cNvPr>
          <p:cNvSpPr/>
          <p:nvPr/>
        </p:nvSpPr>
        <p:spPr>
          <a:xfrm>
            <a:off x="302365"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B0F9DC3-8CFB-0536-2712-42B6A3E72F09}"/>
              </a:ext>
            </a:extLst>
          </p:cNvPr>
          <p:cNvSpPr txBox="1"/>
          <p:nvPr/>
        </p:nvSpPr>
        <p:spPr>
          <a:xfrm>
            <a:off x="1223638" y="5552727"/>
            <a:ext cx="8266090" cy="769441"/>
          </a:xfrm>
          <a:prstGeom prst="rect">
            <a:avLst/>
          </a:prstGeom>
          <a:noFill/>
        </p:spPr>
        <p:txBody>
          <a:bodyPr wrap="square" rtlCol="0">
            <a:spAutoFit/>
          </a:bodyPr>
          <a:lstStyle/>
          <a:p>
            <a:pPr>
              <a:spcBef>
                <a:spcPts val="0"/>
              </a:spcBef>
              <a:buNone/>
            </a:pPr>
            <a:r>
              <a:rPr lang="en-GB" sz="2200" dirty="0"/>
              <a:t>Write your own question like those above. Make sure that it’s easy to work out the final answer without using a calculator.</a:t>
            </a:r>
            <a:endParaRPr lang="en-US" sz="2200" dirty="0"/>
          </a:p>
        </p:txBody>
      </p:sp>
      <p:sp>
        <p:nvSpPr>
          <p:cNvPr id="14" name="TextBox 13">
            <a:extLst>
              <a:ext uri="{FF2B5EF4-FFF2-40B4-BE49-F238E27FC236}">
                <a16:creationId xmlns:a16="http://schemas.microsoft.com/office/drawing/2014/main" id="{418A0755-9B7F-F91B-6916-809BBA9C69E9}"/>
              </a:ext>
            </a:extLst>
          </p:cNvPr>
          <p:cNvSpPr txBox="1"/>
          <p:nvPr/>
        </p:nvSpPr>
        <p:spPr>
          <a:xfrm>
            <a:off x="172184" y="3796345"/>
            <a:ext cx="8645315" cy="837152"/>
          </a:xfrm>
          <a:prstGeom prst="rect">
            <a:avLst/>
          </a:prstGeom>
          <a:noFill/>
        </p:spPr>
        <p:txBody>
          <a:bodyPr wrap="none" rtlCol="0">
            <a:spAutoFit/>
          </a:bodyPr>
          <a:lstStyle/>
          <a:p>
            <a:pPr marL="457200" indent="-457200">
              <a:buFont typeface="+mj-lt"/>
              <a:buAutoNum type="alphaLcParenR" startAt="3"/>
            </a:pPr>
            <a:r>
              <a:rPr lang="en-US" sz="2200" dirty="0"/>
              <a:t>Alex uses a calculator to work out that </a:t>
            </a:r>
            <a:r>
              <a:rPr lang="en-US" sz="2200" dirty="0">
                <a:solidFill>
                  <a:srgbClr val="00628C"/>
                </a:solidFill>
              </a:rPr>
              <a:t>(23 </a:t>
            </a:r>
            <a:r>
              <a:rPr lang="en-US" sz="2200" dirty="0">
                <a:solidFill>
                  <a:srgbClr val="00628C"/>
                </a:solidFill>
                <a:latin typeface="Calibri" panose="020F0502020204030204" pitchFamily="34" charset="0"/>
                <a:cs typeface="Calibri" panose="020F0502020204030204" pitchFamily="34" charset="0"/>
              </a:rPr>
              <a:t>×</a:t>
            </a:r>
            <a:r>
              <a:rPr lang="en-US" sz="2200" dirty="0">
                <a:solidFill>
                  <a:srgbClr val="00628C"/>
                </a:solidFill>
              </a:rPr>
              <a:t> 277 – 1)</a:t>
            </a:r>
            <a:r>
              <a:rPr lang="en-GB" sz="2200" dirty="0">
                <a:solidFill>
                  <a:srgbClr val="00628C"/>
                </a:solidFill>
                <a:sym typeface="Symbol" pitchFamily="2" charset="2"/>
              </a:rPr>
              <a:t> 10</a:t>
            </a:r>
            <a:r>
              <a:rPr lang="en-US" sz="2200" dirty="0">
                <a:solidFill>
                  <a:srgbClr val="00628C"/>
                </a:solidFill>
              </a:rPr>
              <a:t> = 637</a:t>
            </a:r>
          </a:p>
          <a:p>
            <a:pPr marL="457200">
              <a:buNone/>
            </a:pPr>
            <a:r>
              <a:rPr lang="en-US" sz="2200" dirty="0"/>
              <a:t>Without using a calculator, write down </a:t>
            </a:r>
            <a:r>
              <a:rPr lang="en-US" sz="2200" dirty="0">
                <a:solidFill>
                  <a:srgbClr val="00628C"/>
                </a:solidFill>
              </a:rPr>
              <a:t>23 </a:t>
            </a:r>
            <a:r>
              <a:rPr lang="en-US" sz="2200" dirty="0">
                <a:solidFill>
                  <a:srgbClr val="00628C"/>
                </a:solidFill>
                <a:latin typeface="Calibri" panose="020F0502020204030204" pitchFamily="34" charset="0"/>
                <a:cs typeface="Calibri" panose="020F0502020204030204" pitchFamily="34" charset="0"/>
              </a:rPr>
              <a:t>×</a:t>
            </a:r>
            <a:r>
              <a:rPr lang="en-US" sz="2200" dirty="0">
                <a:solidFill>
                  <a:srgbClr val="00628C"/>
                </a:solidFill>
              </a:rPr>
              <a:t> 277 </a:t>
            </a:r>
          </a:p>
        </p:txBody>
      </p:sp>
    </p:spTree>
    <p:extLst>
      <p:ext uri="{BB962C8B-B14F-4D97-AF65-F5344CB8AC3E}">
        <p14:creationId xmlns:p14="http://schemas.microsoft.com/office/powerpoint/2010/main" val="90915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build="p"/>
      <p:bldP spid="12" grpId="0" animBg="1"/>
      <p:bldP spid="13" grpId="0"/>
      <p:bldP spid="14"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866459209"/>
              </p:ext>
            </p:extLst>
          </p:nvPr>
        </p:nvGraphicFramePr>
        <p:xfrm>
          <a:off x="234618" y="823427"/>
          <a:ext cx="11766038" cy="5870711"/>
        </p:xfrm>
        <a:graphic>
          <a:graphicData uri="http://schemas.openxmlformats.org/drawingml/2006/table">
            <a:tbl>
              <a:tblPr firstRow="1" bandRow="1">
                <a:tableStyleId>{5940675A-B579-460E-94D1-54222C63F5DA}</a:tableStyleId>
              </a:tblPr>
              <a:tblGrid>
                <a:gridCol w="6090748">
                  <a:extLst>
                    <a:ext uri="{9D8B030D-6E8A-4147-A177-3AD203B41FA5}">
                      <a16:colId xmlns:a16="http://schemas.microsoft.com/office/drawing/2014/main" val="695237181"/>
                    </a:ext>
                  </a:extLst>
                </a:gridCol>
                <a:gridCol w="5675290">
                  <a:extLst>
                    <a:ext uri="{9D8B030D-6E8A-4147-A177-3AD203B41FA5}">
                      <a16:colId xmlns:a16="http://schemas.microsoft.com/office/drawing/2014/main" val="300072507"/>
                    </a:ext>
                  </a:extLst>
                </a:gridCol>
              </a:tblGrid>
              <a:tr h="11945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648365">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Prompt students to identify what’s the same and what’s different to support them in accessing the task. Noticing those elements that can be easily combined – seeing one expression inside another – is key. To help students recognise these, you could use different colours or underlining/circling to highlight the same expression.</a:t>
                      </a:r>
                      <a:endParaRPr lang="en-GB" sz="1600" i="1" u="none" dirty="0"/>
                    </a:p>
                    <a:p>
                      <a:pPr>
                        <a:spcBef>
                          <a:spcPts val="600"/>
                        </a:spcBef>
                      </a:pPr>
                      <a:r>
                        <a:rPr lang="en-GB" sz="1600" b="1" i="0" u="none" dirty="0"/>
                        <a:t>Challenge</a:t>
                      </a:r>
                    </a:p>
                    <a:p>
                      <a:r>
                        <a:rPr lang="en-GB" sz="1600" u="none" dirty="0"/>
                        <a:t>Ask students to add a further layer or two of complexity to the given calculations. For example, dividing both sides of the equation in part a by 2 (so that the calculation becomes equal to 2089.38). Further examples of this layering of complexity can be found in </a:t>
                      </a:r>
                      <a:r>
                        <a:rPr lang="en-GB" sz="1600" u="none" dirty="0">
                          <a:solidFill>
                            <a:srgbClr val="585858"/>
                          </a:solidFill>
                        </a:rPr>
                        <a:t>Checkpoint </a:t>
                      </a:r>
                      <a:r>
                        <a:rPr lang="en-GB" sz="1600" u="none" dirty="0">
                          <a:solidFill>
                            <a:srgbClr val="585858"/>
                          </a:solidFill>
                          <a:hlinkClick r:id="rId3" action="ppaction://hlinksldjump"/>
                        </a:rPr>
                        <a:t>9a</a:t>
                      </a:r>
                      <a:r>
                        <a:rPr lang="en-GB" sz="1600" u="none" dirty="0">
                          <a:solidFill>
                            <a:srgbClr val="585858"/>
                          </a:solidFill>
                        </a:rPr>
                        <a:t> and </a:t>
                      </a:r>
                      <a:r>
                        <a:rPr lang="en-GB" sz="1600" u="none" dirty="0">
                          <a:solidFill>
                            <a:srgbClr val="585858"/>
                          </a:solidFill>
                          <a:hlinkClick r:id="rId4" action="ppaction://hlinksldjump"/>
                        </a:rPr>
                        <a:t>9b</a:t>
                      </a:r>
                      <a:r>
                        <a:rPr lang="en-GB" sz="1600" u="none" dirty="0">
                          <a:solidFill>
                            <a:srgbClr val="585858"/>
                          </a:solidFill>
                        </a:rPr>
                        <a:t>.</a:t>
                      </a:r>
                      <a:endParaRPr lang="en-GB" sz="1600" u="none" dirty="0"/>
                    </a:p>
                    <a:p>
                      <a:pPr>
                        <a:spcBef>
                          <a:spcPts val="600"/>
                        </a:spcBef>
                      </a:pPr>
                      <a:r>
                        <a:rPr lang="en-GB" sz="1600" b="1" i="0" u="none" dirty="0"/>
                        <a:t>Representations</a:t>
                      </a:r>
                    </a:p>
                    <a:p>
                      <a:r>
                        <a:rPr lang="en-GB" sz="1600" b="0" i="0" u="none" dirty="0"/>
                        <a:t>Use of function machines to help in seeing the order and structure in each calculation and in identifying what’s the same and what’s different.</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Explore the use of inverse operations to maintain equality. Noticing one expression ‘inside’ the other and identifying the necessary inverse operations to easily calculate is the assessment focus. In parts a and b these are supported by </a:t>
                      </a:r>
                      <a:r>
                        <a:rPr lang="en-GB" sz="1600" b="1" dirty="0"/>
                        <a:t>bold </a:t>
                      </a:r>
                      <a:r>
                        <a:rPr lang="en-GB" sz="1600" dirty="0"/>
                        <a:t>text.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Some students might just see this as a complex calculation and see the instruction of ‘without using a calculator’ as an invitation to use written methods. These students might need more support and practice with choosing efficient methods; encourage them to stop and look more carefully at the values before starting to calculate.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Look for students who are comfortable in not ‘closing’ the expressions each time, and those who are able to use the mathematical structures apparent to identify and reverse operations. These students likely have a deeper and more flexible understanding of the structure of calculations that can be built on with algebra.</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If students are not secure with the order of operations, try </a:t>
                      </a:r>
                      <a:r>
                        <a:rPr lang="en-GB" sz="1600" b="0" dirty="0">
                          <a:hlinkClick r:id="rId5"/>
                        </a:rPr>
                        <a:t>Checkpoints</a:t>
                      </a:r>
                      <a:r>
                        <a:rPr lang="en-GB" sz="1600" b="0" dirty="0"/>
                        <a:t> 29 to 32 from the ‘Arithmetic procedures’ deck.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hlinkClick r:id="rId5"/>
                        </a:rPr>
                        <a:t>Checkpoint</a:t>
                      </a:r>
                      <a:r>
                        <a:rPr lang="en-GB" sz="1600" b="0" dirty="0"/>
                        <a:t> 15 in the ‘Expressions and equations’ deck similarly asks students to simplify seemingly complex calculations (using the distributive law) and could be explored if students find this idea challenging.</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03414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Solutions to equations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090198"/>
            <a:ext cx="6062463" cy="1152130"/>
          </a:xfrm>
        </p:spPr>
        <p:txBody>
          <a:bodyPr>
            <a:normAutofit/>
          </a:bodyPr>
          <a:lstStyle/>
          <a:p>
            <a:r>
              <a:rPr lang="en-GB" sz="1800" dirty="0">
                <a:latin typeface="Century Gothic" panose="020B0502020202020204" pitchFamily="34" charset="0"/>
              </a:rPr>
              <a:t>Checkpoints 11–16</a:t>
            </a:r>
          </a:p>
        </p:txBody>
      </p:sp>
    </p:spTree>
    <p:extLst>
      <p:ext uri="{BB962C8B-B14F-4D97-AF65-F5344CB8AC3E}">
        <p14:creationId xmlns:p14="http://schemas.microsoft.com/office/powerpoint/2010/main" val="1955423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Solutions to equations</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963315584"/>
              </p:ext>
            </p:extLst>
          </p:nvPr>
        </p:nvGraphicFramePr>
        <p:xfrm>
          <a:off x="270734" y="862178"/>
          <a:ext cx="11650531" cy="5898578"/>
        </p:xfrm>
        <a:graphic>
          <a:graphicData uri="http://schemas.openxmlformats.org/drawingml/2006/table">
            <a:tbl>
              <a:tblPr firstRow="1" bandRow="1">
                <a:tableStyleId>{5940675A-B579-460E-94D1-54222C63F5DA}</a:tableStyleId>
              </a:tblPr>
              <a:tblGrid>
                <a:gridCol w="5226424">
                  <a:extLst>
                    <a:ext uri="{9D8B030D-6E8A-4147-A177-3AD203B41FA5}">
                      <a16:colId xmlns:a16="http://schemas.microsoft.com/office/drawing/2014/main" val="4178532543"/>
                    </a:ext>
                  </a:extLst>
                </a:gridCol>
                <a:gridCol w="6424107">
                  <a:extLst>
                    <a:ext uri="{9D8B030D-6E8A-4147-A177-3AD203B41FA5}">
                      <a16:colId xmlns:a16="http://schemas.microsoft.com/office/drawing/2014/main" val="864547500"/>
                    </a:ext>
                  </a:extLst>
                </a:gridCol>
              </a:tblGrid>
              <a:tr h="442658">
                <a:tc>
                  <a:txBody>
                    <a:bodyPr/>
                    <a:lstStyle/>
                    <a:p>
                      <a:r>
                        <a:rPr lang="en-GB" sz="1800" b="1" dirty="0">
                          <a:solidFill>
                            <a:schemeClr val="bg1"/>
                          </a:solidFill>
                        </a:rPr>
                        <a:t>Previous learning</a:t>
                      </a:r>
                    </a:p>
                  </a:txBody>
                  <a:tcPr anchor="ctr">
                    <a:solidFill>
                      <a:schemeClr val="accent2"/>
                    </a:solidFill>
                  </a:tcPr>
                </a:tc>
                <a:tc>
                  <a:txBody>
                    <a:bodyPr/>
                    <a:lstStyle/>
                    <a:p>
                      <a:r>
                        <a:rPr lang="en-GB" sz="1800" b="1" dirty="0">
                          <a:solidFill>
                            <a:schemeClr val="bg1"/>
                          </a:solidFill>
                        </a:rPr>
                        <a:t>In Key Stage 3 students need to</a:t>
                      </a:r>
                    </a:p>
                  </a:txBody>
                  <a:tcPr anchor="ctr">
                    <a:solidFill>
                      <a:schemeClr val="accent2"/>
                    </a:solidFill>
                  </a:tcPr>
                </a:tc>
                <a:extLst>
                  <a:ext uri="{0D108BD9-81ED-4DB2-BD59-A6C34878D82A}">
                    <a16:rowId xmlns:a16="http://schemas.microsoft.com/office/drawing/2014/main" val="1994315794"/>
                  </a:ext>
                </a:extLst>
              </a:tr>
              <a:tr h="5275761">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express missing numbers algebraically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dirty="0"/>
                        <a:t>Year 6: find pairs of numbers that satisfy an equation with two unknowns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i="0" dirty="0"/>
                        <a:t>Year 6: enumerate possibilities of combinations of two variables.</a:t>
                      </a: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6AS/MD--4: solve problems with 2 unknowns (pp308–12).</a:t>
                      </a:r>
                      <a:r>
                        <a:rPr lang="en-GB" sz="1600" i="0" baseline="30000" dirty="0"/>
                        <a:t>1</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600" b="0" i="0" dirty="0">
                          <a:hlinkClick r:id="rId4"/>
                        </a:rPr>
                        <a:t>Primary Mastery Professional Development</a:t>
                      </a:r>
                      <a:r>
                        <a:rPr lang="en-GB" sz="1600" b="0" i="0" dirty="0"/>
                        <a:t>, </a:t>
                      </a:r>
                      <a:r>
                        <a:rPr lang="en-GB" sz="1600" b="0" i="0" kern="1200" dirty="0">
                          <a:solidFill>
                            <a:schemeClr val="tx1"/>
                          </a:solidFill>
                          <a:effectLst/>
                          <a:latin typeface="+mn-lt"/>
                          <a:ea typeface="+mn-ea"/>
                          <a:cs typeface="+mn-cs"/>
                        </a:rPr>
                        <a:t>Spine 1 Number, Addition and Subtraction, Year 6 </a:t>
                      </a:r>
                      <a:r>
                        <a:rPr lang="en-GB" sz="1600" b="0" i="0" kern="1200" dirty="0">
                          <a:solidFill>
                            <a:schemeClr val="tx1"/>
                          </a:solidFill>
                          <a:effectLst/>
                          <a:latin typeface="+mn-lt"/>
                          <a:ea typeface="+mn-ea"/>
                          <a:cs typeface="+mn-cs"/>
                          <a:hlinkClick r:id="rId5"/>
                        </a:rPr>
                        <a:t>Segment 1.31: Problems with two unknowns</a:t>
                      </a: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kern="1200" dirty="0">
                          <a:solidFill>
                            <a:schemeClr val="tx1"/>
                          </a:solidFill>
                          <a:effectLst/>
                          <a:latin typeface="+mn-lt"/>
                          <a:ea typeface="+mn-ea"/>
                          <a:cs typeface="+mn-cs"/>
                        </a:rPr>
                        <a:t>Key Stage 3 curriculum: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600" kern="1200" dirty="0">
                          <a:solidFill>
                            <a:srgbClr val="595959"/>
                          </a:solidFill>
                          <a:effectLst/>
                          <a:latin typeface="+mn-lt"/>
                          <a:ea typeface="Calibri" panose="020F0502020204030204" pitchFamily="34" charset="0"/>
                          <a:cs typeface="Calibri" panose="020F0502020204030204" pitchFamily="34" charset="0"/>
                        </a:rPr>
                        <a:t>1.4.1.4</a:t>
                      </a:r>
                      <a:r>
                        <a:rPr lang="en-GB" sz="1600" kern="1200" baseline="30000" dirty="0">
                          <a:solidFill>
                            <a:srgbClr val="595959"/>
                          </a:solidFill>
                          <a:effectLst/>
                          <a:latin typeface="+mn-lt"/>
                          <a:ea typeface="Calibri" panose="020F0502020204030204" pitchFamily="34" charset="0"/>
                          <a:cs typeface="Calibri" panose="020F0502020204030204" pitchFamily="34" charset="0"/>
                        </a:rPr>
                        <a:t>2</a:t>
                      </a:r>
                      <a:r>
                        <a:rPr lang="en-GB" sz="1600" kern="1200" dirty="0">
                          <a:solidFill>
                            <a:srgbClr val="595959"/>
                          </a:solidFill>
                          <a:effectLst/>
                          <a:latin typeface="+mn-lt"/>
                          <a:ea typeface="Calibri" panose="020F0502020204030204" pitchFamily="34" charset="0"/>
                          <a:cs typeface="Calibri" panose="020F0502020204030204" pitchFamily="34" charset="0"/>
                        </a:rPr>
                        <a:t> Understand and recognise that a letter can be used to represent a specific unknown value or a variable</a:t>
                      </a: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1 </a:t>
                      </a:r>
                      <a:r>
                        <a:rPr lang="en-GB" sz="1200" kern="1200" dirty="0">
                          <a:solidFill>
                            <a:schemeClr val="tx1"/>
                          </a:solidFill>
                          <a:latin typeface="+mn-lt"/>
                          <a:ea typeface="+mn-ea"/>
                          <a:cs typeface="+mn-cs"/>
                        </a:rPr>
                        <a:t>Page numbers reference the complete Years 1–6 document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2 </a:t>
                      </a:r>
                      <a:r>
                        <a:rPr lang="en-GB" sz="1200" dirty="0">
                          <a:solidFill>
                            <a:srgbClr val="585858"/>
                          </a:solidFill>
                        </a:rPr>
                        <a:t>This four digit code refers to the key ideas in </a:t>
                      </a:r>
                      <a:r>
                        <a:rPr lang="en-GB" sz="1200" dirty="0">
                          <a:hlinkClick r:id="rId6"/>
                        </a:rPr>
                        <a:t>Secondary Mastery Professional Development | NCETM</a:t>
                      </a:r>
                      <a:r>
                        <a:rPr lang="en-GB" sz="1200" dirty="0"/>
                        <a:t>; the KS2 content underpinning these ideas is assessed in the Expressions and equations </a:t>
                      </a:r>
                      <a:r>
                        <a:rPr lang="en-GB" sz="1200" b="0" dirty="0">
                          <a:hlinkClick r:id="rId7"/>
                        </a:rPr>
                        <a:t>Checkpoints</a:t>
                      </a:r>
                      <a:r>
                        <a:rPr lang="en-GB" sz="1200" dirty="0"/>
                        <a:t> deck.</a:t>
                      </a:r>
                      <a:endParaRPr lang="en-GB" sz="1200" kern="1200" dirty="0">
                        <a:solidFill>
                          <a:srgbClr val="595959"/>
                        </a:solidFill>
                        <a:effectLst/>
                        <a:latin typeface="+mn-lt"/>
                        <a:ea typeface="Calibri" panose="020F0502020204030204" pitchFamily="34"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Appreciate that number and algebra are connected, that linear equations can be the formulation of more than one operation on unknown numbers.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that the solving of these equations is concerned with the undoing of these operations in the correct order to find the value of the unknown.</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Be aware that linear equations have only one solution.</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Have opportunities to work on examples of equations that lead to a range of solutions, including positive, negative and fractional.</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Solve linear equations with a single unknown, including with brackets.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Appreciate that an equation such as </a:t>
                      </a:r>
                      <a:r>
                        <a:rPr lang="en-GB" sz="1600" i="1" kern="1200" dirty="0">
                          <a:solidFill>
                            <a:schemeClr val="tx1"/>
                          </a:solidFill>
                          <a:effectLst/>
                          <a:latin typeface="+mn-lt"/>
                          <a:ea typeface="+mn-ea"/>
                          <a:cs typeface="+mn-cs"/>
                        </a:rPr>
                        <a:t>x</a:t>
                      </a:r>
                      <a:r>
                        <a:rPr lang="en-GB" sz="1600" kern="1200" dirty="0">
                          <a:solidFill>
                            <a:schemeClr val="tx1"/>
                          </a:solidFill>
                          <a:effectLst/>
                          <a:latin typeface="+mn-lt"/>
                          <a:ea typeface="+mn-ea"/>
                          <a:cs typeface="+mn-cs"/>
                        </a:rPr>
                        <a:t> = 5 is a linear equation (to which the solution is obvious) and that all other linear equations which are a transformation of this have the same solution.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Rather than just following a set of procedural rules for solving equations, also have a sense of what a solution means (for example, by exploring a range of examples and non-examples).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that, when solving linear equations that have more than one step, solutions can be found in multiple ways if equality is maintained; consider which operations might be most efficient.</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Be aware that all equations of the type </a:t>
                      </a:r>
                      <a:r>
                        <a:rPr lang="en-GB" sz="1600" i="1" kern="1200" dirty="0">
                          <a:solidFill>
                            <a:schemeClr val="tx1"/>
                          </a:solidFill>
                          <a:effectLst/>
                          <a:latin typeface="+mn-lt"/>
                          <a:ea typeface="+mn-ea"/>
                          <a:cs typeface="+mn-cs"/>
                        </a:rPr>
                        <a:t>ax</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cx</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d</a:t>
                      </a:r>
                      <a:r>
                        <a:rPr lang="en-GB" sz="1600" kern="1200" dirty="0">
                          <a:solidFill>
                            <a:schemeClr val="tx1"/>
                          </a:solidFill>
                          <a:effectLst/>
                          <a:latin typeface="+mn-lt"/>
                          <a:ea typeface="+mn-ea"/>
                          <a:cs typeface="+mn-cs"/>
                        </a:rPr>
                        <a:t> can be reduced to the form </a:t>
                      </a:r>
                      <a:r>
                        <a:rPr lang="en-GB" sz="1600" i="1" kern="1200" dirty="0" err="1">
                          <a:solidFill>
                            <a:schemeClr val="tx1"/>
                          </a:solidFill>
                          <a:effectLst/>
                          <a:latin typeface="+mn-lt"/>
                          <a:ea typeface="+mn-ea"/>
                          <a:cs typeface="+mn-cs"/>
                        </a:rPr>
                        <a:t>fx</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g </a:t>
                      </a:r>
                      <a:r>
                        <a:rPr lang="en-GB" sz="1600" kern="1200" dirty="0">
                          <a:solidFill>
                            <a:schemeClr val="tx1"/>
                          </a:solidFill>
                          <a:effectLst/>
                          <a:latin typeface="+mn-lt"/>
                          <a:ea typeface="+mn-ea"/>
                          <a:cs typeface="+mn-cs"/>
                        </a:rPr>
                        <a:t>= </a:t>
                      </a:r>
                      <a:r>
                        <a:rPr lang="en-GB" sz="1600" i="1" kern="1200" dirty="0">
                          <a:solidFill>
                            <a:schemeClr val="tx1"/>
                          </a:solidFill>
                          <a:effectLst/>
                          <a:latin typeface="+mn-lt"/>
                          <a:ea typeface="+mn-ea"/>
                          <a:cs typeface="+mn-cs"/>
                        </a:rPr>
                        <a:t>h</a:t>
                      </a:r>
                      <a:r>
                        <a:rPr lang="en-GB" sz="1600" kern="1200" dirty="0">
                          <a:solidFill>
                            <a:schemeClr val="tx1"/>
                          </a:solidFill>
                          <a:effectLst/>
                          <a:latin typeface="+mn-lt"/>
                          <a:ea typeface="+mn-ea"/>
                          <a:cs typeface="+mn-cs"/>
                        </a:rPr>
                        <a:t>.</a:t>
                      </a: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3901335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1D44C-459F-6F0D-1574-F209FCB2F6A0}"/>
              </a:ext>
            </a:extLst>
          </p:cNvPr>
          <p:cNvSpPr>
            <a:spLocks noGrp="1"/>
          </p:cNvSpPr>
          <p:nvPr>
            <p:ph type="body" sz="quarter" idx="11"/>
          </p:nvPr>
        </p:nvSpPr>
        <p:spPr/>
        <p:txBody>
          <a:bodyPr/>
          <a:lstStyle/>
          <a:p>
            <a:r>
              <a:rPr lang="en-US" sz="2400" dirty="0"/>
              <a:t>Checkpoint 11: At the cafe </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05120" y="529688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42795" y="5182583"/>
            <a:ext cx="8504126" cy="1107996"/>
          </a:xfrm>
          <a:prstGeom prst="rect">
            <a:avLst/>
          </a:prstGeom>
          <a:noFill/>
        </p:spPr>
        <p:txBody>
          <a:bodyPr wrap="square" rtlCol="0">
            <a:spAutoFit/>
          </a:bodyPr>
          <a:lstStyle/>
          <a:p>
            <a:pPr>
              <a:buNone/>
            </a:pPr>
            <a:r>
              <a:rPr lang="en-US" sz="2200" dirty="0">
                <a:cs typeface="Arial" panose="020B0604020202020204" pitchFamily="34" charset="0"/>
              </a:rPr>
              <a:t>Surinder orders two teas, two cookies, two milkshakes and a cake. The total cost is £15. What can you work out? Is it possible to work out the price of a milkshake? A cake? </a:t>
            </a:r>
          </a:p>
        </p:txBody>
      </p:sp>
      <p:sp>
        <p:nvSpPr>
          <p:cNvPr id="38" name="TextBox 37">
            <a:extLst>
              <a:ext uri="{FF2B5EF4-FFF2-40B4-BE49-F238E27FC236}">
                <a16:creationId xmlns:a16="http://schemas.microsoft.com/office/drawing/2014/main" id="{C7CD740F-32CD-4B45-9548-8DC12F006085}"/>
              </a:ext>
            </a:extLst>
          </p:cNvPr>
          <p:cNvSpPr txBox="1"/>
          <p:nvPr/>
        </p:nvSpPr>
        <p:spPr>
          <a:xfrm>
            <a:off x="205120" y="4226375"/>
            <a:ext cx="7517888" cy="430887"/>
          </a:xfrm>
          <a:prstGeom prst="rect">
            <a:avLst/>
          </a:prstGeom>
          <a:noFill/>
        </p:spPr>
        <p:txBody>
          <a:bodyPr wrap="square" rtlCol="0">
            <a:spAutoFit/>
          </a:bodyPr>
          <a:lstStyle/>
          <a:p>
            <a:pPr>
              <a:buNone/>
            </a:pPr>
            <a:r>
              <a:rPr lang="en-US" sz="2200" dirty="0"/>
              <a:t>Is it possible to work out the price of one of each item?</a:t>
            </a:r>
          </a:p>
        </p:txBody>
      </p:sp>
      <p:sp>
        <p:nvSpPr>
          <p:cNvPr id="42" name="TextBox 41">
            <a:extLst>
              <a:ext uri="{FF2B5EF4-FFF2-40B4-BE49-F238E27FC236}">
                <a16:creationId xmlns:a16="http://schemas.microsoft.com/office/drawing/2014/main" id="{C14BF92D-2D73-B1A0-8463-7728EAE7DA73}"/>
              </a:ext>
            </a:extLst>
          </p:cNvPr>
          <p:cNvSpPr txBox="1"/>
          <p:nvPr/>
        </p:nvSpPr>
        <p:spPr>
          <a:xfrm>
            <a:off x="145681" y="1121418"/>
            <a:ext cx="9021180" cy="769441"/>
          </a:xfrm>
          <a:prstGeom prst="rect">
            <a:avLst/>
          </a:prstGeom>
          <a:noFill/>
        </p:spPr>
        <p:txBody>
          <a:bodyPr wrap="square">
            <a:spAutoFit/>
          </a:bodyPr>
          <a:lstStyle/>
          <a:p>
            <a:pPr>
              <a:buNone/>
            </a:pPr>
            <a:r>
              <a:rPr lang="en-US" sz="2200" dirty="0"/>
              <a:t>The pictures show three orders of fruit juice, tea and cookies in a cafe. They also show the cost of each order.</a:t>
            </a:r>
          </a:p>
        </p:txBody>
      </p:sp>
      <p:grpSp>
        <p:nvGrpSpPr>
          <p:cNvPr id="23" name="Group 22">
            <a:extLst>
              <a:ext uri="{FF2B5EF4-FFF2-40B4-BE49-F238E27FC236}">
                <a16:creationId xmlns:a16="http://schemas.microsoft.com/office/drawing/2014/main" id="{1DEEBE36-F98D-91CA-ACA2-FE6B65D6BA0F}"/>
              </a:ext>
            </a:extLst>
          </p:cNvPr>
          <p:cNvGrpSpPr/>
          <p:nvPr/>
        </p:nvGrpSpPr>
        <p:grpSpPr>
          <a:xfrm>
            <a:off x="312821" y="1713354"/>
            <a:ext cx="3584663" cy="2401434"/>
            <a:chOff x="312821" y="1713354"/>
            <a:chExt cx="3584663" cy="2401434"/>
          </a:xfrm>
        </p:grpSpPr>
        <p:pic>
          <p:nvPicPr>
            <p:cNvPr id="8" name="Picture 7">
              <a:extLst>
                <a:ext uri="{FF2B5EF4-FFF2-40B4-BE49-F238E27FC236}">
                  <a16:creationId xmlns:a16="http://schemas.microsoft.com/office/drawing/2014/main" id="{E1AA1B3E-E1C2-E28B-68BC-DFC11CB417D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4183" y="2325129"/>
              <a:ext cx="3121938" cy="1638586"/>
            </a:xfrm>
            <a:prstGeom prst="rect">
              <a:avLst/>
            </a:prstGeom>
          </p:spPr>
        </p:pic>
        <p:grpSp>
          <p:nvGrpSpPr>
            <p:cNvPr id="12" name="Group 11">
              <a:extLst>
                <a:ext uri="{FF2B5EF4-FFF2-40B4-BE49-F238E27FC236}">
                  <a16:creationId xmlns:a16="http://schemas.microsoft.com/office/drawing/2014/main" id="{6BE89C87-BC93-D01F-D532-F2D683D52CAD}"/>
                </a:ext>
              </a:extLst>
            </p:cNvPr>
            <p:cNvGrpSpPr/>
            <p:nvPr/>
          </p:nvGrpSpPr>
          <p:grpSpPr>
            <a:xfrm>
              <a:off x="312821" y="1713354"/>
              <a:ext cx="3584663" cy="2401434"/>
              <a:chOff x="312821" y="1713354"/>
              <a:chExt cx="3584663" cy="2401434"/>
            </a:xfrm>
          </p:grpSpPr>
          <p:sp>
            <p:nvSpPr>
              <p:cNvPr id="2" name="Rectangle: Rounded Corners 1">
                <a:extLst>
                  <a:ext uri="{FF2B5EF4-FFF2-40B4-BE49-F238E27FC236}">
                    <a16:creationId xmlns:a16="http://schemas.microsoft.com/office/drawing/2014/main" id="{46AD4A7F-0FF6-4780-919A-B48EBBEC9BEB}"/>
                  </a:ext>
                </a:extLst>
              </p:cNvPr>
              <p:cNvSpPr/>
              <p:nvPr/>
            </p:nvSpPr>
            <p:spPr>
              <a:xfrm>
                <a:off x="312821" y="2139378"/>
                <a:ext cx="3584663" cy="1975410"/>
              </a:xfrm>
              <a:prstGeom prst="roundRect">
                <a:avLst>
                  <a:gd name="adj" fmla="val 8084"/>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rapezoid 10">
                <a:extLst>
                  <a:ext uri="{FF2B5EF4-FFF2-40B4-BE49-F238E27FC236}">
                    <a16:creationId xmlns:a16="http://schemas.microsoft.com/office/drawing/2014/main" id="{93F1B252-F0D3-57CE-A4B9-D2EB5B538D1D}"/>
                  </a:ext>
                </a:extLst>
              </p:cNvPr>
              <p:cNvSpPr/>
              <p:nvPr/>
            </p:nvSpPr>
            <p:spPr>
              <a:xfrm rot="18846539">
                <a:off x="-126905" y="2330596"/>
                <a:ext cx="1726378" cy="491894"/>
              </a:xfrm>
              <a:prstGeom prst="trapezoid">
                <a:avLst>
                  <a:gd name="adj" fmla="val 99778"/>
                </a:avLst>
              </a:prstGeom>
              <a:solidFill>
                <a:srgbClr val="3E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0"/>
                  </a:spcBef>
                  <a:buNone/>
                </a:pPr>
                <a:r>
                  <a:rPr lang="en-GB" sz="2200" dirty="0"/>
                  <a:t>£16.50</a:t>
                </a:r>
              </a:p>
            </p:txBody>
          </p:sp>
        </p:grpSp>
      </p:grpSp>
      <p:grpSp>
        <p:nvGrpSpPr>
          <p:cNvPr id="22" name="Group 21">
            <a:extLst>
              <a:ext uri="{FF2B5EF4-FFF2-40B4-BE49-F238E27FC236}">
                <a16:creationId xmlns:a16="http://schemas.microsoft.com/office/drawing/2014/main" id="{CFC2DEE5-6124-0E35-DBDA-87E72A811608}"/>
              </a:ext>
            </a:extLst>
          </p:cNvPr>
          <p:cNvGrpSpPr/>
          <p:nvPr/>
        </p:nvGrpSpPr>
        <p:grpSpPr>
          <a:xfrm>
            <a:off x="4100714" y="1713354"/>
            <a:ext cx="3584663" cy="2401434"/>
            <a:chOff x="4051451" y="1725538"/>
            <a:chExt cx="3584663" cy="2401434"/>
          </a:xfrm>
        </p:grpSpPr>
        <p:grpSp>
          <p:nvGrpSpPr>
            <p:cNvPr id="13" name="Group 12">
              <a:extLst>
                <a:ext uri="{FF2B5EF4-FFF2-40B4-BE49-F238E27FC236}">
                  <a16:creationId xmlns:a16="http://schemas.microsoft.com/office/drawing/2014/main" id="{2BC3C92C-0D6E-7018-8B18-C2BD9C50E45A}"/>
                </a:ext>
              </a:extLst>
            </p:cNvPr>
            <p:cNvGrpSpPr/>
            <p:nvPr/>
          </p:nvGrpSpPr>
          <p:grpSpPr>
            <a:xfrm>
              <a:off x="4051451" y="1725538"/>
              <a:ext cx="3584663" cy="2401434"/>
              <a:chOff x="312821" y="1713354"/>
              <a:chExt cx="3584663" cy="2401434"/>
            </a:xfrm>
          </p:grpSpPr>
          <p:sp>
            <p:nvSpPr>
              <p:cNvPr id="14" name="Rectangle: Rounded Corners 13">
                <a:extLst>
                  <a:ext uri="{FF2B5EF4-FFF2-40B4-BE49-F238E27FC236}">
                    <a16:creationId xmlns:a16="http://schemas.microsoft.com/office/drawing/2014/main" id="{A9CC17FE-61CC-A012-276A-5904E2538C6F}"/>
                  </a:ext>
                </a:extLst>
              </p:cNvPr>
              <p:cNvSpPr/>
              <p:nvPr/>
            </p:nvSpPr>
            <p:spPr>
              <a:xfrm>
                <a:off x="312821" y="2139378"/>
                <a:ext cx="3584663" cy="1975410"/>
              </a:xfrm>
              <a:prstGeom prst="roundRect">
                <a:avLst>
                  <a:gd name="adj" fmla="val 8084"/>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rapezoid 14">
                <a:extLst>
                  <a:ext uri="{FF2B5EF4-FFF2-40B4-BE49-F238E27FC236}">
                    <a16:creationId xmlns:a16="http://schemas.microsoft.com/office/drawing/2014/main" id="{383FD796-3247-F73D-AB50-07907DA1F933}"/>
                  </a:ext>
                </a:extLst>
              </p:cNvPr>
              <p:cNvSpPr/>
              <p:nvPr/>
            </p:nvSpPr>
            <p:spPr>
              <a:xfrm rot="18846539">
                <a:off x="-126905" y="2330596"/>
                <a:ext cx="1726378" cy="491894"/>
              </a:xfrm>
              <a:prstGeom prst="trapezoid">
                <a:avLst>
                  <a:gd name="adj" fmla="val 99778"/>
                </a:avLst>
              </a:prstGeom>
              <a:solidFill>
                <a:srgbClr val="3E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0"/>
                  </a:spcBef>
                  <a:buNone/>
                </a:pPr>
                <a:r>
                  <a:rPr lang="en-GB" sz="2200" dirty="0"/>
                  <a:t>£14.00</a:t>
                </a:r>
              </a:p>
            </p:txBody>
          </p:sp>
        </p:grpSp>
        <p:pic>
          <p:nvPicPr>
            <p:cNvPr id="19" name="Picture 18">
              <a:extLst>
                <a:ext uri="{FF2B5EF4-FFF2-40B4-BE49-F238E27FC236}">
                  <a16:creationId xmlns:a16="http://schemas.microsoft.com/office/drawing/2014/main" id="{0DD18B15-E44E-3039-541B-A308805A0B9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86432" y="2351084"/>
              <a:ext cx="3314700" cy="1638300"/>
            </a:xfrm>
            <a:prstGeom prst="rect">
              <a:avLst/>
            </a:prstGeom>
          </p:spPr>
        </p:pic>
      </p:grpSp>
      <p:grpSp>
        <p:nvGrpSpPr>
          <p:cNvPr id="21" name="Group 20">
            <a:extLst>
              <a:ext uri="{FF2B5EF4-FFF2-40B4-BE49-F238E27FC236}">
                <a16:creationId xmlns:a16="http://schemas.microsoft.com/office/drawing/2014/main" id="{5718FED2-71D7-8411-AAEE-0445D1EEF941}"/>
              </a:ext>
            </a:extLst>
          </p:cNvPr>
          <p:cNvGrpSpPr/>
          <p:nvPr/>
        </p:nvGrpSpPr>
        <p:grpSpPr>
          <a:xfrm>
            <a:off x="7888606" y="1713354"/>
            <a:ext cx="3584663" cy="2401434"/>
            <a:chOff x="7888606" y="1725538"/>
            <a:chExt cx="3584663" cy="2401434"/>
          </a:xfrm>
        </p:grpSpPr>
        <p:grpSp>
          <p:nvGrpSpPr>
            <p:cNvPr id="16" name="Group 15">
              <a:extLst>
                <a:ext uri="{FF2B5EF4-FFF2-40B4-BE49-F238E27FC236}">
                  <a16:creationId xmlns:a16="http://schemas.microsoft.com/office/drawing/2014/main" id="{B0C2070D-FDDF-CAE8-269A-3FD4A57E657C}"/>
                </a:ext>
              </a:extLst>
            </p:cNvPr>
            <p:cNvGrpSpPr/>
            <p:nvPr/>
          </p:nvGrpSpPr>
          <p:grpSpPr>
            <a:xfrm>
              <a:off x="7888606" y="1725538"/>
              <a:ext cx="3584663" cy="2401434"/>
              <a:chOff x="312821" y="1713354"/>
              <a:chExt cx="3584663" cy="2401434"/>
            </a:xfrm>
          </p:grpSpPr>
          <p:sp>
            <p:nvSpPr>
              <p:cNvPr id="17" name="Rectangle: Rounded Corners 16">
                <a:extLst>
                  <a:ext uri="{FF2B5EF4-FFF2-40B4-BE49-F238E27FC236}">
                    <a16:creationId xmlns:a16="http://schemas.microsoft.com/office/drawing/2014/main" id="{804CEC08-F0F2-AFF2-6F2B-382480238C93}"/>
                  </a:ext>
                </a:extLst>
              </p:cNvPr>
              <p:cNvSpPr/>
              <p:nvPr/>
            </p:nvSpPr>
            <p:spPr>
              <a:xfrm>
                <a:off x="312821" y="2139378"/>
                <a:ext cx="3584663" cy="1975410"/>
              </a:xfrm>
              <a:prstGeom prst="roundRect">
                <a:avLst>
                  <a:gd name="adj" fmla="val 8084"/>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rapezoid 17">
                <a:extLst>
                  <a:ext uri="{FF2B5EF4-FFF2-40B4-BE49-F238E27FC236}">
                    <a16:creationId xmlns:a16="http://schemas.microsoft.com/office/drawing/2014/main" id="{670AAF56-4ABA-AC98-ABAA-0504FB91CCA0}"/>
                  </a:ext>
                </a:extLst>
              </p:cNvPr>
              <p:cNvSpPr/>
              <p:nvPr/>
            </p:nvSpPr>
            <p:spPr>
              <a:xfrm rot="18846539">
                <a:off x="-126905" y="2330596"/>
                <a:ext cx="1726378" cy="491894"/>
              </a:xfrm>
              <a:prstGeom prst="trapezoid">
                <a:avLst>
                  <a:gd name="adj" fmla="val 99778"/>
                </a:avLst>
              </a:prstGeom>
              <a:solidFill>
                <a:srgbClr val="3E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0"/>
                  </a:spcBef>
                  <a:buNone/>
                </a:pPr>
                <a:r>
                  <a:rPr lang="en-GB" sz="2200" dirty="0"/>
                  <a:t>£14.50</a:t>
                </a:r>
              </a:p>
            </p:txBody>
          </p:sp>
        </p:grpSp>
        <p:pic>
          <p:nvPicPr>
            <p:cNvPr id="20" name="Picture 19">
              <a:extLst>
                <a:ext uri="{FF2B5EF4-FFF2-40B4-BE49-F238E27FC236}">
                  <a16:creationId xmlns:a16="http://schemas.microsoft.com/office/drawing/2014/main" id="{97A5CDD0-8C20-66AE-D409-1A001D720EB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52403" y="2275090"/>
              <a:ext cx="3019425" cy="1790700"/>
            </a:xfrm>
            <a:prstGeom prst="rect">
              <a:avLst/>
            </a:prstGeom>
          </p:spPr>
        </p:pic>
      </p:grpSp>
    </p:spTree>
    <p:extLst>
      <p:ext uri="{BB962C8B-B14F-4D97-AF65-F5344CB8AC3E}">
        <p14:creationId xmlns:p14="http://schemas.microsoft.com/office/powerpoint/2010/main" val="93863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8"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155507822"/>
              </p:ext>
            </p:extLst>
          </p:nvPr>
        </p:nvGraphicFramePr>
        <p:xfrm>
          <a:off x="267128" y="764704"/>
          <a:ext cx="11766038" cy="5402383"/>
        </p:xfrm>
        <a:graphic>
          <a:graphicData uri="http://schemas.openxmlformats.org/drawingml/2006/table">
            <a:tbl>
              <a:tblPr firstRow="1" bandRow="1">
                <a:tableStyleId>{5940675A-B579-460E-94D1-54222C63F5DA}</a:tableStyleId>
              </a:tblPr>
              <a:tblGrid>
                <a:gridCol w="5397692">
                  <a:extLst>
                    <a:ext uri="{9D8B030D-6E8A-4147-A177-3AD203B41FA5}">
                      <a16:colId xmlns:a16="http://schemas.microsoft.com/office/drawing/2014/main" val="695237181"/>
                    </a:ext>
                  </a:extLst>
                </a:gridCol>
                <a:gridCol w="6368346">
                  <a:extLst>
                    <a:ext uri="{9D8B030D-6E8A-4147-A177-3AD203B41FA5}">
                      <a16:colId xmlns:a16="http://schemas.microsoft.com/office/drawing/2014/main" val="300072507"/>
                    </a:ext>
                  </a:extLst>
                </a:gridCol>
              </a:tblGrid>
              <a:tr h="35201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4277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Use structured question prompts, such as, ‘What is the same and what is different?’ to give students access to the task. You could structure this more by focusing on the image and then on the total price in each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write down some more orders and their total cost, including using the prices in the further thinking question. Are there any orders for which they can’t work out the total cost?</a:t>
                      </a:r>
                    </a:p>
                    <a:p>
                      <a:endParaRPr lang="en-GB" sz="1600" u="none" dirty="0"/>
                    </a:p>
                    <a:p>
                      <a:r>
                        <a:rPr lang="en-GB" sz="1600" b="1" i="0" u="none" dirty="0"/>
                        <a:t>Representations</a:t>
                      </a:r>
                    </a:p>
                    <a:p>
                      <a:r>
                        <a:rPr lang="en-GB" sz="1600" b="0" i="0" u="none" dirty="0"/>
                        <a:t>A bar model might be more familiar and make more obvious where situations are equal, and where they are different.</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task gives insight into students’ deductive reasoning and whether they understand that one fact can be drawn from another.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context is familiar and students should be able to reason without using symbolic algebra, but correctly representing each situation symbolically might offer an insight into their understanding.</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Seeing one situation in another is key to this task. Making structured comparisons such as, ‘There’s one tea more in that picture, and the total is £2 more’, and interpreting these is a skill that underpins symbolic algebraic manipulation.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will have reasoned about equations with two unknowns in the primary curriculum, and this task assesses that reasoning. It is </a:t>
                      </a:r>
                      <a:r>
                        <a:rPr lang="en-GB" sz="1600" b="1" dirty="0"/>
                        <a:t>not</a:t>
                      </a:r>
                      <a:r>
                        <a:rPr lang="en-GB" sz="1600" dirty="0"/>
                        <a:t> a moment to introduce formal solving of simultaneous equations, although you might like to revisit this task to assess students again before teaching simultaneous equations at a later stage in the curriculum. </a:t>
                      </a:r>
                    </a:p>
                  </a:txBody>
                  <a:tcPr/>
                </a:tc>
                <a:extLst>
                  <a:ext uri="{0D108BD9-81ED-4DB2-BD59-A6C34878D82A}">
                    <a16:rowId xmlns:a16="http://schemas.microsoft.com/office/drawing/2014/main" val="1616516725"/>
                  </a:ext>
                </a:extLst>
              </a:tr>
              <a:tr h="1043743">
                <a:tc gridSpan="2">
                  <a:txBody>
                    <a:bodyPr/>
                    <a:lstStyle/>
                    <a:p>
                      <a:r>
                        <a:rPr lang="en-GB" sz="1600" b="1" dirty="0"/>
                        <a:t>Additional resources</a:t>
                      </a:r>
                    </a:p>
                    <a:p>
                      <a:pPr marL="285750" indent="-285750">
                        <a:buFont typeface="Arial" panose="020B0604020202020204" pitchFamily="34" charset="0"/>
                        <a:buChar char="•"/>
                      </a:pPr>
                      <a:r>
                        <a:rPr lang="en-GB" sz="1600" b="0" dirty="0"/>
                        <a:t>The stamps questions on p29 of the Year 6 </a:t>
                      </a:r>
                      <a:r>
                        <a:rPr lang="en-GB" sz="1600" dirty="0">
                          <a:hlinkClick r:id="rId3"/>
                        </a:rPr>
                        <a:t>Primary Assessment Materials | NCETM</a:t>
                      </a:r>
                      <a:r>
                        <a:rPr lang="en-GB" sz="1600" dirty="0"/>
                        <a:t> offer examples of problems involving two unknowns used at primary school.</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647949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12: Always eight?</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53360" y="588638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E25150A-8D3C-47AD-9B55-28E127E2C2A7}"/>
              </a:ext>
            </a:extLst>
          </p:cNvPr>
          <p:cNvSpPr txBox="1"/>
          <p:nvPr/>
        </p:nvSpPr>
        <p:spPr>
          <a:xfrm>
            <a:off x="262013" y="1073005"/>
            <a:ext cx="6057281" cy="769441"/>
          </a:xfrm>
          <a:prstGeom prst="rect">
            <a:avLst/>
          </a:prstGeom>
          <a:noFill/>
        </p:spPr>
        <p:txBody>
          <a:bodyPr wrap="square" rtlCol="0">
            <a:spAutoFit/>
          </a:bodyPr>
          <a:lstStyle/>
          <a:p>
            <a:pPr>
              <a:buNone/>
            </a:pPr>
            <a:r>
              <a:rPr lang="en-GB" sz="2200" dirty="0"/>
              <a:t>Sort these equations into the correct columns of the table on the right.</a:t>
            </a:r>
          </a:p>
        </p:txBody>
      </p:sp>
      <p:graphicFrame>
        <p:nvGraphicFramePr>
          <p:cNvPr id="8" name="Table 8">
            <a:extLst>
              <a:ext uri="{FF2B5EF4-FFF2-40B4-BE49-F238E27FC236}">
                <a16:creationId xmlns:a16="http://schemas.microsoft.com/office/drawing/2014/main" id="{986C44A6-2633-4FDE-B5B9-774C349CD3C9}"/>
              </a:ext>
            </a:extLst>
          </p:cNvPr>
          <p:cNvGraphicFramePr>
            <a:graphicFrameLocks noGrp="1"/>
          </p:cNvGraphicFramePr>
          <p:nvPr>
            <p:extLst>
              <p:ext uri="{D42A27DB-BD31-4B8C-83A1-F6EECF244321}">
                <p14:modId xmlns:p14="http://schemas.microsoft.com/office/powerpoint/2010/main" val="2014563389"/>
              </p:ext>
            </p:extLst>
          </p:nvPr>
        </p:nvGraphicFramePr>
        <p:xfrm>
          <a:off x="6882713" y="1341599"/>
          <a:ext cx="4773861" cy="3842882"/>
        </p:xfrm>
        <a:graphic>
          <a:graphicData uri="http://schemas.openxmlformats.org/drawingml/2006/table">
            <a:tbl>
              <a:tblPr firstRow="1" bandRow="1">
                <a:tableStyleId>{5940675A-B579-460E-94D1-54222C63F5DA}</a:tableStyleId>
              </a:tblPr>
              <a:tblGrid>
                <a:gridCol w="1591287">
                  <a:extLst>
                    <a:ext uri="{9D8B030D-6E8A-4147-A177-3AD203B41FA5}">
                      <a16:colId xmlns:a16="http://schemas.microsoft.com/office/drawing/2014/main" val="2248694365"/>
                    </a:ext>
                  </a:extLst>
                </a:gridCol>
                <a:gridCol w="1591287">
                  <a:extLst>
                    <a:ext uri="{9D8B030D-6E8A-4147-A177-3AD203B41FA5}">
                      <a16:colId xmlns:a16="http://schemas.microsoft.com/office/drawing/2014/main" val="4115205988"/>
                    </a:ext>
                  </a:extLst>
                </a:gridCol>
                <a:gridCol w="1591287">
                  <a:extLst>
                    <a:ext uri="{9D8B030D-6E8A-4147-A177-3AD203B41FA5}">
                      <a16:colId xmlns:a16="http://schemas.microsoft.com/office/drawing/2014/main" val="2803804250"/>
                    </a:ext>
                  </a:extLst>
                </a:gridCol>
              </a:tblGrid>
              <a:tr h="666105">
                <a:tc>
                  <a:txBody>
                    <a:bodyPr/>
                    <a:lstStyle/>
                    <a:p>
                      <a:pPr algn="ctr"/>
                      <a:r>
                        <a:rPr lang="en-GB" b="1" i="1" dirty="0">
                          <a:solidFill>
                            <a:schemeClr val="bg1"/>
                          </a:solidFill>
                        </a:rPr>
                        <a:t>a </a:t>
                      </a:r>
                      <a:r>
                        <a:rPr lang="en-GB" b="1" i="0" dirty="0">
                          <a:solidFill>
                            <a:schemeClr val="bg1"/>
                          </a:solidFill>
                        </a:rPr>
                        <a:t>is </a:t>
                      </a:r>
                    </a:p>
                    <a:p>
                      <a:pPr algn="ctr"/>
                      <a:r>
                        <a:rPr lang="en-GB" b="1" i="0" dirty="0">
                          <a:solidFill>
                            <a:schemeClr val="bg1"/>
                          </a:solidFill>
                        </a:rPr>
                        <a:t>always 8 </a:t>
                      </a:r>
                      <a:endParaRPr lang="en-GB" b="1" i="1" dirty="0">
                        <a:solidFill>
                          <a:schemeClr val="bg1"/>
                        </a:solidFill>
                      </a:endParaRPr>
                    </a:p>
                  </a:txBody>
                  <a:tcPr anchor="ctr">
                    <a:solidFill>
                      <a:schemeClr val="accent6"/>
                    </a:solidFill>
                  </a:tcPr>
                </a:tc>
                <a:tc>
                  <a:txBody>
                    <a:bodyPr/>
                    <a:lstStyle/>
                    <a:p>
                      <a:pPr algn="ctr"/>
                      <a:r>
                        <a:rPr lang="en-GB" b="1" i="1" dirty="0">
                          <a:solidFill>
                            <a:schemeClr val="bg1"/>
                          </a:solidFill>
                        </a:rPr>
                        <a:t>a </a:t>
                      </a:r>
                      <a:r>
                        <a:rPr lang="en-GB" b="1" i="0" dirty="0">
                          <a:solidFill>
                            <a:schemeClr val="bg1"/>
                          </a:solidFill>
                        </a:rPr>
                        <a:t>is sometimes 8 </a:t>
                      </a:r>
                      <a:endParaRPr lang="en-GB" b="1" i="1" dirty="0">
                        <a:solidFill>
                          <a:schemeClr val="bg1"/>
                        </a:solidFill>
                      </a:endParaRPr>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i="1" dirty="0">
                          <a:solidFill>
                            <a:schemeClr val="bg1"/>
                          </a:solidFill>
                        </a:rPr>
                        <a:t>a </a:t>
                      </a:r>
                      <a:r>
                        <a:rPr lang="en-GB" b="1" i="0" dirty="0">
                          <a:solidFill>
                            <a:schemeClr val="bg1"/>
                          </a:solidFill>
                        </a:rPr>
                        <a:t>is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i="0" dirty="0">
                          <a:solidFill>
                            <a:schemeClr val="bg1"/>
                          </a:solidFill>
                        </a:rPr>
                        <a:t>never 8 </a:t>
                      </a:r>
                      <a:endParaRPr lang="en-GB" b="1" i="1" dirty="0">
                        <a:solidFill>
                          <a:schemeClr val="bg1"/>
                        </a:solidFill>
                      </a:endParaRPr>
                    </a:p>
                  </a:txBody>
                  <a:tcPr anchor="ctr">
                    <a:solidFill>
                      <a:schemeClr val="accent6"/>
                    </a:solidFill>
                  </a:tcPr>
                </a:tc>
                <a:extLst>
                  <a:ext uri="{0D108BD9-81ED-4DB2-BD59-A6C34878D82A}">
                    <a16:rowId xmlns:a16="http://schemas.microsoft.com/office/drawing/2014/main" val="3424456237"/>
                  </a:ext>
                </a:extLst>
              </a:tr>
              <a:tr h="3176777">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434170711"/>
                  </a:ext>
                </a:extLst>
              </a:tr>
            </a:tbl>
          </a:graphicData>
        </a:graphic>
      </p:graphicFrame>
      <p:sp>
        <p:nvSpPr>
          <p:cNvPr id="9" name="Rectangle: Rounded Corners 8">
            <a:extLst>
              <a:ext uri="{FF2B5EF4-FFF2-40B4-BE49-F238E27FC236}">
                <a16:creationId xmlns:a16="http://schemas.microsoft.com/office/drawing/2014/main" id="{8A278F2B-6A7C-4634-9B40-4A9E24A19AFB}"/>
              </a:ext>
            </a:extLst>
          </p:cNvPr>
          <p:cNvSpPr/>
          <p:nvPr/>
        </p:nvSpPr>
        <p:spPr>
          <a:xfrm>
            <a:off x="279297" y="1940011"/>
            <a:ext cx="2178497" cy="617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i="1" dirty="0"/>
              <a:t>a </a:t>
            </a:r>
            <a:r>
              <a:rPr lang="en-GB" dirty="0"/>
              <a:t>+ 11 = 19</a:t>
            </a:r>
          </a:p>
        </p:txBody>
      </p:sp>
      <p:sp>
        <p:nvSpPr>
          <p:cNvPr id="33" name="Rectangle: Rounded Corners 32">
            <a:extLst>
              <a:ext uri="{FF2B5EF4-FFF2-40B4-BE49-F238E27FC236}">
                <a16:creationId xmlns:a16="http://schemas.microsoft.com/office/drawing/2014/main" id="{02CB5B7B-CE70-4ED3-B3CE-952AF1C87E9D}"/>
              </a:ext>
            </a:extLst>
          </p:cNvPr>
          <p:cNvSpPr/>
          <p:nvPr/>
        </p:nvSpPr>
        <p:spPr>
          <a:xfrm>
            <a:off x="2637809" y="1938849"/>
            <a:ext cx="1414850" cy="62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2</a:t>
            </a:r>
            <a:r>
              <a:rPr lang="en-GB" i="1" dirty="0"/>
              <a:t>a </a:t>
            </a:r>
            <a:r>
              <a:rPr lang="en-GB" dirty="0"/>
              <a:t>= 4</a:t>
            </a:r>
          </a:p>
        </p:txBody>
      </p:sp>
      <p:sp>
        <p:nvSpPr>
          <p:cNvPr id="34" name="Rectangle: Rounded Corners 33">
            <a:extLst>
              <a:ext uri="{FF2B5EF4-FFF2-40B4-BE49-F238E27FC236}">
                <a16:creationId xmlns:a16="http://schemas.microsoft.com/office/drawing/2014/main" id="{B2756AEA-113C-4AC9-8707-39881BD51291}"/>
              </a:ext>
            </a:extLst>
          </p:cNvPr>
          <p:cNvSpPr/>
          <p:nvPr/>
        </p:nvSpPr>
        <p:spPr>
          <a:xfrm>
            <a:off x="4249449" y="1941692"/>
            <a:ext cx="1658308" cy="615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4</a:t>
            </a:r>
            <a:r>
              <a:rPr lang="en-GB" i="1" dirty="0"/>
              <a:t>a </a:t>
            </a:r>
            <a:r>
              <a:rPr lang="en-GB" dirty="0"/>
              <a:t>= 32</a:t>
            </a:r>
          </a:p>
        </p:txBody>
      </p:sp>
      <p:sp>
        <p:nvSpPr>
          <p:cNvPr id="35" name="Rectangle: Rounded Corners 34">
            <a:extLst>
              <a:ext uri="{FF2B5EF4-FFF2-40B4-BE49-F238E27FC236}">
                <a16:creationId xmlns:a16="http://schemas.microsoft.com/office/drawing/2014/main" id="{B9E8130B-B736-4FB7-9156-8048D7A30521}"/>
              </a:ext>
            </a:extLst>
          </p:cNvPr>
          <p:cNvSpPr/>
          <p:nvPr/>
        </p:nvSpPr>
        <p:spPr>
          <a:xfrm>
            <a:off x="279297" y="3515852"/>
            <a:ext cx="2114753" cy="574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32 = </a:t>
            </a:r>
            <a:r>
              <a:rPr lang="en-GB" i="1" dirty="0"/>
              <a:t>a </a:t>
            </a:r>
            <a:r>
              <a:rPr lang="en-GB" dirty="0"/>
              <a:t>÷ 4 </a:t>
            </a:r>
          </a:p>
        </p:txBody>
      </p:sp>
      <p:sp>
        <p:nvSpPr>
          <p:cNvPr id="36" name="Rectangle: Rounded Corners 35">
            <a:extLst>
              <a:ext uri="{FF2B5EF4-FFF2-40B4-BE49-F238E27FC236}">
                <a16:creationId xmlns:a16="http://schemas.microsoft.com/office/drawing/2014/main" id="{358DC306-B42D-4992-B108-006636771999}"/>
              </a:ext>
            </a:extLst>
          </p:cNvPr>
          <p:cNvSpPr/>
          <p:nvPr/>
        </p:nvSpPr>
        <p:spPr>
          <a:xfrm>
            <a:off x="4911998" y="2718858"/>
            <a:ext cx="1825587" cy="604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i="1" dirty="0"/>
              <a:t>a </a:t>
            </a:r>
            <a:r>
              <a:rPr lang="en-GB" dirty="0"/>
              <a:t>– 8 = </a:t>
            </a:r>
            <a:r>
              <a:rPr lang="en-GB" i="1" dirty="0"/>
              <a:t>b</a:t>
            </a:r>
            <a:endParaRPr lang="en-GB" dirty="0"/>
          </a:p>
        </p:txBody>
      </p:sp>
      <p:sp>
        <p:nvSpPr>
          <p:cNvPr id="37" name="Rectangle: Rounded Corners 36">
            <a:extLst>
              <a:ext uri="{FF2B5EF4-FFF2-40B4-BE49-F238E27FC236}">
                <a16:creationId xmlns:a16="http://schemas.microsoft.com/office/drawing/2014/main" id="{0CB85FE2-A764-4E4D-B7ED-02F699AE55B9}"/>
              </a:ext>
            </a:extLst>
          </p:cNvPr>
          <p:cNvSpPr/>
          <p:nvPr/>
        </p:nvSpPr>
        <p:spPr>
          <a:xfrm>
            <a:off x="3695185" y="4286801"/>
            <a:ext cx="2114753" cy="574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2</a:t>
            </a:r>
            <a:r>
              <a:rPr lang="en-GB" i="1" dirty="0"/>
              <a:t>a</a:t>
            </a:r>
            <a:r>
              <a:rPr lang="en-GB" dirty="0"/>
              <a:t> = </a:t>
            </a:r>
            <a:r>
              <a:rPr lang="en-GB" i="1" dirty="0"/>
              <a:t>a </a:t>
            </a:r>
            <a:r>
              <a:rPr lang="en-GB" dirty="0"/>
              <a:t>+ 4 </a:t>
            </a:r>
          </a:p>
        </p:txBody>
      </p:sp>
      <p:sp>
        <p:nvSpPr>
          <p:cNvPr id="38" name="Rectangle: Rounded Corners 37">
            <a:extLst>
              <a:ext uri="{FF2B5EF4-FFF2-40B4-BE49-F238E27FC236}">
                <a16:creationId xmlns:a16="http://schemas.microsoft.com/office/drawing/2014/main" id="{ED8C990F-C5EB-4831-8BB1-9F597784DF5F}"/>
              </a:ext>
            </a:extLst>
          </p:cNvPr>
          <p:cNvSpPr/>
          <p:nvPr/>
        </p:nvSpPr>
        <p:spPr>
          <a:xfrm>
            <a:off x="279297" y="5057752"/>
            <a:ext cx="1423016" cy="574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3</a:t>
            </a:r>
            <a:r>
              <a:rPr lang="en-GB" i="1" dirty="0"/>
              <a:t>a</a:t>
            </a:r>
            <a:r>
              <a:rPr lang="en-GB" dirty="0"/>
              <a:t> = </a:t>
            </a:r>
            <a:r>
              <a:rPr lang="en-GB" i="1" dirty="0"/>
              <a:t>b</a:t>
            </a:r>
          </a:p>
        </p:txBody>
      </p:sp>
      <p:sp>
        <p:nvSpPr>
          <p:cNvPr id="39" name="Rectangle: Rounded Corners 38">
            <a:extLst>
              <a:ext uri="{FF2B5EF4-FFF2-40B4-BE49-F238E27FC236}">
                <a16:creationId xmlns:a16="http://schemas.microsoft.com/office/drawing/2014/main" id="{CA35DB92-5F5A-49D0-84F1-33C0D37D8E4B}"/>
              </a:ext>
            </a:extLst>
          </p:cNvPr>
          <p:cNvSpPr/>
          <p:nvPr/>
        </p:nvSpPr>
        <p:spPr>
          <a:xfrm>
            <a:off x="2539178" y="3526892"/>
            <a:ext cx="1644172" cy="574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3</a:t>
            </a:r>
            <a:r>
              <a:rPr lang="en-GB" i="1" dirty="0"/>
              <a:t>a </a:t>
            </a:r>
            <a:r>
              <a:rPr lang="en-GB" dirty="0"/>
              <a:t>= 24</a:t>
            </a:r>
          </a:p>
        </p:txBody>
      </p:sp>
      <p:sp>
        <p:nvSpPr>
          <p:cNvPr id="40" name="Rectangle: Rounded Corners 39">
            <a:extLst>
              <a:ext uri="{FF2B5EF4-FFF2-40B4-BE49-F238E27FC236}">
                <a16:creationId xmlns:a16="http://schemas.microsoft.com/office/drawing/2014/main" id="{EB7A5FC0-710B-4F27-8023-443BE2B2D92A}"/>
              </a:ext>
            </a:extLst>
          </p:cNvPr>
          <p:cNvSpPr/>
          <p:nvPr/>
        </p:nvSpPr>
        <p:spPr>
          <a:xfrm>
            <a:off x="279297" y="4286802"/>
            <a:ext cx="1644172" cy="574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24 = 3</a:t>
            </a:r>
            <a:r>
              <a:rPr lang="en-GB" i="1" dirty="0"/>
              <a:t>a</a:t>
            </a:r>
            <a:endParaRPr lang="en-GB" dirty="0"/>
          </a:p>
        </p:txBody>
      </p:sp>
      <p:sp>
        <p:nvSpPr>
          <p:cNvPr id="47" name="Rectangle: Rounded Corners 46">
            <a:extLst>
              <a:ext uri="{FF2B5EF4-FFF2-40B4-BE49-F238E27FC236}">
                <a16:creationId xmlns:a16="http://schemas.microsoft.com/office/drawing/2014/main" id="{D3E746D6-22A0-4EC6-9D1F-85BF79252110}"/>
              </a:ext>
            </a:extLst>
          </p:cNvPr>
          <p:cNvSpPr/>
          <p:nvPr/>
        </p:nvSpPr>
        <p:spPr>
          <a:xfrm>
            <a:off x="2637809" y="2718672"/>
            <a:ext cx="2114753" cy="606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i="1" dirty="0"/>
              <a:t>a </a:t>
            </a:r>
            <a:r>
              <a:rPr lang="en-GB" dirty="0"/>
              <a:t>÷ </a:t>
            </a:r>
            <a:r>
              <a:rPr lang="en-GB" i="1" dirty="0"/>
              <a:t>b </a:t>
            </a:r>
            <a:r>
              <a:rPr lang="en-GB" dirty="0"/>
              <a:t>= 1 </a:t>
            </a:r>
          </a:p>
        </p:txBody>
      </p:sp>
      <p:sp>
        <p:nvSpPr>
          <p:cNvPr id="48" name="Rectangle: Rounded Corners 47">
            <a:extLst>
              <a:ext uri="{FF2B5EF4-FFF2-40B4-BE49-F238E27FC236}">
                <a16:creationId xmlns:a16="http://schemas.microsoft.com/office/drawing/2014/main" id="{D3540E0A-EACC-4EBF-9BC0-69F228C1A78E}"/>
              </a:ext>
            </a:extLst>
          </p:cNvPr>
          <p:cNvSpPr/>
          <p:nvPr/>
        </p:nvSpPr>
        <p:spPr>
          <a:xfrm>
            <a:off x="4353453" y="3556730"/>
            <a:ext cx="1656734" cy="574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8</a:t>
            </a:r>
            <a:r>
              <a:rPr lang="en-GB" i="1" dirty="0"/>
              <a:t>a</a:t>
            </a:r>
            <a:r>
              <a:rPr lang="en-GB" dirty="0"/>
              <a:t> = 16</a:t>
            </a:r>
            <a:endParaRPr lang="en-GB" i="1" dirty="0"/>
          </a:p>
        </p:txBody>
      </p:sp>
      <p:sp>
        <p:nvSpPr>
          <p:cNvPr id="49" name="Rectangle: Rounded Corners 48">
            <a:extLst>
              <a:ext uri="{FF2B5EF4-FFF2-40B4-BE49-F238E27FC236}">
                <a16:creationId xmlns:a16="http://schemas.microsoft.com/office/drawing/2014/main" id="{9BF325C9-C6C2-405A-851F-2421FB249491}"/>
              </a:ext>
            </a:extLst>
          </p:cNvPr>
          <p:cNvSpPr/>
          <p:nvPr/>
        </p:nvSpPr>
        <p:spPr>
          <a:xfrm>
            <a:off x="262013" y="2733099"/>
            <a:ext cx="2206579" cy="574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i="1" dirty="0"/>
              <a:t>a + </a:t>
            </a:r>
            <a:r>
              <a:rPr lang="en-GB" dirty="0"/>
              <a:t>b = 19</a:t>
            </a:r>
            <a:endParaRPr lang="en-GB" i="1" dirty="0"/>
          </a:p>
        </p:txBody>
      </p:sp>
      <p:sp>
        <p:nvSpPr>
          <p:cNvPr id="50" name="TextBox 49">
            <a:extLst>
              <a:ext uri="{FF2B5EF4-FFF2-40B4-BE49-F238E27FC236}">
                <a16:creationId xmlns:a16="http://schemas.microsoft.com/office/drawing/2014/main" id="{D7D73AC6-04C4-4BE9-A417-4F6CB3A42AD1}"/>
              </a:ext>
            </a:extLst>
          </p:cNvPr>
          <p:cNvSpPr txBox="1"/>
          <p:nvPr/>
        </p:nvSpPr>
        <p:spPr>
          <a:xfrm>
            <a:off x="1261381" y="5995533"/>
            <a:ext cx="7964262" cy="430887"/>
          </a:xfrm>
          <a:prstGeom prst="rect">
            <a:avLst/>
          </a:prstGeom>
          <a:noFill/>
        </p:spPr>
        <p:txBody>
          <a:bodyPr wrap="square" rtlCol="0">
            <a:spAutoFit/>
          </a:bodyPr>
          <a:lstStyle/>
          <a:p>
            <a:pPr>
              <a:buNone/>
            </a:pPr>
            <a:r>
              <a:rPr lang="en-GB" sz="2200" dirty="0"/>
              <a:t>Write your own more challenging equations for each column.</a:t>
            </a:r>
          </a:p>
        </p:txBody>
      </p:sp>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0448CCB4-828E-1269-1D7C-04DFC969BA56}"/>
                  </a:ext>
                </a:extLst>
              </p:cNvPr>
              <p:cNvSpPr/>
              <p:nvPr/>
            </p:nvSpPr>
            <p:spPr>
              <a:xfrm>
                <a:off x="2083058" y="4219712"/>
                <a:ext cx="1468317" cy="879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𝑎</m:t>
                        </m:r>
                      </m:num>
                      <m:den>
                        <m:r>
                          <a:rPr lang="en-GB" b="0" i="1" smtClean="0">
                            <a:latin typeface="Cambria Math" panose="02040503050406030204" pitchFamily="18" charset="0"/>
                          </a:rPr>
                          <m:t>2</m:t>
                        </m:r>
                      </m:den>
                    </m:f>
                  </m:oMath>
                </a14:m>
                <a:r>
                  <a:rPr lang="en-GB" dirty="0"/>
                  <a:t> = 16</a:t>
                </a:r>
              </a:p>
            </p:txBody>
          </p:sp>
        </mc:Choice>
        <mc:Fallback xmlns="">
          <p:sp>
            <p:nvSpPr>
              <p:cNvPr id="19" name="Rectangle: Rounded Corners 18">
                <a:extLst>
                  <a:ext uri="{FF2B5EF4-FFF2-40B4-BE49-F238E27FC236}">
                    <a16:creationId xmlns:a16="http://schemas.microsoft.com/office/drawing/2014/main" id="{0448CCB4-828E-1269-1D7C-04DFC969BA56}"/>
                  </a:ext>
                </a:extLst>
              </p:cNvPr>
              <p:cNvSpPr>
                <a:spLocks noRot="1" noChangeAspect="1" noMove="1" noResize="1" noEditPoints="1" noAdjustHandles="1" noChangeArrowheads="1" noChangeShapeType="1" noTextEdit="1"/>
              </p:cNvSpPr>
              <p:nvPr/>
            </p:nvSpPr>
            <p:spPr>
              <a:xfrm>
                <a:off x="2083058" y="4219712"/>
                <a:ext cx="1468317" cy="879391"/>
              </a:xfrm>
              <a:prstGeom prst="roundRect">
                <a:avLst/>
              </a:prstGeom>
              <a:blipFill>
                <a:blip r:embed="rId4"/>
                <a:stretch>
                  <a:fillRect/>
                </a:stretch>
              </a:blipFill>
            </p:spPr>
            <p:txBody>
              <a:bodyPr/>
              <a:lstStyle/>
              <a:p>
                <a:r>
                  <a:rPr lang="en-GB">
                    <a:noFill/>
                  </a:rPr>
                  <a:t> </a:t>
                </a:r>
              </a:p>
            </p:txBody>
          </p:sp>
        </mc:Fallback>
      </mc:AlternateContent>
      <p:sp>
        <p:nvSpPr>
          <p:cNvPr id="20" name="Rectangle: Rounded Corners 19">
            <a:extLst>
              <a:ext uri="{FF2B5EF4-FFF2-40B4-BE49-F238E27FC236}">
                <a16:creationId xmlns:a16="http://schemas.microsoft.com/office/drawing/2014/main" id="{8DD7CD1B-02BC-7516-EEE1-2545302DB7BD}"/>
              </a:ext>
            </a:extLst>
          </p:cNvPr>
          <p:cNvSpPr/>
          <p:nvPr/>
        </p:nvSpPr>
        <p:spPr>
          <a:xfrm>
            <a:off x="3757735" y="5083865"/>
            <a:ext cx="2114753" cy="574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2</a:t>
            </a:r>
            <a:r>
              <a:rPr lang="en-GB" i="1" dirty="0"/>
              <a:t>a – </a:t>
            </a:r>
            <a:r>
              <a:rPr lang="en-GB" dirty="0"/>
              <a:t>20</a:t>
            </a:r>
            <a:r>
              <a:rPr lang="en-GB" i="1" dirty="0"/>
              <a:t> </a:t>
            </a:r>
            <a:r>
              <a:rPr lang="en-GB" dirty="0"/>
              <a:t>= 8</a:t>
            </a:r>
          </a:p>
        </p:txBody>
      </p:sp>
    </p:spTree>
    <p:extLst>
      <p:ext uri="{BB962C8B-B14F-4D97-AF65-F5344CB8AC3E}">
        <p14:creationId xmlns:p14="http://schemas.microsoft.com/office/powerpoint/2010/main" val="33916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3" grpId="0" animBg="1"/>
      <p:bldP spid="34" grpId="0" animBg="1"/>
      <p:bldP spid="35" grpId="0" animBg="1"/>
      <p:bldP spid="36" grpId="0" animBg="1"/>
      <p:bldP spid="37" grpId="0" animBg="1"/>
      <p:bldP spid="38" grpId="0" animBg="1"/>
      <p:bldP spid="39" grpId="0" animBg="1"/>
      <p:bldP spid="40" grpId="0" animBg="1"/>
      <p:bldP spid="47" grpId="0" animBg="1"/>
      <p:bldP spid="48" grpId="0" animBg="1"/>
      <p:bldP spid="49" grpId="0" animBg="1"/>
      <p:bldP spid="50" grpId="0"/>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sz="3100" dirty="0"/>
              <a:t>Checkpoints 1–7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313958227"/>
              </p:ext>
            </p:extLst>
          </p:nvPr>
        </p:nvGraphicFramePr>
        <p:xfrm>
          <a:off x="774918" y="1412777"/>
          <a:ext cx="10947572" cy="3234493"/>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US" sz="1800" dirty="0">
                          <a:latin typeface="Arial" panose="020B0604020202020204" pitchFamily="34" charset="0"/>
                          <a:hlinkClick r:id="rId3" action="ppaction://hlinksldjump"/>
                        </a:rPr>
                        <a:t>1: 2</a:t>
                      </a:r>
                      <a:r>
                        <a:rPr lang="en-US" sz="1800" i="1" dirty="0">
                          <a:latin typeface="Arial" panose="020B0604020202020204" pitchFamily="34" charset="0"/>
                          <a:hlinkClick r:id="rId3" action="ppaction://hlinksldjump"/>
                        </a:rPr>
                        <a:t>x</a:t>
                      </a:r>
                      <a:r>
                        <a:rPr lang="en-US" sz="1800" dirty="0">
                          <a:latin typeface="Arial" panose="020B0604020202020204" pitchFamily="34" charset="0"/>
                          <a:hlinkClick r:id="rId3" action="ppaction://hlinksldjump"/>
                        </a:rPr>
                        <a:t> + 3</a:t>
                      </a:r>
                      <a:endParaRPr lang="en-GB" dirty="0"/>
                    </a:p>
                  </a:txBody>
                  <a:tcPr anchor="ct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Representing with algebra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rowSpan="7">
                  <a:txBody>
                    <a:bodyPr/>
                    <a:lstStyle/>
                    <a:p>
                      <a:r>
                        <a:rPr lang="en-GB" dirty="0"/>
                        <a:t>2.2.1 2.2.2 2.2.3 2.2.4</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2: Equations for heights again</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3: Raisins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6" action="ppaction://hlinksldjump"/>
                        </a:rPr>
                        <a:t>4: Balanced scales?</a:t>
                      </a:r>
                      <a:endParaRPr lang="en-US" sz="1800" dirty="0">
                        <a:latin typeface="Arial" panose="020B0604020202020204" pitchFamily="34" charset="0"/>
                        <a:cs typeface="Arial" panose="020B0604020202020204" pitchFamily="34" charset="0"/>
                      </a:endParaRPr>
                    </a:p>
                  </a:txBody>
                  <a:tcPr anchor="ct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Equality</a:t>
                      </a:r>
                    </a:p>
                  </a:txBody>
                  <a:tcPr anchor="ct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7" action="ppaction://hlinksldjump"/>
                        </a:rPr>
                        <a:t>5: Expressions and equations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6: How far apart?</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9" action="ppaction://hlinksldjump"/>
                        </a:rPr>
                        <a:t>7: </a:t>
                      </a:r>
                      <a:r>
                        <a:rPr lang="en-US" sz="1800" dirty="0">
                          <a:latin typeface="Arial" panose="020B0604020202020204" pitchFamily="34" charset="0"/>
                          <a:hlinkClick r:id="rId9" action="ppaction://hlinksldjump"/>
                        </a:rPr>
                        <a:t>Equal equations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0"/>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843704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12: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67778506"/>
                  </p:ext>
                </p:extLst>
              </p:nvPr>
            </p:nvGraphicFramePr>
            <p:xfrm>
              <a:off x="267128" y="764704"/>
              <a:ext cx="11766038" cy="5618880"/>
            </p:xfrm>
            <a:graphic>
              <a:graphicData uri="http://schemas.openxmlformats.org/drawingml/2006/table">
                <a:tbl>
                  <a:tblPr firstRow="1" bandRow="1">
                    <a:tableStyleId>{5940675A-B579-460E-94D1-54222C63F5DA}</a:tableStyleId>
                  </a:tblPr>
                  <a:tblGrid>
                    <a:gridCol w="6473306">
                      <a:extLst>
                        <a:ext uri="{9D8B030D-6E8A-4147-A177-3AD203B41FA5}">
                          <a16:colId xmlns:a16="http://schemas.microsoft.com/office/drawing/2014/main" val="695237181"/>
                        </a:ext>
                      </a:extLst>
                    </a:gridCol>
                    <a:gridCol w="5292732">
                      <a:extLst>
                        <a:ext uri="{9D8B030D-6E8A-4147-A177-3AD203B41FA5}">
                          <a16:colId xmlns:a16="http://schemas.microsoft.com/office/drawing/2014/main" val="300072507"/>
                        </a:ext>
                      </a:extLst>
                    </a:gridCol>
                  </a:tblGrid>
                  <a:tr h="349033">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17314">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Ask students to decide on one statement at a time, rather than sorting all equations at once. Frame this by suggesting where you </a:t>
                          </a:r>
                          <a:r>
                            <a:rPr lang="en-GB" sz="1600" b="1" i="0" u="none" dirty="0"/>
                            <a:t>might </a:t>
                          </a:r>
                          <a:r>
                            <a:rPr lang="en-GB" sz="1600" i="0" u="none" dirty="0"/>
                            <a:t>place an equation (vary right/wrong) and asking students to justify whether they agree or disagree.</a:t>
                          </a:r>
                          <a:endParaRPr lang="en-GB" sz="1600" i="1" u="none" dirty="0"/>
                        </a:p>
                        <a:p>
                          <a:r>
                            <a:rPr lang="en-GB" sz="1600" b="1" i="0" u="none" dirty="0"/>
                            <a:t>Challenge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t>Some students might notice that, in the ‘</a:t>
                          </a:r>
                          <a:r>
                            <a:rPr lang="en-GB" sz="1600" i="1" dirty="0"/>
                            <a:t>a</a:t>
                          </a:r>
                          <a:r>
                            <a:rPr lang="en-GB" sz="1600" i="0" dirty="0"/>
                            <a:t> is sometimes 8’ column, all of the equations have two variables. It might be tempting to move into simultaneous equations at this point. Instead, deepen understanding by asking students to reason about possible values and constraints. For example, can </a:t>
                          </a:r>
                          <a:r>
                            <a:rPr lang="en-GB" sz="1600" i="1" dirty="0"/>
                            <a:t>a</a:t>
                          </a:r>
                          <a:r>
                            <a:rPr lang="en-GB" sz="1600" i="0" dirty="0"/>
                            <a:t> be 8 if </a:t>
                          </a:r>
                          <a:r>
                            <a:rPr lang="en-GB" sz="1600" i="1" dirty="0"/>
                            <a:t>b </a:t>
                          </a:r>
                          <a:r>
                            <a:rPr lang="en-GB" sz="1600" i="0" dirty="0"/>
                            <a:t>is less than 5?</a:t>
                          </a:r>
                          <a:endParaRPr lang="en-GB" sz="1600" u="none" dirty="0"/>
                        </a:p>
                        <a:p>
                          <a:r>
                            <a:rPr lang="en-GB" sz="1600" b="1" i="0" u="none" dirty="0"/>
                            <a:t>Representations</a:t>
                          </a:r>
                        </a:p>
                        <a:p>
                          <a:r>
                            <a:rPr lang="en-GB" sz="1600" b="0" i="0" u="none" dirty="0"/>
                            <a:t>Students’ understanding of the letter as a representation of a value is explored. Do students understand that a letter can represent any number? How about that we might be able to assign a single value to a particular letter in a given equation, depending on the information given?</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12 explores students’ understanding of how many different values an unknown can take. Watching and listening as they sort into ‘always, sometimes, never’ columns helps you to ascertain what students understand about the value of letters in equations and when they can change. For the ‘sometimes’ column, check if they reason that, as we don’t know the value of </a:t>
                          </a:r>
                          <a:r>
                            <a:rPr lang="en-GB" sz="1600" i="1" dirty="0"/>
                            <a:t>b</a:t>
                          </a:r>
                          <a:r>
                            <a:rPr lang="en-GB" sz="1600" i="0" dirty="0"/>
                            <a:t>, we cannot know </a:t>
                          </a:r>
                          <a:r>
                            <a:rPr lang="en-GB" sz="1600" i="1" dirty="0"/>
                            <a:t>a</a:t>
                          </a:r>
                          <a:r>
                            <a:rPr lang="en-GB" sz="1600" i="0" dirty="0"/>
                            <a:t>. Those most confident with this idea might suggest some particular values for </a:t>
                          </a:r>
                          <a:r>
                            <a:rPr lang="en-GB" sz="1600" i="1" dirty="0"/>
                            <a:t>b</a:t>
                          </a:r>
                          <a:r>
                            <a:rPr lang="en-GB" sz="1600" i="0" dirty="0"/>
                            <a:t>, and note that </a:t>
                          </a:r>
                          <a:r>
                            <a:rPr lang="en-GB" sz="1600" i="1" dirty="0"/>
                            <a:t>a</a:t>
                          </a:r>
                          <a:r>
                            <a:rPr lang="en-GB" sz="1600" i="0" dirty="0"/>
                            <a:t> is only 8 in these situations.</a:t>
                          </a:r>
                          <a:endParaRPr lang="en-GB" sz="16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‘never’ and ‘always’ columns will help you to learn about students’ informal approaches to solving.</a:t>
                          </a:r>
                          <a:r>
                            <a:rPr lang="en-GB" sz="1600" baseline="0" dirty="0"/>
                            <a:t> D</a:t>
                          </a:r>
                          <a:r>
                            <a:rPr lang="en-GB" sz="1600" dirty="0"/>
                            <a:t>o they substitute</a:t>
                          </a:r>
                          <a:r>
                            <a:rPr lang="en-GB" sz="1600" baseline="0" dirty="0"/>
                            <a:t> </a:t>
                          </a:r>
                          <a:r>
                            <a:rPr lang="en-GB" sz="1600" i="0" dirty="0"/>
                            <a:t>8 for </a:t>
                          </a:r>
                          <a:r>
                            <a:rPr lang="en-GB" sz="1600" i="1" dirty="0"/>
                            <a:t>a</a:t>
                          </a:r>
                          <a:r>
                            <a:rPr lang="en-GB" sz="1600" i="0" dirty="0"/>
                            <a:t> and check the equation works</a:t>
                          </a:r>
                          <a:r>
                            <a:rPr lang="en-GB" sz="1600" dirty="0"/>
                            <a:t>? Or do they reason about the relative size of each side of the equation (for example, recognising that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𝑎</m:t>
                                  </m:r>
                                </m:num>
                                <m:den>
                                  <m:r>
                                    <a:rPr lang="en-GB" sz="1600" b="0" i="1" smtClean="0">
                                      <a:latin typeface="Cambria Math" panose="02040503050406030204" pitchFamily="18" charset="0"/>
                                    </a:rPr>
                                    <m:t>2</m:t>
                                  </m:r>
                                </m:den>
                              </m:f>
                            </m:oMath>
                          </a14:m>
                          <a:r>
                            <a:rPr lang="en-GB" sz="1600" dirty="0"/>
                            <a:t> = 16 cannot be 8 as,</a:t>
                          </a:r>
                          <a:r>
                            <a:rPr lang="en-GB" sz="1600" baseline="0" dirty="0"/>
                            <a:t> in this situation, </a:t>
                          </a:r>
                          <a:r>
                            <a:rPr lang="en-GB" sz="1600" i="1" baseline="0" dirty="0"/>
                            <a:t>a</a:t>
                          </a:r>
                          <a:r>
                            <a:rPr lang="en-GB" sz="1600" i="0" baseline="0" dirty="0"/>
                            <a:t> must be greater than 16)?</a:t>
                          </a:r>
                          <a:endParaRPr lang="en-GB" sz="1600" dirty="0"/>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Checkpoints 9–13 from </a:t>
                          </a:r>
                          <a:r>
                            <a:rPr lang="en-GB" sz="1600" b="0" dirty="0">
                              <a:hlinkClick r:id="rId3"/>
                            </a:rPr>
                            <a:t>Checkpoints</a:t>
                          </a:r>
                          <a:r>
                            <a:rPr lang="en-GB" sz="1600" b="0" dirty="0"/>
                            <a:t> deck, ‘Expressions and equations’ also explore the concept of unknowns and variables, and how many different values a letter can take.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67778506"/>
                  </p:ext>
                </p:extLst>
              </p:nvPr>
            </p:nvGraphicFramePr>
            <p:xfrm>
              <a:off x="267128" y="764704"/>
              <a:ext cx="11766038" cy="5618880"/>
            </p:xfrm>
            <a:graphic>
              <a:graphicData uri="http://schemas.openxmlformats.org/drawingml/2006/table">
                <a:tbl>
                  <a:tblPr firstRow="1" bandRow="1">
                    <a:tableStyleId>{5940675A-B579-460E-94D1-54222C63F5DA}</a:tableStyleId>
                  </a:tblPr>
                  <a:tblGrid>
                    <a:gridCol w="6473306">
                      <a:extLst>
                        <a:ext uri="{9D8B030D-6E8A-4147-A177-3AD203B41FA5}">
                          <a16:colId xmlns:a16="http://schemas.microsoft.com/office/drawing/2014/main" val="695237181"/>
                        </a:ext>
                      </a:extLst>
                    </a:gridCol>
                    <a:gridCol w="5292732">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8912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Ask students to decide on one statement at a time, rather than sorting all equations at once. Frame this by suggesting where you </a:t>
                          </a:r>
                          <a:r>
                            <a:rPr lang="en-GB" sz="1600" b="1" i="0" u="none" dirty="0"/>
                            <a:t>might </a:t>
                          </a:r>
                          <a:r>
                            <a:rPr lang="en-GB" sz="1600" i="0" u="none" dirty="0"/>
                            <a:t>place an equation (vary right/wrong) and asking students to justify whether they agree or disagree.</a:t>
                          </a:r>
                          <a:endParaRPr lang="en-GB" sz="1600" i="1" u="none" dirty="0"/>
                        </a:p>
                        <a:p>
                          <a:r>
                            <a:rPr lang="en-GB" sz="1600" b="1" i="0" u="none" dirty="0"/>
                            <a:t>Challenge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t>Some students might notice that, in the ‘</a:t>
                          </a:r>
                          <a:r>
                            <a:rPr lang="en-GB" sz="1600" i="1" dirty="0"/>
                            <a:t>a</a:t>
                          </a:r>
                          <a:r>
                            <a:rPr lang="en-GB" sz="1600" i="0" dirty="0"/>
                            <a:t> is sometimes 8’ column, all of the equations have two variables. It might be tempting to move into simultaneous equations at this point. Instead, deepen understanding by asking students to reason about possible values and constraints. For example, can </a:t>
                          </a:r>
                          <a:r>
                            <a:rPr lang="en-GB" sz="1600" i="1" dirty="0"/>
                            <a:t>a</a:t>
                          </a:r>
                          <a:r>
                            <a:rPr lang="en-GB" sz="1600" i="0" dirty="0"/>
                            <a:t> be 8 if </a:t>
                          </a:r>
                          <a:r>
                            <a:rPr lang="en-GB" sz="1600" i="1" dirty="0"/>
                            <a:t>b </a:t>
                          </a:r>
                          <a:r>
                            <a:rPr lang="en-GB" sz="1600" i="0" dirty="0"/>
                            <a:t>is less than 5?</a:t>
                          </a:r>
                          <a:endParaRPr lang="en-GB" sz="1600" u="none" dirty="0"/>
                        </a:p>
                        <a:p>
                          <a:r>
                            <a:rPr lang="en-GB" sz="1600" b="1" i="0" u="none" dirty="0"/>
                            <a:t>Representations</a:t>
                          </a:r>
                        </a:p>
                        <a:p>
                          <a:r>
                            <a:rPr lang="en-GB" sz="1600" b="0" i="0" u="none" dirty="0"/>
                            <a:t>Students’ understanding of the letter as a representation of a value is explored. Do students understand that a letter can represent any number? How about that we might be able to assign a single value to a particular letter in a given equation, depending on the information given?</a:t>
                          </a:r>
                        </a:p>
                      </a:txBody>
                      <a:tcPr/>
                    </a:tc>
                    <a:tc>
                      <a:txBody>
                        <a:bodyPr/>
                        <a:lstStyle/>
                        <a:p>
                          <a:endParaRPr lang="en-US"/>
                        </a:p>
                      </a:txBody>
                      <a:tcPr>
                        <a:blipFill>
                          <a:blip r:embed="rId4"/>
                          <a:stretch>
                            <a:fillRect l="-122325" t="-9015" r="-345" b="-20388"/>
                          </a:stretch>
                        </a:blipFill>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Checkpoints 9–13 from </a:t>
                          </a:r>
                          <a:r>
                            <a:rPr lang="en-GB" sz="1600" b="0" dirty="0">
                              <a:hlinkClick r:id="rId5"/>
                            </a:rPr>
                            <a:t>Checkpoints</a:t>
                          </a:r>
                          <a:r>
                            <a:rPr lang="en-GB" sz="1600" b="0" dirty="0"/>
                            <a:t> deck, ‘Expressions and equations’ also explore the concept of unknowns and variables, and how many different values a letter can take.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584903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sz="2200" dirty="0">
                <a:latin typeface="Arial" panose="020B0604020202020204" pitchFamily="34" charset="0"/>
                <a:cs typeface="Arial" panose="020B0604020202020204" pitchFamily="34" charset="0"/>
              </a:rPr>
              <a:t>Checkpoint 13: Might and must</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45680" y="577890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E25150A-8D3C-47AD-9B55-28E127E2C2A7}"/>
              </a:ext>
            </a:extLst>
          </p:cNvPr>
          <p:cNvSpPr txBox="1"/>
          <p:nvPr/>
        </p:nvSpPr>
        <p:spPr>
          <a:xfrm>
            <a:off x="324973" y="1170776"/>
            <a:ext cx="10142217" cy="2111216"/>
          </a:xfrm>
          <a:prstGeom prst="roundRect">
            <a:avLst/>
          </a:prstGeom>
          <a:solidFill>
            <a:srgbClr val="C8E2E8"/>
          </a:solidFill>
        </p:spPr>
        <p:txBody>
          <a:bodyPr wrap="square" rtlCol="0">
            <a:spAutoFit/>
          </a:bodyPr>
          <a:lstStyle/>
          <a:p>
            <a:pPr>
              <a:spcBef>
                <a:spcPts val="1200"/>
              </a:spcBef>
              <a:buNone/>
            </a:pPr>
            <a:r>
              <a:rPr lang="en-GB" sz="2200" dirty="0"/>
              <a:t>This equation is true: </a:t>
            </a:r>
            <a:r>
              <a:rPr lang="en-GB" sz="2200" i="1" dirty="0"/>
              <a:t>ab</a:t>
            </a:r>
            <a:r>
              <a:rPr lang="en-GB" sz="2200" dirty="0"/>
              <a:t> = 20.</a:t>
            </a:r>
          </a:p>
          <a:p>
            <a:pPr marL="457200" indent="-457200">
              <a:spcBef>
                <a:spcPts val="1200"/>
              </a:spcBef>
              <a:buFont typeface="+mj-lt"/>
              <a:buAutoNum type="alphaLcParenR"/>
            </a:pPr>
            <a:r>
              <a:rPr lang="en-GB" sz="2200" dirty="0"/>
              <a:t>What </a:t>
            </a:r>
            <a:r>
              <a:rPr lang="en-GB" sz="2200" b="1" dirty="0"/>
              <a:t>might</a:t>
            </a:r>
            <a:r>
              <a:rPr lang="en-GB" sz="2200" dirty="0"/>
              <a:t> be the values of </a:t>
            </a:r>
            <a:r>
              <a:rPr lang="en-GB" sz="2200" i="1" dirty="0"/>
              <a:t>a </a:t>
            </a:r>
            <a:r>
              <a:rPr lang="en-GB" sz="2200" dirty="0"/>
              <a:t>and </a:t>
            </a:r>
            <a:r>
              <a:rPr lang="en-GB" sz="2200" i="1" dirty="0"/>
              <a:t>b</a:t>
            </a:r>
            <a:r>
              <a:rPr lang="en-GB" sz="2200" dirty="0"/>
              <a:t>?</a:t>
            </a:r>
          </a:p>
          <a:p>
            <a:pPr>
              <a:spcBef>
                <a:spcPts val="1200"/>
              </a:spcBef>
              <a:buNone/>
            </a:pPr>
            <a:r>
              <a:rPr lang="en-GB" sz="2200" dirty="0"/>
              <a:t>This equation is still true: </a:t>
            </a:r>
            <a:r>
              <a:rPr lang="en-GB" sz="2200" i="1" dirty="0"/>
              <a:t>ab</a:t>
            </a:r>
            <a:r>
              <a:rPr lang="en-GB" sz="2200" dirty="0"/>
              <a:t> = 20, and this equation is </a:t>
            </a:r>
            <a:r>
              <a:rPr lang="en-GB" sz="2200" b="1" dirty="0"/>
              <a:t>also</a:t>
            </a:r>
            <a:r>
              <a:rPr lang="en-GB" sz="2200" dirty="0"/>
              <a:t> true: </a:t>
            </a:r>
            <a:r>
              <a:rPr lang="en-GB" sz="2200" i="1" dirty="0"/>
              <a:t>a </a:t>
            </a:r>
            <a:r>
              <a:rPr lang="en-GB" sz="2200" dirty="0"/>
              <a:t>+ </a:t>
            </a:r>
            <a:r>
              <a:rPr lang="en-GB" sz="2200" i="1" dirty="0"/>
              <a:t>b </a:t>
            </a:r>
            <a:r>
              <a:rPr lang="en-GB" sz="2200" dirty="0"/>
              <a:t>= 9.</a:t>
            </a:r>
            <a:endParaRPr lang="en-GB" sz="2200" i="1" dirty="0"/>
          </a:p>
          <a:p>
            <a:pPr marL="457200" indent="-457200">
              <a:spcBef>
                <a:spcPts val="1200"/>
              </a:spcBef>
              <a:buFont typeface="+mj-lt"/>
              <a:buAutoNum type="alphaLcParenR" startAt="2"/>
            </a:pPr>
            <a:r>
              <a:rPr lang="en-GB" sz="2200" dirty="0"/>
              <a:t>Which of your answers to part a </a:t>
            </a:r>
            <a:r>
              <a:rPr lang="en-GB" sz="2200" b="1" dirty="0"/>
              <a:t>must</a:t>
            </a:r>
            <a:r>
              <a:rPr lang="en-GB" sz="2200" dirty="0"/>
              <a:t> now be the values of </a:t>
            </a:r>
            <a:r>
              <a:rPr lang="en-GB" sz="2200" i="1" dirty="0"/>
              <a:t>a </a:t>
            </a:r>
            <a:r>
              <a:rPr lang="en-GB" sz="2200" dirty="0"/>
              <a:t>and</a:t>
            </a:r>
            <a:r>
              <a:rPr lang="en-GB" sz="2200" i="1" dirty="0"/>
              <a:t> b</a:t>
            </a:r>
            <a:r>
              <a:rPr lang="en-GB" sz="2200" dirty="0"/>
              <a:t>?</a:t>
            </a:r>
          </a:p>
        </p:txBody>
      </p:sp>
      <p:sp>
        <p:nvSpPr>
          <p:cNvPr id="20" name="TextBox 19">
            <a:extLst>
              <a:ext uri="{FF2B5EF4-FFF2-40B4-BE49-F238E27FC236}">
                <a16:creationId xmlns:a16="http://schemas.microsoft.com/office/drawing/2014/main" id="{10AE243F-8201-4406-A1EE-E79BEDDCF813}"/>
              </a:ext>
            </a:extLst>
          </p:cNvPr>
          <p:cNvSpPr txBox="1"/>
          <p:nvPr/>
        </p:nvSpPr>
        <p:spPr>
          <a:xfrm>
            <a:off x="324974" y="3416056"/>
            <a:ext cx="10142216" cy="2111216"/>
          </a:xfrm>
          <a:prstGeom prst="roundRect">
            <a:avLst/>
          </a:prstGeom>
          <a:solidFill>
            <a:schemeClr val="accent6">
              <a:lumMod val="20000"/>
              <a:lumOff val="80000"/>
            </a:schemeClr>
          </a:solidFill>
        </p:spPr>
        <p:txBody>
          <a:bodyPr wrap="square" rtlCol="0">
            <a:spAutoFit/>
          </a:bodyPr>
          <a:lstStyle/>
          <a:p>
            <a:pPr>
              <a:spcBef>
                <a:spcPts val="1200"/>
              </a:spcBef>
              <a:buNone/>
            </a:pPr>
            <a:r>
              <a:rPr lang="en-GB" sz="2200" dirty="0"/>
              <a:t>This equation is true: </a:t>
            </a:r>
            <a:r>
              <a:rPr lang="en-GB" sz="2200" i="1" dirty="0"/>
              <a:t>ab</a:t>
            </a:r>
            <a:r>
              <a:rPr lang="en-GB" sz="2200" dirty="0"/>
              <a:t> = 10</a:t>
            </a:r>
          </a:p>
          <a:p>
            <a:pPr marL="457200" indent="-457200">
              <a:spcBef>
                <a:spcPts val="1200"/>
              </a:spcBef>
              <a:buFont typeface="+mj-lt"/>
              <a:buAutoNum type="alphaLcParenR" startAt="3"/>
            </a:pPr>
            <a:r>
              <a:rPr lang="en-GB" sz="2200" dirty="0"/>
              <a:t>What </a:t>
            </a:r>
            <a:r>
              <a:rPr lang="en-GB" sz="2200" b="1" dirty="0"/>
              <a:t>might</a:t>
            </a:r>
            <a:r>
              <a:rPr lang="en-GB" sz="2200" dirty="0"/>
              <a:t> be the values of </a:t>
            </a:r>
            <a:r>
              <a:rPr lang="en-GB" sz="2200" i="1" dirty="0"/>
              <a:t>a </a:t>
            </a:r>
            <a:r>
              <a:rPr lang="en-GB" sz="2200" dirty="0"/>
              <a:t>and </a:t>
            </a:r>
            <a:r>
              <a:rPr lang="en-GB" sz="2200" i="1" dirty="0"/>
              <a:t>b</a:t>
            </a:r>
            <a:r>
              <a:rPr lang="en-GB" sz="2200" dirty="0"/>
              <a:t>?</a:t>
            </a:r>
          </a:p>
          <a:p>
            <a:pPr>
              <a:spcBef>
                <a:spcPts val="1200"/>
              </a:spcBef>
              <a:buNone/>
            </a:pPr>
            <a:r>
              <a:rPr lang="en-GB" sz="2200" dirty="0"/>
              <a:t>This equation is still true: </a:t>
            </a:r>
            <a:r>
              <a:rPr lang="en-GB" sz="2200" i="1" dirty="0"/>
              <a:t>ab</a:t>
            </a:r>
            <a:r>
              <a:rPr lang="en-GB" sz="2200" dirty="0"/>
              <a:t> = 10, and this equation is </a:t>
            </a:r>
            <a:r>
              <a:rPr lang="en-GB" sz="2200" b="1" dirty="0"/>
              <a:t>also</a:t>
            </a:r>
            <a:r>
              <a:rPr lang="en-GB" sz="2200" dirty="0"/>
              <a:t> true: </a:t>
            </a:r>
            <a:r>
              <a:rPr lang="en-GB" sz="2200" i="1" dirty="0"/>
              <a:t>a – b = </a:t>
            </a:r>
            <a:r>
              <a:rPr lang="en-GB" sz="2200" dirty="0"/>
              <a:t>1.5</a:t>
            </a:r>
            <a:endParaRPr lang="en-GB" sz="2200" i="1" dirty="0"/>
          </a:p>
          <a:p>
            <a:pPr marL="457200" indent="-457200">
              <a:spcBef>
                <a:spcPts val="1200"/>
              </a:spcBef>
              <a:buFont typeface="+mj-lt"/>
              <a:buAutoNum type="alphaLcParenR" startAt="4"/>
            </a:pPr>
            <a:r>
              <a:rPr lang="en-GB" sz="2200" dirty="0"/>
              <a:t>Which of your answers to part c </a:t>
            </a:r>
            <a:r>
              <a:rPr lang="en-GB" sz="2200" b="1" dirty="0"/>
              <a:t>must</a:t>
            </a:r>
            <a:r>
              <a:rPr lang="en-GB" sz="2200" dirty="0"/>
              <a:t> now be the values of </a:t>
            </a:r>
            <a:r>
              <a:rPr lang="en-GB" sz="2200" i="1" dirty="0"/>
              <a:t>a </a:t>
            </a:r>
            <a:r>
              <a:rPr lang="en-GB" sz="2200" dirty="0"/>
              <a:t>and</a:t>
            </a:r>
            <a:r>
              <a:rPr lang="en-GB" sz="2200" i="1" dirty="0"/>
              <a:t> b</a:t>
            </a:r>
            <a:r>
              <a:rPr lang="en-GB" sz="2200" dirty="0"/>
              <a:t>?</a:t>
            </a:r>
          </a:p>
        </p:txBody>
      </p:sp>
      <p:sp>
        <p:nvSpPr>
          <p:cNvPr id="22" name="TextBox 21">
            <a:extLst>
              <a:ext uri="{FF2B5EF4-FFF2-40B4-BE49-F238E27FC236}">
                <a16:creationId xmlns:a16="http://schemas.microsoft.com/office/drawing/2014/main" id="{E655D8D4-2762-42A9-89A8-78FC14C3C92A}"/>
              </a:ext>
            </a:extLst>
          </p:cNvPr>
          <p:cNvSpPr txBox="1"/>
          <p:nvPr/>
        </p:nvSpPr>
        <p:spPr>
          <a:xfrm>
            <a:off x="1053701" y="5800022"/>
            <a:ext cx="8238580" cy="837152"/>
          </a:xfrm>
          <a:prstGeom prst="rect">
            <a:avLst/>
          </a:prstGeom>
          <a:noFill/>
        </p:spPr>
        <p:txBody>
          <a:bodyPr wrap="square">
            <a:spAutoFit/>
          </a:bodyPr>
          <a:lstStyle/>
          <a:p>
            <a:pPr>
              <a:buNone/>
            </a:pPr>
            <a:r>
              <a:rPr lang="en-GB" sz="2200" dirty="0"/>
              <a:t>Create an equation that </a:t>
            </a:r>
            <a:r>
              <a:rPr lang="en-GB" sz="2200" b="1" dirty="0"/>
              <a:t>might</a:t>
            </a:r>
            <a:r>
              <a:rPr lang="en-GB" sz="2200" dirty="0"/>
              <a:t> have values of 10 and 2.</a:t>
            </a:r>
          </a:p>
          <a:p>
            <a:pPr>
              <a:buNone/>
            </a:pPr>
            <a:r>
              <a:rPr lang="en-GB" sz="2200" dirty="0"/>
              <a:t>Create a pair of equations that </a:t>
            </a:r>
            <a:r>
              <a:rPr lang="en-GB" sz="2200" b="1" dirty="0"/>
              <a:t>must</a:t>
            </a:r>
            <a:r>
              <a:rPr lang="en-GB" sz="2200" dirty="0"/>
              <a:t> have values of 10 and 2.</a:t>
            </a:r>
          </a:p>
        </p:txBody>
      </p:sp>
    </p:spTree>
    <p:extLst>
      <p:ext uri="{BB962C8B-B14F-4D97-AF65-F5344CB8AC3E}">
        <p14:creationId xmlns:p14="http://schemas.microsoft.com/office/powerpoint/2010/main" val="85197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179875684"/>
              </p:ext>
            </p:extLst>
          </p:nvPr>
        </p:nvGraphicFramePr>
        <p:xfrm>
          <a:off x="267128" y="764704"/>
          <a:ext cx="11766038" cy="5425440"/>
        </p:xfrm>
        <a:graphic>
          <a:graphicData uri="http://schemas.openxmlformats.org/drawingml/2006/table">
            <a:tbl>
              <a:tblPr firstRow="1" bandRow="1">
                <a:tableStyleId>{5940675A-B579-460E-94D1-54222C63F5DA}</a:tableStyleId>
              </a:tblPr>
              <a:tblGrid>
                <a:gridCol w="5351794">
                  <a:extLst>
                    <a:ext uri="{9D8B030D-6E8A-4147-A177-3AD203B41FA5}">
                      <a16:colId xmlns:a16="http://schemas.microsoft.com/office/drawing/2014/main" val="695237181"/>
                    </a:ext>
                  </a:extLst>
                </a:gridCol>
                <a:gridCol w="6414244">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Help students to organise their ideas by providing a framework, such as a table to list values of </a:t>
                      </a:r>
                      <a:r>
                        <a:rPr lang="en-GB" sz="1600" i="1" u="none" dirty="0"/>
                        <a:t>a</a:t>
                      </a:r>
                      <a:r>
                        <a:rPr lang="en-GB" sz="1600" i="0" u="none" dirty="0"/>
                        <a:t> and </a:t>
                      </a:r>
                      <a:r>
                        <a:rPr lang="en-GB" sz="1600" i="1" u="none" dirty="0"/>
                        <a:t>b</a:t>
                      </a:r>
                      <a:r>
                        <a:rPr lang="en-GB" sz="1600" i="0" u="none" dirty="0"/>
                        <a:t> in part a. Then refer back to this to help students find appropriate values for part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Take the further thinking question further by specifying the operations that you want students to include. </a:t>
                      </a:r>
                    </a:p>
                    <a:p>
                      <a:endParaRPr lang="en-GB" sz="1600" u="none" dirty="0"/>
                    </a:p>
                    <a:p>
                      <a:r>
                        <a:rPr lang="en-GB" sz="1600" b="1" i="0" u="none" dirty="0"/>
                        <a:t>Representations</a:t>
                      </a:r>
                    </a:p>
                    <a:p>
                      <a:r>
                        <a:rPr lang="en-GB" sz="1600" b="0" i="0" u="none" dirty="0"/>
                        <a:t>If your students already find the area model helpful, link to this visual representation by showing a rectangle with sides </a:t>
                      </a:r>
                      <a:r>
                        <a:rPr lang="en-GB" sz="1600" b="0" i="1" u="none" dirty="0"/>
                        <a:t>a </a:t>
                      </a:r>
                      <a:r>
                        <a:rPr lang="en-GB" sz="1600" b="0" i="0" u="none" dirty="0"/>
                        <a:t>and </a:t>
                      </a:r>
                      <a:r>
                        <a:rPr lang="en-GB" sz="1600" b="0" i="1" u="none" dirty="0"/>
                        <a:t>b</a:t>
                      </a:r>
                      <a:r>
                        <a:rPr lang="en-GB" sz="1600" b="0" i="0" u="none" dirty="0"/>
                        <a:t> and saying that the area is 20 for part a, and that the perimeter is 18 for part b. However, this is not an appropriate task to introduce the area model for the first time.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will have reasoned about equations with two unknowns in the primary curriculum. Assess that reasoning – particularly that sometimes an unknown </a:t>
                      </a:r>
                      <a:r>
                        <a:rPr lang="en-GB" sz="1600" b="1" i="0" dirty="0"/>
                        <a:t>might</a:t>
                      </a:r>
                      <a:r>
                        <a:rPr lang="en-GB" sz="1600" dirty="0"/>
                        <a:t> take more than one value (as in parts a and c), and sometimes it </a:t>
                      </a:r>
                      <a:r>
                        <a:rPr lang="en-GB" sz="1600" b="1" i="0" dirty="0"/>
                        <a:t>must</a:t>
                      </a:r>
                      <a:r>
                        <a:rPr lang="en-GB" sz="1600" i="0" dirty="0"/>
                        <a:t> </a:t>
                      </a:r>
                      <a:r>
                        <a:rPr lang="en-GB" sz="1600" dirty="0"/>
                        <a:t>take a specific value (as in parts b and d). This is </a:t>
                      </a:r>
                      <a:r>
                        <a:rPr lang="en-GB" sz="1600" b="1" dirty="0"/>
                        <a:t>not</a:t>
                      </a:r>
                      <a:r>
                        <a:rPr lang="en-GB" sz="1600" dirty="0"/>
                        <a:t> a moment to introduce formal solving of simultaneous equations. Revisit this task to assess students again before teaching simultaneous equations at a later stage in the curriculum.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 subsidiary assessment point is whether students understand the notation </a:t>
                      </a:r>
                      <a:r>
                        <a:rPr lang="en-GB" sz="1600" i="1" dirty="0"/>
                        <a:t>ab</a:t>
                      </a:r>
                      <a:r>
                        <a:rPr lang="en-GB" sz="1600" i="0" dirty="0"/>
                        <a:t> refers to the product of </a:t>
                      </a:r>
                      <a:r>
                        <a:rPr lang="en-GB" sz="1600" i="1" dirty="0"/>
                        <a:t>a </a:t>
                      </a:r>
                      <a:r>
                        <a:rPr lang="en-GB" sz="1600" i="0" dirty="0"/>
                        <a:t>and </a:t>
                      </a:r>
                      <a:r>
                        <a:rPr lang="en-GB" sz="1600" i="1" dirty="0"/>
                        <a:t>b. M</a:t>
                      </a:r>
                      <a:r>
                        <a:rPr lang="en-GB" sz="1600" i="0" dirty="0"/>
                        <a:t>ore confident students might, at this point, recognise that they do not need to be limited to the factors of 20 or 10 and suggest some non-integer answers.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An interesting point is whether we know which of </a:t>
                      </a:r>
                      <a:r>
                        <a:rPr lang="en-GB" sz="1600" i="1" dirty="0"/>
                        <a:t>a</a:t>
                      </a:r>
                      <a:r>
                        <a:rPr lang="en-GB" sz="1600" i="0" dirty="0"/>
                        <a:t> and </a:t>
                      </a:r>
                      <a:r>
                        <a:rPr lang="en-GB" sz="1600" i="1" dirty="0"/>
                        <a:t>b</a:t>
                      </a:r>
                      <a:r>
                        <a:rPr lang="en-GB" sz="1600" i="0" dirty="0"/>
                        <a:t> is which value in parts b and d. Due to the commutativity of the addition we do not know in part b, but the subtraction means that we do in part d. Prompt students to think about this if they do not volunteer it.</a:t>
                      </a:r>
                      <a:endParaRPr lang="en-GB" sz="1600" dirty="0"/>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Checkpoints 9-13 from </a:t>
                      </a:r>
                      <a:r>
                        <a:rPr lang="en-GB" sz="1600" b="0" dirty="0">
                          <a:hlinkClick r:id="rId3"/>
                        </a:rPr>
                        <a:t>Checkpoints</a:t>
                      </a:r>
                      <a:r>
                        <a:rPr lang="en-GB" sz="1600" b="0" dirty="0"/>
                        <a:t> deck, ‘Expressions and equations’, also explore the concept of unknowns and variables, and how many different values a letter can take.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013729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14: Brackets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4442601" y="446459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F5DB7A7-A9A8-4DD3-9B9E-F62F7C79E51F}"/>
              </a:ext>
            </a:extLst>
          </p:cNvPr>
          <p:cNvSpPr txBox="1"/>
          <p:nvPr/>
        </p:nvSpPr>
        <p:spPr>
          <a:xfrm>
            <a:off x="1027066" y="2670273"/>
            <a:ext cx="1803699" cy="837152"/>
          </a:xfrm>
          <a:prstGeom prst="rect">
            <a:avLst/>
          </a:prstGeom>
          <a:noFill/>
        </p:spPr>
        <p:txBody>
          <a:bodyPr wrap="none" rtlCol="0">
            <a:spAutoFit/>
          </a:bodyPr>
          <a:lstStyle/>
          <a:p>
            <a:pPr>
              <a:buNone/>
            </a:pPr>
            <a:r>
              <a:rPr lang="en-GB" sz="2200" dirty="0">
                <a:solidFill>
                  <a:srgbClr val="585858"/>
                </a:solidFill>
              </a:rPr>
              <a:t>4</a:t>
            </a:r>
            <a:r>
              <a:rPr lang="en-GB" sz="2200" i="1" dirty="0">
                <a:solidFill>
                  <a:srgbClr val="585858"/>
                </a:solidFill>
              </a:rPr>
              <a:t>a </a:t>
            </a:r>
            <a:r>
              <a:rPr lang="en-GB" sz="2200" dirty="0">
                <a:solidFill>
                  <a:srgbClr val="585858"/>
                </a:solidFill>
              </a:rPr>
              <a:t>+ 8 = 20</a:t>
            </a:r>
          </a:p>
          <a:p>
            <a:pPr>
              <a:buNone/>
            </a:pPr>
            <a:r>
              <a:rPr lang="en-GB" sz="2200" dirty="0">
                <a:solidFill>
                  <a:srgbClr val="585858"/>
                </a:solidFill>
              </a:rPr>
              <a:t>4(</a:t>
            </a:r>
            <a:r>
              <a:rPr lang="en-GB" sz="2200" i="1" dirty="0">
                <a:solidFill>
                  <a:srgbClr val="585858"/>
                </a:solidFill>
              </a:rPr>
              <a:t>a</a:t>
            </a:r>
            <a:r>
              <a:rPr lang="en-GB" sz="2200" dirty="0">
                <a:solidFill>
                  <a:srgbClr val="585858"/>
                </a:solidFill>
              </a:rPr>
              <a:t> + 2) = 20</a:t>
            </a:r>
          </a:p>
        </p:txBody>
      </p:sp>
      <p:sp>
        <p:nvSpPr>
          <p:cNvPr id="22" name="TextBox 21">
            <a:extLst>
              <a:ext uri="{FF2B5EF4-FFF2-40B4-BE49-F238E27FC236}">
                <a16:creationId xmlns:a16="http://schemas.microsoft.com/office/drawing/2014/main" id="{CEDA95B4-D0CB-4F2F-BC0C-2281DDF71B11}"/>
              </a:ext>
            </a:extLst>
          </p:cNvPr>
          <p:cNvSpPr txBox="1"/>
          <p:nvPr/>
        </p:nvSpPr>
        <p:spPr>
          <a:xfrm>
            <a:off x="341656" y="1322414"/>
            <a:ext cx="7471255" cy="769441"/>
          </a:xfrm>
          <a:prstGeom prst="rect">
            <a:avLst/>
          </a:prstGeom>
          <a:noFill/>
        </p:spPr>
        <p:txBody>
          <a:bodyPr wrap="square">
            <a:spAutoFit/>
          </a:bodyPr>
          <a:lstStyle/>
          <a:p>
            <a:pPr>
              <a:buNone/>
            </a:pPr>
            <a:r>
              <a:rPr lang="en-GB" sz="2200" dirty="0"/>
              <a:t>In which equation in each pair will </a:t>
            </a:r>
            <a:r>
              <a:rPr lang="en-GB" sz="2200" i="1" dirty="0"/>
              <a:t>a</a:t>
            </a:r>
            <a:r>
              <a:rPr lang="en-GB" sz="2200" dirty="0"/>
              <a:t> have the greater value? How do you know?</a:t>
            </a:r>
          </a:p>
        </p:txBody>
      </p:sp>
      <p:sp>
        <p:nvSpPr>
          <p:cNvPr id="23" name="TextBox 22">
            <a:extLst>
              <a:ext uri="{FF2B5EF4-FFF2-40B4-BE49-F238E27FC236}">
                <a16:creationId xmlns:a16="http://schemas.microsoft.com/office/drawing/2014/main" id="{1850CFC2-AD3D-4779-8AEB-A4233C6B097B}"/>
              </a:ext>
            </a:extLst>
          </p:cNvPr>
          <p:cNvSpPr txBox="1"/>
          <p:nvPr/>
        </p:nvSpPr>
        <p:spPr>
          <a:xfrm>
            <a:off x="8920411" y="2670273"/>
            <a:ext cx="1795684" cy="837152"/>
          </a:xfrm>
          <a:prstGeom prst="rect">
            <a:avLst/>
          </a:prstGeom>
          <a:noFill/>
        </p:spPr>
        <p:txBody>
          <a:bodyPr wrap="none" rtlCol="0">
            <a:spAutoFit/>
          </a:bodyPr>
          <a:lstStyle/>
          <a:p>
            <a:pPr>
              <a:buNone/>
            </a:pPr>
            <a:r>
              <a:rPr lang="en-GB" sz="2200" dirty="0">
                <a:solidFill>
                  <a:srgbClr val="585858"/>
                </a:solidFill>
              </a:rPr>
              <a:t>4</a:t>
            </a:r>
            <a:r>
              <a:rPr lang="en-GB" sz="2200" i="1" dirty="0">
                <a:solidFill>
                  <a:srgbClr val="585858"/>
                </a:solidFill>
              </a:rPr>
              <a:t>a </a:t>
            </a:r>
            <a:r>
              <a:rPr lang="en-GB" sz="2200" dirty="0">
                <a:solidFill>
                  <a:srgbClr val="585858"/>
                </a:solidFill>
              </a:rPr>
              <a:t>– 3 = 20</a:t>
            </a:r>
          </a:p>
          <a:p>
            <a:pPr>
              <a:buNone/>
            </a:pPr>
            <a:r>
              <a:rPr lang="en-GB" sz="2200" dirty="0">
                <a:solidFill>
                  <a:srgbClr val="585858"/>
                </a:solidFill>
              </a:rPr>
              <a:t>4(</a:t>
            </a:r>
            <a:r>
              <a:rPr lang="en-GB" sz="2200" i="1" dirty="0">
                <a:solidFill>
                  <a:srgbClr val="585858"/>
                </a:solidFill>
              </a:rPr>
              <a:t>a</a:t>
            </a:r>
            <a:r>
              <a:rPr lang="en-GB" sz="2200" dirty="0">
                <a:solidFill>
                  <a:srgbClr val="585858"/>
                </a:solidFill>
              </a:rPr>
              <a:t> – 3) = 20</a:t>
            </a:r>
          </a:p>
        </p:txBody>
      </p:sp>
      <p:sp>
        <p:nvSpPr>
          <p:cNvPr id="9" name="TextBox 8">
            <a:extLst>
              <a:ext uri="{FF2B5EF4-FFF2-40B4-BE49-F238E27FC236}">
                <a16:creationId xmlns:a16="http://schemas.microsoft.com/office/drawing/2014/main" id="{C5372F04-A1D4-AB18-5CBC-A70585993696}"/>
              </a:ext>
            </a:extLst>
          </p:cNvPr>
          <p:cNvSpPr txBox="1"/>
          <p:nvPr/>
        </p:nvSpPr>
        <p:spPr>
          <a:xfrm>
            <a:off x="5609958" y="4417327"/>
            <a:ext cx="1803699" cy="837152"/>
          </a:xfrm>
          <a:prstGeom prst="rect">
            <a:avLst/>
          </a:prstGeom>
          <a:noFill/>
        </p:spPr>
        <p:txBody>
          <a:bodyPr wrap="none" rtlCol="0">
            <a:spAutoFit/>
          </a:bodyPr>
          <a:lstStyle/>
          <a:p>
            <a:pPr>
              <a:buNone/>
            </a:pPr>
            <a:r>
              <a:rPr lang="en-GB" sz="2200" dirty="0">
                <a:solidFill>
                  <a:srgbClr val="585858"/>
                </a:solidFill>
              </a:rPr>
              <a:t>4</a:t>
            </a:r>
            <a:r>
              <a:rPr lang="en-GB" sz="2200" i="1" dirty="0">
                <a:solidFill>
                  <a:srgbClr val="585858"/>
                </a:solidFill>
              </a:rPr>
              <a:t>a </a:t>
            </a:r>
            <a:r>
              <a:rPr lang="en-GB" sz="2200" dirty="0">
                <a:solidFill>
                  <a:srgbClr val="585858"/>
                </a:solidFill>
              </a:rPr>
              <a:t>+ </a:t>
            </a:r>
            <a:r>
              <a:rPr lang="en-GB" sz="2200" i="1" dirty="0">
                <a:solidFill>
                  <a:srgbClr val="585858"/>
                </a:solidFill>
              </a:rPr>
              <a:t>b</a:t>
            </a:r>
            <a:r>
              <a:rPr lang="en-GB" sz="2200" dirty="0">
                <a:solidFill>
                  <a:srgbClr val="585858"/>
                </a:solidFill>
              </a:rPr>
              <a:t> = 20</a:t>
            </a:r>
          </a:p>
          <a:p>
            <a:pPr>
              <a:buNone/>
            </a:pPr>
            <a:r>
              <a:rPr lang="en-GB" sz="2200" dirty="0">
                <a:solidFill>
                  <a:srgbClr val="585858"/>
                </a:solidFill>
              </a:rPr>
              <a:t>4(</a:t>
            </a:r>
            <a:r>
              <a:rPr lang="en-GB" sz="2200" i="1" dirty="0">
                <a:solidFill>
                  <a:srgbClr val="585858"/>
                </a:solidFill>
              </a:rPr>
              <a:t>a</a:t>
            </a:r>
            <a:r>
              <a:rPr lang="en-GB" sz="2200" dirty="0">
                <a:solidFill>
                  <a:srgbClr val="585858"/>
                </a:solidFill>
              </a:rPr>
              <a:t> + </a:t>
            </a:r>
            <a:r>
              <a:rPr lang="en-GB" sz="2200" i="1" dirty="0">
                <a:solidFill>
                  <a:srgbClr val="585858"/>
                </a:solidFill>
              </a:rPr>
              <a:t>b</a:t>
            </a:r>
            <a:r>
              <a:rPr lang="en-GB" sz="2200" dirty="0">
                <a:solidFill>
                  <a:srgbClr val="585858"/>
                </a:solidFill>
              </a:rPr>
              <a:t>) = 20</a:t>
            </a:r>
          </a:p>
        </p:txBody>
      </p:sp>
      <p:sp>
        <p:nvSpPr>
          <p:cNvPr id="10" name="TextBox 9">
            <a:extLst>
              <a:ext uri="{FF2B5EF4-FFF2-40B4-BE49-F238E27FC236}">
                <a16:creationId xmlns:a16="http://schemas.microsoft.com/office/drawing/2014/main" id="{B077B30D-59A9-AFA1-7759-399462426470}"/>
              </a:ext>
            </a:extLst>
          </p:cNvPr>
          <p:cNvSpPr txBox="1"/>
          <p:nvPr/>
        </p:nvSpPr>
        <p:spPr>
          <a:xfrm>
            <a:off x="998212" y="4362780"/>
            <a:ext cx="2273379" cy="837152"/>
          </a:xfrm>
          <a:prstGeom prst="rect">
            <a:avLst/>
          </a:prstGeom>
          <a:noFill/>
        </p:spPr>
        <p:txBody>
          <a:bodyPr wrap="square" rtlCol="0">
            <a:spAutoFit/>
          </a:bodyPr>
          <a:lstStyle/>
          <a:p>
            <a:pPr>
              <a:buNone/>
            </a:pPr>
            <a:r>
              <a:rPr lang="en-GB" sz="2200" dirty="0">
                <a:solidFill>
                  <a:srgbClr val="585858"/>
                </a:solidFill>
              </a:rPr>
              <a:t>4</a:t>
            </a:r>
            <a:r>
              <a:rPr lang="en-GB" sz="2200" i="1" dirty="0">
                <a:solidFill>
                  <a:srgbClr val="585858"/>
                </a:solidFill>
              </a:rPr>
              <a:t>a </a:t>
            </a:r>
            <a:r>
              <a:rPr lang="en-GB" sz="2200" dirty="0">
                <a:solidFill>
                  <a:srgbClr val="585858"/>
                </a:solidFill>
              </a:rPr>
              <a:t>+ 5 = 20</a:t>
            </a:r>
          </a:p>
          <a:p>
            <a:pPr>
              <a:buNone/>
            </a:pPr>
            <a:r>
              <a:rPr lang="en-GB" sz="2200" dirty="0">
                <a:solidFill>
                  <a:srgbClr val="585858"/>
                </a:solidFill>
              </a:rPr>
              <a:t>4(</a:t>
            </a:r>
            <a:r>
              <a:rPr lang="en-GB" sz="2200" i="1" dirty="0">
                <a:solidFill>
                  <a:srgbClr val="585858"/>
                </a:solidFill>
              </a:rPr>
              <a:t>a</a:t>
            </a:r>
            <a:r>
              <a:rPr lang="en-GB" sz="2200" dirty="0">
                <a:solidFill>
                  <a:srgbClr val="585858"/>
                </a:solidFill>
              </a:rPr>
              <a:t> – 1) = 20</a:t>
            </a:r>
          </a:p>
        </p:txBody>
      </p:sp>
      <p:sp>
        <p:nvSpPr>
          <p:cNvPr id="4" name="TextBox 3">
            <a:extLst>
              <a:ext uri="{FF2B5EF4-FFF2-40B4-BE49-F238E27FC236}">
                <a16:creationId xmlns:a16="http://schemas.microsoft.com/office/drawing/2014/main" id="{09994469-D4F4-A3A6-D4B8-F856AB0E3FBE}"/>
              </a:ext>
            </a:extLst>
          </p:cNvPr>
          <p:cNvSpPr txBox="1"/>
          <p:nvPr/>
        </p:nvSpPr>
        <p:spPr>
          <a:xfrm>
            <a:off x="465343" y="4389663"/>
            <a:ext cx="505267" cy="430887"/>
          </a:xfrm>
          <a:prstGeom prst="rect">
            <a:avLst/>
          </a:prstGeom>
          <a:noFill/>
        </p:spPr>
        <p:txBody>
          <a:bodyPr wrap="square" rtlCol="0">
            <a:spAutoFit/>
          </a:bodyPr>
          <a:lstStyle/>
          <a:p>
            <a:pPr>
              <a:buNone/>
            </a:pPr>
            <a:r>
              <a:rPr lang="en-GB" sz="2200" dirty="0">
                <a:solidFill>
                  <a:srgbClr val="00628C"/>
                </a:solidFill>
              </a:rPr>
              <a:t>d)</a:t>
            </a:r>
          </a:p>
        </p:txBody>
      </p:sp>
      <p:sp>
        <p:nvSpPr>
          <p:cNvPr id="11" name="TextBox 10">
            <a:extLst>
              <a:ext uri="{FF2B5EF4-FFF2-40B4-BE49-F238E27FC236}">
                <a16:creationId xmlns:a16="http://schemas.microsoft.com/office/drawing/2014/main" id="{79F79CAE-1BAE-EA14-D658-73DD559D99EA}"/>
              </a:ext>
            </a:extLst>
          </p:cNvPr>
          <p:cNvSpPr txBox="1"/>
          <p:nvPr/>
        </p:nvSpPr>
        <p:spPr>
          <a:xfrm>
            <a:off x="463788" y="2670273"/>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12" name="TextBox 11">
            <a:extLst>
              <a:ext uri="{FF2B5EF4-FFF2-40B4-BE49-F238E27FC236}">
                <a16:creationId xmlns:a16="http://schemas.microsoft.com/office/drawing/2014/main" id="{65BAF6CE-C8DC-BD4B-B19E-A81619ED1523}"/>
              </a:ext>
            </a:extLst>
          </p:cNvPr>
          <p:cNvSpPr txBox="1"/>
          <p:nvPr/>
        </p:nvSpPr>
        <p:spPr>
          <a:xfrm>
            <a:off x="8309071" y="2651060"/>
            <a:ext cx="420308" cy="430887"/>
          </a:xfrm>
          <a:prstGeom prst="rect">
            <a:avLst/>
          </a:prstGeom>
          <a:noFill/>
        </p:spPr>
        <p:txBody>
          <a:bodyPr wrap="none" rtlCol="0">
            <a:spAutoFit/>
          </a:bodyPr>
          <a:lstStyle/>
          <a:p>
            <a:pPr>
              <a:buNone/>
            </a:pPr>
            <a:r>
              <a:rPr lang="en-GB" sz="2200" dirty="0">
                <a:solidFill>
                  <a:srgbClr val="00628C"/>
                </a:solidFill>
              </a:rPr>
              <a:t>c)</a:t>
            </a:r>
          </a:p>
        </p:txBody>
      </p:sp>
      <p:sp>
        <p:nvSpPr>
          <p:cNvPr id="13" name="TextBox 12">
            <a:extLst>
              <a:ext uri="{FF2B5EF4-FFF2-40B4-BE49-F238E27FC236}">
                <a16:creationId xmlns:a16="http://schemas.microsoft.com/office/drawing/2014/main" id="{7BCAB1E2-2DF7-49EA-A483-5F7C43924081}"/>
              </a:ext>
            </a:extLst>
          </p:cNvPr>
          <p:cNvSpPr txBox="1"/>
          <p:nvPr/>
        </p:nvSpPr>
        <p:spPr>
          <a:xfrm>
            <a:off x="4889081" y="2670273"/>
            <a:ext cx="1803699" cy="837152"/>
          </a:xfrm>
          <a:prstGeom prst="rect">
            <a:avLst/>
          </a:prstGeom>
          <a:noFill/>
        </p:spPr>
        <p:txBody>
          <a:bodyPr wrap="none" rtlCol="0">
            <a:spAutoFit/>
          </a:bodyPr>
          <a:lstStyle/>
          <a:p>
            <a:pPr>
              <a:buNone/>
            </a:pPr>
            <a:r>
              <a:rPr lang="en-GB" sz="2200" dirty="0">
                <a:solidFill>
                  <a:srgbClr val="585858"/>
                </a:solidFill>
              </a:rPr>
              <a:t>4</a:t>
            </a:r>
            <a:r>
              <a:rPr lang="en-GB" sz="2200" i="1" dirty="0">
                <a:solidFill>
                  <a:srgbClr val="585858"/>
                </a:solidFill>
              </a:rPr>
              <a:t>a +</a:t>
            </a:r>
            <a:r>
              <a:rPr lang="en-GB" sz="2200" dirty="0">
                <a:solidFill>
                  <a:srgbClr val="585858"/>
                </a:solidFill>
              </a:rPr>
              <a:t> 1 = 20</a:t>
            </a:r>
          </a:p>
          <a:p>
            <a:pPr>
              <a:buNone/>
            </a:pPr>
            <a:r>
              <a:rPr lang="en-GB" sz="2200" dirty="0">
                <a:solidFill>
                  <a:srgbClr val="585858"/>
                </a:solidFill>
              </a:rPr>
              <a:t>4(</a:t>
            </a:r>
            <a:r>
              <a:rPr lang="en-GB" sz="2200" i="1" dirty="0">
                <a:solidFill>
                  <a:srgbClr val="585858"/>
                </a:solidFill>
              </a:rPr>
              <a:t>a</a:t>
            </a:r>
            <a:r>
              <a:rPr lang="en-GB" sz="2200" dirty="0">
                <a:solidFill>
                  <a:srgbClr val="585858"/>
                </a:solidFill>
              </a:rPr>
              <a:t> + 1) = 20</a:t>
            </a:r>
          </a:p>
        </p:txBody>
      </p:sp>
      <p:sp>
        <p:nvSpPr>
          <p:cNvPr id="14" name="TextBox 13">
            <a:extLst>
              <a:ext uri="{FF2B5EF4-FFF2-40B4-BE49-F238E27FC236}">
                <a16:creationId xmlns:a16="http://schemas.microsoft.com/office/drawing/2014/main" id="{5E87D235-C7F4-9729-9000-D6F3BBE6E150}"/>
              </a:ext>
            </a:extLst>
          </p:cNvPr>
          <p:cNvSpPr txBox="1"/>
          <p:nvPr/>
        </p:nvSpPr>
        <p:spPr>
          <a:xfrm>
            <a:off x="4277741" y="2651060"/>
            <a:ext cx="436338" cy="430887"/>
          </a:xfrm>
          <a:prstGeom prst="rect">
            <a:avLst/>
          </a:prstGeom>
          <a:noFill/>
        </p:spPr>
        <p:txBody>
          <a:bodyPr wrap="none" rtlCol="0">
            <a:spAutoFit/>
          </a:bodyPr>
          <a:lstStyle/>
          <a:p>
            <a:pPr>
              <a:buNone/>
            </a:pPr>
            <a:r>
              <a:rPr lang="en-GB" sz="2200" dirty="0">
                <a:solidFill>
                  <a:srgbClr val="00628C"/>
                </a:solidFill>
              </a:rPr>
              <a:t>b)</a:t>
            </a:r>
          </a:p>
        </p:txBody>
      </p:sp>
    </p:spTree>
    <p:extLst>
      <p:ext uri="{BB962C8B-B14F-4D97-AF65-F5344CB8AC3E}">
        <p14:creationId xmlns:p14="http://schemas.microsoft.com/office/powerpoint/2010/main" val="120022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3" grpId="0"/>
      <p:bldP spid="9" grpId="0"/>
      <p:bldP spid="10" grpId="0"/>
      <p:bldP spid="4" grpId="0"/>
      <p:bldP spid="11" grpId="0"/>
      <p:bldP spid="12" grpId="0"/>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65395714"/>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6252942">
                  <a:extLst>
                    <a:ext uri="{9D8B030D-6E8A-4147-A177-3AD203B41FA5}">
                      <a16:colId xmlns:a16="http://schemas.microsoft.com/office/drawing/2014/main" val="695237181"/>
                    </a:ext>
                  </a:extLst>
                </a:gridCol>
                <a:gridCol w="551309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Check students understand when </a:t>
                      </a:r>
                      <a:r>
                        <a:rPr lang="en-GB" sz="1600" i="1" u="none" dirty="0"/>
                        <a:t>a</a:t>
                      </a:r>
                      <a:r>
                        <a:rPr lang="en-GB" sz="1600" i="0" u="none" dirty="0"/>
                        <a:t> would have a greater value in two brackets without equations first. For example, 4</a:t>
                      </a:r>
                      <a:r>
                        <a:rPr lang="en-GB" sz="1600" i="1" u="none" dirty="0"/>
                        <a:t>a</a:t>
                      </a:r>
                      <a:r>
                        <a:rPr lang="en-GB" sz="1600" i="0" u="none" dirty="0"/>
                        <a:t> + 1 = 20 and 4</a:t>
                      </a:r>
                      <a:r>
                        <a:rPr lang="en-GB" sz="1600" i="1" u="none" dirty="0"/>
                        <a:t>a</a:t>
                      </a:r>
                      <a:r>
                        <a:rPr lang="en-GB" sz="1600" i="0" u="none" dirty="0"/>
                        <a:t> + 4 = 20.</a:t>
                      </a:r>
                      <a:endParaRPr lang="en-GB" sz="1600" i="1" u="none" dirty="0"/>
                    </a:p>
                    <a:p>
                      <a:r>
                        <a:rPr lang="en-GB" sz="1600" b="1" i="0" u="none" dirty="0"/>
                        <a:t>Challenge</a:t>
                      </a:r>
                    </a:p>
                    <a:p>
                      <a:pPr>
                        <a:spcAft>
                          <a:spcPts val="600"/>
                        </a:spcAft>
                      </a:pPr>
                      <a:r>
                        <a:rPr lang="en-GB" sz="1600" u="none" dirty="0"/>
                        <a:t>Ask students to create their own pairs of equations. Can they work out when the equation with brackets has the greater value, and when the other does?</a:t>
                      </a:r>
                    </a:p>
                    <a:p>
                      <a:r>
                        <a:rPr lang="en-GB" sz="1600" b="1" i="0" u="none" dirty="0"/>
                        <a:t>Representations</a:t>
                      </a:r>
                    </a:p>
                    <a:p>
                      <a:r>
                        <a:rPr lang="en-GB" sz="1600" b="0" i="0" u="none" dirty="0"/>
                        <a:t>Bar models might usefully be used to represent the different ways that 20 is being created in the two equations. For example, these two bar models show why </a:t>
                      </a:r>
                      <a:r>
                        <a:rPr lang="en-GB" sz="1600" b="0" i="1" u="none" dirty="0"/>
                        <a:t>a</a:t>
                      </a:r>
                      <a:r>
                        <a:rPr lang="en-GB" sz="1600" b="0" i="0" u="none" dirty="0"/>
                        <a:t> is smaller for 4(</a:t>
                      </a:r>
                      <a:r>
                        <a:rPr lang="en-GB" sz="1600" b="0" i="1" u="none" dirty="0"/>
                        <a:t>a</a:t>
                      </a:r>
                      <a:r>
                        <a:rPr lang="en-GB" sz="1600" b="0" i="0" u="none" dirty="0"/>
                        <a:t> + 1) than 4</a:t>
                      </a:r>
                      <a:r>
                        <a:rPr lang="en-GB" sz="1600" b="0" i="1" u="none" dirty="0"/>
                        <a:t>a</a:t>
                      </a:r>
                      <a:r>
                        <a:rPr lang="en-GB" sz="1600" b="0" i="0" u="none" dirty="0"/>
                        <a:t> + 1</a:t>
                      </a:r>
                      <a:r>
                        <a:rPr lang="en-GB" sz="1600" b="0" i="1" u="none" dirty="0"/>
                        <a:t> </a:t>
                      </a:r>
                      <a:r>
                        <a:rPr lang="en-GB" sz="1600" b="0" i="0" u="none" dirty="0"/>
                        <a:t>in part b: </a:t>
                      </a:r>
                    </a:p>
                    <a:p>
                      <a:endParaRPr lang="en-GB" sz="1600" b="0" i="0" u="none" dirty="0"/>
                    </a:p>
                    <a:p>
                      <a:endParaRPr lang="en-GB" sz="1600" b="0" i="0" u="none" dirty="0"/>
                    </a:p>
                    <a:p>
                      <a:endParaRPr lang="en-GB" sz="1600" b="0" i="0" u="none" dirty="0"/>
                    </a:p>
                    <a:p>
                      <a:r>
                        <a:rPr lang="en-GB" sz="1600" b="0" i="0" u="none" dirty="0"/>
                        <a:t>This would be clearer for students for parts a and b, as physical representations of negative numbers can be more challenging.</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Explore how deeply students understand bracket notation and the impact that brackets have on an equation. In the answers, we do not provide a suggested response to the question, ‘How do you know?’ as there is no single or preferred way of phrasing this. Instead, listen to students’ approaches and use this to help you plan future work on using brackets in equations.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For example, do students rewrite the second equation without brackets first? If they do so, do they accurately expand brackets? Do students then formally solve the equations, or do they feel confident enough to reason about the value of the unknowns without going through the full process of finding a value for </a:t>
                      </a:r>
                      <a:r>
                        <a:rPr lang="en-GB" sz="1600" i="1" dirty="0"/>
                        <a:t>a</a:t>
                      </a:r>
                      <a:r>
                        <a:rPr lang="en-GB" sz="1600" i="0" dirty="0"/>
                        <a:t>? Those with a deeper understanding of algebraic thinking might not need </a:t>
                      </a:r>
                      <a:r>
                        <a:rPr lang="en-GB" sz="1600" dirty="0"/>
                        <a:t>any formal process at all, instead reasoning that the numerical value in the brackets is always, in these cases, 4 times the value that is written, and then using this to deduce which would result in a greater value for </a:t>
                      </a:r>
                      <a:r>
                        <a:rPr lang="en-GB" sz="1600" i="1" dirty="0"/>
                        <a:t>a</a:t>
                      </a:r>
                      <a:r>
                        <a:rPr lang="en-GB" sz="1600" i="0" dirty="0"/>
                        <a:t>.</a:t>
                      </a:r>
                      <a:endParaRPr lang="en-GB" sz="1600" dirty="0"/>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kern="1200" dirty="0">
                          <a:solidFill>
                            <a:schemeClr val="tx1"/>
                          </a:solidFill>
                          <a:effectLst/>
                          <a:latin typeface="+mn-lt"/>
                          <a:ea typeface="+mn-ea"/>
                          <a:cs typeface="+mn-cs"/>
                        </a:rPr>
                        <a:t>Checkpoint </a:t>
                      </a:r>
                      <a:r>
                        <a:rPr lang="en-GB" sz="1600" b="0" i="0" kern="1200" dirty="0">
                          <a:solidFill>
                            <a:schemeClr val="tx1"/>
                          </a:solidFill>
                          <a:effectLst/>
                          <a:latin typeface="+mn-lt"/>
                          <a:ea typeface="+mn-ea"/>
                          <a:cs typeface="+mn-cs"/>
                          <a:hlinkClick r:id="rId3" action="ppaction://hlinksldjump"/>
                        </a:rPr>
                        <a:t>6</a:t>
                      </a:r>
                      <a:r>
                        <a:rPr lang="en-GB" sz="1600" b="0" i="0" kern="1200" dirty="0">
                          <a:solidFill>
                            <a:schemeClr val="tx1"/>
                          </a:solidFill>
                          <a:effectLst/>
                          <a:latin typeface="+mn-lt"/>
                          <a:ea typeface="+mn-ea"/>
                          <a:cs typeface="+mn-cs"/>
                        </a:rPr>
                        <a:t>, and Additional activities </a:t>
                      </a:r>
                      <a:r>
                        <a:rPr lang="en-GB" sz="1600" b="0" i="0" kern="1200" dirty="0">
                          <a:solidFill>
                            <a:schemeClr val="tx1"/>
                          </a:solidFill>
                          <a:effectLst/>
                          <a:latin typeface="+mn-lt"/>
                          <a:ea typeface="+mn-ea"/>
                          <a:cs typeface="+mn-cs"/>
                          <a:hlinkClick r:id="rId4" action="ppaction://hlinksldjump"/>
                        </a:rPr>
                        <a:t>B</a:t>
                      </a:r>
                      <a:r>
                        <a:rPr lang="en-GB" sz="1600" b="0" i="0" kern="1200" dirty="0">
                          <a:solidFill>
                            <a:schemeClr val="tx1"/>
                          </a:solidFill>
                          <a:effectLst/>
                          <a:latin typeface="+mn-lt"/>
                          <a:ea typeface="+mn-ea"/>
                          <a:cs typeface="+mn-cs"/>
                        </a:rPr>
                        <a:t> and </a:t>
                      </a:r>
                      <a:r>
                        <a:rPr lang="en-GB" sz="1600" b="0" i="0" kern="1200" dirty="0">
                          <a:solidFill>
                            <a:schemeClr val="tx1"/>
                          </a:solidFill>
                          <a:effectLst/>
                          <a:latin typeface="+mn-lt"/>
                          <a:ea typeface="+mn-ea"/>
                          <a:cs typeface="+mn-cs"/>
                          <a:hlinkClick r:id="rId5" action="ppaction://hlinksldjump"/>
                        </a:rPr>
                        <a:t>C</a:t>
                      </a:r>
                      <a:r>
                        <a:rPr lang="en-GB" sz="1600" b="0" i="0" kern="1200" dirty="0">
                          <a:solidFill>
                            <a:schemeClr val="tx1"/>
                          </a:solidFill>
                          <a:effectLst/>
                          <a:latin typeface="+mn-lt"/>
                          <a:ea typeface="+mn-ea"/>
                          <a:cs typeface="+mn-cs"/>
                        </a:rPr>
                        <a:t>, all offer explorations of brackets in expressions (rather than equations) which might be a useful precursor.</a:t>
                      </a:r>
                      <a:endParaRPr lang="en-GB" sz="14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pic>
        <p:nvPicPr>
          <p:cNvPr id="9" name="Picture 8">
            <a:extLst>
              <a:ext uri="{FF2B5EF4-FFF2-40B4-BE49-F238E27FC236}">
                <a16:creationId xmlns:a16="http://schemas.microsoft.com/office/drawing/2014/main" id="{BE06AEF4-BFCA-B4C5-B6F3-979E0B6730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6247" y="4322214"/>
            <a:ext cx="2650623" cy="946183"/>
          </a:xfrm>
          <a:prstGeom prst="rect">
            <a:avLst/>
          </a:prstGeom>
        </p:spPr>
      </p:pic>
    </p:spTree>
    <p:extLst>
      <p:ext uri="{BB962C8B-B14F-4D97-AF65-F5344CB8AC3E}">
        <p14:creationId xmlns:p14="http://schemas.microsoft.com/office/powerpoint/2010/main" val="1191730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15: Comparing solutions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1657" y="568579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77D8F35-DEBE-4372-8F7B-EAE31776E7B0}"/>
              </a:ext>
            </a:extLst>
          </p:cNvPr>
          <p:cNvSpPr txBox="1"/>
          <p:nvPr/>
        </p:nvSpPr>
        <p:spPr>
          <a:xfrm>
            <a:off x="341657" y="1083085"/>
            <a:ext cx="6221983" cy="1988237"/>
          </a:xfrm>
          <a:prstGeom prst="rect">
            <a:avLst/>
          </a:prstGeom>
          <a:noFill/>
        </p:spPr>
        <p:txBody>
          <a:bodyPr wrap="square" rtlCol="0">
            <a:spAutoFit/>
          </a:bodyPr>
          <a:lstStyle/>
          <a:p>
            <a:pPr marL="457200" indent="-457200">
              <a:buFont typeface="+mj-lt"/>
              <a:buAutoNum type="alphaLcParenR"/>
            </a:pPr>
            <a:r>
              <a:rPr lang="en-GB" sz="2200" dirty="0"/>
              <a:t>Without solving the equations on the right, decide for which one </a:t>
            </a:r>
            <a:r>
              <a:rPr lang="en-GB" sz="2200" i="1" dirty="0"/>
              <a:t>a </a:t>
            </a:r>
            <a:r>
              <a:rPr lang="en-GB" sz="2200" dirty="0"/>
              <a:t>would:</a:t>
            </a:r>
          </a:p>
          <a:p>
            <a:pPr marL="914400" lvl="1" indent="-457200"/>
            <a:r>
              <a:rPr lang="en-GB" sz="2200" dirty="0"/>
              <a:t>have the greatest value</a:t>
            </a:r>
          </a:p>
          <a:p>
            <a:pPr marL="914400" lvl="1" indent="-457200"/>
            <a:r>
              <a:rPr lang="en-GB" sz="2200" dirty="0"/>
              <a:t>be even</a:t>
            </a:r>
          </a:p>
          <a:p>
            <a:pPr marL="914400" lvl="1" indent="-457200"/>
            <a:r>
              <a:rPr lang="en-GB" sz="2200" dirty="0"/>
              <a:t>be a multiple of 3. </a:t>
            </a:r>
          </a:p>
        </p:txBody>
      </p:sp>
      <p:sp>
        <p:nvSpPr>
          <p:cNvPr id="19" name="TextBox 18">
            <a:extLst>
              <a:ext uri="{FF2B5EF4-FFF2-40B4-BE49-F238E27FC236}">
                <a16:creationId xmlns:a16="http://schemas.microsoft.com/office/drawing/2014/main" id="{732430D0-8F4F-4024-914C-D3FC8F503F39}"/>
              </a:ext>
            </a:extLst>
          </p:cNvPr>
          <p:cNvSpPr txBox="1"/>
          <p:nvPr/>
        </p:nvSpPr>
        <p:spPr>
          <a:xfrm>
            <a:off x="341657" y="3129241"/>
            <a:ext cx="7785073" cy="769441"/>
          </a:xfrm>
          <a:prstGeom prst="rect">
            <a:avLst/>
          </a:prstGeom>
          <a:noFill/>
        </p:spPr>
        <p:txBody>
          <a:bodyPr wrap="square" rtlCol="0">
            <a:spAutoFit/>
          </a:bodyPr>
          <a:lstStyle/>
          <a:p>
            <a:pPr marL="457200" indent="-457200">
              <a:buFont typeface="+mj-lt"/>
              <a:buAutoNum type="alphaLcParenR" startAt="2"/>
            </a:pPr>
            <a:r>
              <a:rPr lang="en-GB" sz="2200" dirty="0"/>
              <a:t>Repeat part a for the two sets of equations below. Which of your answers change and which stay the same? </a:t>
            </a:r>
          </a:p>
        </p:txBody>
      </p:sp>
      <p:sp>
        <p:nvSpPr>
          <p:cNvPr id="20" name="TextBox 19">
            <a:extLst>
              <a:ext uri="{FF2B5EF4-FFF2-40B4-BE49-F238E27FC236}">
                <a16:creationId xmlns:a16="http://schemas.microsoft.com/office/drawing/2014/main" id="{A7BB383E-5590-4536-A7A6-AEE84557557E}"/>
              </a:ext>
            </a:extLst>
          </p:cNvPr>
          <p:cNvSpPr txBox="1"/>
          <p:nvPr/>
        </p:nvSpPr>
        <p:spPr>
          <a:xfrm>
            <a:off x="1372012" y="5616674"/>
            <a:ext cx="7645943" cy="1107996"/>
          </a:xfrm>
          <a:prstGeom prst="rect">
            <a:avLst/>
          </a:prstGeom>
          <a:noFill/>
        </p:spPr>
        <p:txBody>
          <a:bodyPr wrap="square">
            <a:spAutoFit/>
          </a:bodyPr>
          <a:lstStyle/>
          <a:p>
            <a:pPr>
              <a:buNone/>
            </a:pPr>
            <a:r>
              <a:rPr lang="en-GB" sz="2200" dirty="0"/>
              <a:t>Create your own set of equations using all four operations. Can you create a set where the addition has the greatest value of </a:t>
            </a:r>
            <a:r>
              <a:rPr lang="en-GB" sz="2200" i="1" dirty="0"/>
              <a:t>a</a:t>
            </a:r>
            <a:r>
              <a:rPr lang="en-GB" sz="2200" dirty="0"/>
              <a:t>? </a:t>
            </a:r>
          </a:p>
        </p:txBody>
      </p:sp>
      <p:sp>
        <p:nvSpPr>
          <p:cNvPr id="5" name="TextBox 4">
            <a:extLst>
              <a:ext uri="{FF2B5EF4-FFF2-40B4-BE49-F238E27FC236}">
                <a16:creationId xmlns:a16="http://schemas.microsoft.com/office/drawing/2014/main" id="{26778C7C-1DCB-FABF-29B7-2AC6A1EE367C}"/>
              </a:ext>
            </a:extLst>
          </p:cNvPr>
          <p:cNvSpPr txBox="1"/>
          <p:nvPr/>
        </p:nvSpPr>
        <p:spPr>
          <a:xfrm>
            <a:off x="6563640" y="1246200"/>
            <a:ext cx="4716615" cy="1225868"/>
          </a:xfrm>
          <a:prstGeom prst="roundRect">
            <a:avLst/>
          </a:prstGeom>
          <a:solidFill>
            <a:schemeClr val="accent6">
              <a:lumMod val="20000"/>
              <a:lumOff val="80000"/>
            </a:schemeClr>
          </a:solidFill>
        </p:spPr>
        <p:txBody>
          <a:bodyPr wrap="square" numCol="2" rtlCol="0">
            <a:spAutoFit/>
          </a:bodyPr>
          <a:lstStyle/>
          <a:p>
            <a:pPr>
              <a:spcBef>
                <a:spcPts val="1200"/>
              </a:spcBef>
              <a:buNone/>
            </a:pPr>
            <a:r>
              <a:rPr lang="en-GB" dirty="0">
                <a:solidFill>
                  <a:srgbClr val="00628C"/>
                </a:solidFill>
              </a:rPr>
              <a:t>3</a:t>
            </a:r>
            <a:r>
              <a:rPr lang="en-GB" i="1" dirty="0">
                <a:solidFill>
                  <a:srgbClr val="00628C"/>
                </a:solidFill>
              </a:rPr>
              <a:t>a</a:t>
            </a:r>
            <a:r>
              <a:rPr lang="en-GB" dirty="0">
                <a:solidFill>
                  <a:srgbClr val="00628C"/>
                </a:solidFill>
              </a:rPr>
              <a:t> = 9</a:t>
            </a:r>
          </a:p>
          <a:p>
            <a:pPr>
              <a:spcBef>
                <a:spcPts val="1200"/>
              </a:spcBef>
              <a:buNone/>
            </a:pPr>
            <a:r>
              <a:rPr lang="en-GB" i="1" dirty="0">
                <a:solidFill>
                  <a:srgbClr val="00628C"/>
                </a:solidFill>
              </a:rPr>
              <a:t>a ÷ </a:t>
            </a:r>
            <a:r>
              <a:rPr lang="en-GB" dirty="0">
                <a:solidFill>
                  <a:srgbClr val="00628C"/>
                </a:solidFill>
              </a:rPr>
              <a:t>3</a:t>
            </a:r>
            <a:r>
              <a:rPr lang="en-GB" i="1" dirty="0">
                <a:solidFill>
                  <a:srgbClr val="00628C"/>
                </a:solidFill>
              </a:rPr>
              <a:t> </a:t>
            </a:r>
            <a:r>
              <a:rPr lang="en-GB" dirty="0">
                <a:solidFill>
                  <a:srgbClr val="00628C"/>
                </a:solidFill>
              </a:rPr>
              <a:t>= 9</a:t>
            </a:r>
          </a:p>
          <a:p>
            <a:pPr>
              <a:spcBef>
                <a:spcPts val="1200"/>
              </a:spcBef>
              <a:buNone/>
            </a:pPr>
            <a:r>
              <a:rPr lang="en-GB" i="1" dirty="0">
                <a:solidFill>
                  <a:srgbClr val="00628C"/>
                </a:solidFill>
              </a:rPr>
              <a:t>a </a:t>
            </a:r>
            <a:r>
              <a:rPr lang="en-GB" dirty="0">
                <a:solidFill>
                  <a:srgbClr val="00628C"/>
                </a:solidFill>
              </a:rPr>
              <a:t>+ 3</a:t>
            </a:r>
            <a:r>
              <a:rPr lang="en-GB" i="1" dirty="0">
                <a:solidFill>
                  <a:srgbClr val="00628C"/>
                </a:solidFill>
              </a:rPr>
              <a:t> </a:t>
            </a:r>
            <a:r>
              <a:rPr lang="en-GB" dirty="0">
                <a:solidFill>
                  <a:srgbClr val="00628C"/>
                </a:solidFill>
              </a:rPr>
              <a:t>= 9</a:t>
            </a:r>
          </a:p>
          <a:p>
            <a:pPr>
              <a:spcBef>
                <a:spcPts val="1200"/>
              </a:spcBef>
              <a:buNone/>
            </a:pPr>
            <a:r>
              <a:rPr lang="en-GB" i="1" dirty="0">
                <a:solidFill>
                  <a:srgbClr val="00628C"/>
                </a:solidFill>
              </a:rPr>
              <a:t>a – </a:t>
            </a:r>
            <a:r>
              <a:rPr lang="en-GB" dirty="0">
                <a:solidFill>
                  <a:srgbClr val="00628C"/>
                </a:solidFill>
              </a:rPr>
              <a:t>3</a:t>
            </a:r>
            <a:r>
              <a:rPr lang="en-GB" i="1" dirty="0">
                <a:solidFill>
                  <a:srgbClr val="00628C"/>
                </a:solidFill>
              </a:rPr>
              <a:t> </a:t>
            </a:r>
            <a:r>
              <a:rPr lang="en-GB" dirty="0">
                <a:solidFill>
                  <a:srgbClr val="00628C"/>
                </a:solidFill>
              </a:rPr>
              <a:t>= 9</a:t>
            </a:r>
          </a:p>
        </p:txBody>
      </p:sp>
      <p:sp>
        <p:nvSpPr>
          <p:cNvPr id="21" name="TextBox 20">
            <a:extLst>
              <a:ext uri="{FF2B5EF4-FFF2-40B4-BE49-F238E27FC236}">
                <a16:creationId xmlns:a16="http://schemas.microsoft.com/office/drawing/2014/main" id="{0F2844D5-A495-B3AB-515D-1E544697B58C}"/>
              </a:ext>
            </a:extLst>
          </p:cNvPr>
          <p:cNvSpPr txBox="1"/>
          <p:nvPr/>
        </p:nvSpPr>
        <p:spPr>
          <a:xfrm>
            <a:off x="341657" y="4017506"/>
            <a:ext cx="4716615" cy="1225868"/>
          </a:xfrm>
          <a:prstGeom prst="roundRect">
            <a:avLst/>
          </a:prstGeom>
          <a:solidFill>
            <a:schemeClr val="accent6">
              <a:lumMod val="20000"/>
              <a:lumOff val="80000"/>
            </a:schemeClr>
          </a:solidFill>
        </p:spPr>
        <p:txBody>
          <a:bodyPr wrap="square" numCol="2" rtlCol="0">
            <a:spAutoFit/>
          </a:bodyPr>
          <a:lstStyle/>
          <a:p>
            <a:pPr>
              <a:spcBef>
                <a:spcPts val="1200"/>
              </a:spcBef>
              <a:buNone/>
            </a:pPr>
            <a:r>
              <a:rPr lang="en-GB" dirty="0">
                <a:solidFill>
                  <a:srgbClr val="00628C"/>
                </a:solidFill>
              </a:rPr>
              <a:t>3</a:t>
            </a:r>
            <a:r>
              <a:rPr lang="en-GB" i="1" dirty="0">
                <a:solidFill>
                  <a:srgbClr val="00628C"/>
                </a:solidFill>
              </a:rPr>
              <a:t>a</a:t>
            </a:r>
            <a:r>
              <a:rPr lang="en-GB" dirty="0">
                <a:solidFill>
                  <a:srgbClr val="00628C"/>
                </a:solidFill>
              </a:rPr>
              <a:t> = -6</a:t>
            </a:r>
          </a:p>
          <a:p>
            <a:pPr>
              <a:spcBef>
                <a:spcPts val="1200"/>
              </a:spcBef>
              <a:buNone/>
            </a:pPr>
            <a:r>
              <a:rPr lang="en-GB" i="1" dirty="0">
                <a:solidFill>
                  <a:srgbClr val="00628C"/>
                </a:solidFill>
              </a:rPr>
              <a:t>a ÷ </a:t>
            </a:r>
            <a:r>
              <a:rPr lang="en-GB" dirty="0">
                <a:solidFill>
                  <a:srgbClr val="00628C"/>
                </a:solidFill>
              </a:rPr>
              <a:t>3</a:t>
            </a:r>
            <a:r>
              <a:rPr lang="en-GB" i="1" dirty="0">
                <a:solidFill>
                  <a:srgbClr val="00628C"/>
                </a:solidFill>
              </a:rPr>
              <a:t> </a:t>
            </a:r>
            <a:r>
              <a:rPr lang="en-GB" dirty="0">
                <a:solidFill>
                  <a:srgbClr val="00628C"/>
                </a:solidFill>
              </a:rPr>
              <a:t>= -6</a:t>
            </a:r>
          </a:p>
          <a:p>
            <a:pPr>
              <a:spcBef>
                <a:spcPts val="1200"/>
              </a:spcBef>
              <a:buNone/>
            </a:pPr>
            <a:r>
              <a:rPr lang="en-GB" i="1" dirty="0">
                <a:solidFill>
                  <a:srgbClr val="00628C"/>
                </a:solidFill>
              </a:rPr>
              <a:t>a </a:t>
            </a:r>
            <a:r>
              <a:rPr lang="en-GB" dirty="0">
                <a:solidFill>
                  <a:srgbClr val="00628C"/>
                </a:solidFill>
              </a:rPr>
              <a:t>+ 3</a:t>
            </a:r>
            <a:r>
              <a:rPr lang="en-GB" i="1" dirty="0">
                <a:solidFill>
                  <a:srgbClr val="00628C"/>
                </a:solidFill>
              </a:rPr>
              <a:t> </a:t>
            </a:r>
            <a:r>
              <a:rPr lang="en-GB" dirty="0">
                <a:solidFill>
                  <a:srgbClr val="00628C"/>
                </a:solidFill>
              </a:rPr>
              <a:t>= -6</a:t>
            </a:r>
          </a:p>
          <a:p>
            <a:pPr>
              <a:spcBef>
                <a:spcPts val="1200"/>
              </a:spcBef>
              <a:buNone/>
            </a:pPr>
            <a:r>
              <a:rPr lang="en-GB" i="1" dirty="0">
                <a:solidFill>
                  <a:srgbClr val="00628C"/>
                </a:solidFill>
              </a:rPr>
              <a:t>a – </a:t>
            </a:r>
            <a:r>
              <a:rPr lang="en-GB" dirty="0">
                <a:solidFill>
                  <a:srgbClr val="00628C"/>
                </a:solidFill>
              </a:rPr>
              <a:t>3</a:t>
            </a:r>
            <a:r>
              <a:rPr lang="en-GB" i="1" dirty="0">
                <a:solidFill>
                  <a:srgbClr val="00628C"/>
                </a:solidFill>
              </a:rPr>
              <a:t> </a:t>
            </a:r>
            <a:r>
              <a:rPr lang="en-GB" dirty="0">
                <a:solidFill>
                  <a:srgbClr val="00628C"/>
                </a:solidFill>
              </a:rPr>
              <a:t>= -6</a:t>
            </a:r>
          </a:p>
        </p:txBody>
      </p:sp>
      <p:sp>
        <p:nvSpPr>
          <p:cNvPr id="22" name="TextBox 21">
            <a:extLst>
              <a:ext uri="{FF2B5EF4-FFF2-40B4-BE49-F238E27FC236}">
                <a16:creationId xmlns:a16="http://schemas.microsoft.com/office/drawing/2014/main" id="{5785D746-ED9E-38AE-54D2-4445A56F7D29}"/>
              </a:ext>
            </a:extLst>
          </p:cNvPr>
          <p:cNvSpPr txBox="1"/>
          <p:nvPr/>
        </p:nvSpPr>
        <p:spPr>
          <a:xfrm>
            <a:off x="5731369" y="4017506"/>
            <a:ext cx="4716615" cy="1225868"/>
          </a:xfrm>
          <a:prstGeom prst="roundRect">
            <a:avLst/>
          </a:prstGeom>
          <a:solidFill>
            <a:schemeClr val="accent6">
              <a:lumMod val="20000"/>
              <a:lumOff val="80000"/>
            </a:schemeClr>
          </a:solidFill>
        </p:spPr>
        <p:txBody>
          <a:bodyPr wrap="square" numCol="2" rtlCol="0">
            <a:spAutoFit/>
          </a:bodyPr>
          <a:lstStyle/>
          <a:p>
            <a:pPr>
              <a:spcBef>
                <a:spcPts val="1200"/>
              </a:spcBef>
              <a:buNone/>
            </a:pPr>
            <a:r>
              <a:rPr lang="en-GB" dirty="0">
                <a:solidFill>
                  <a:srgbClr val="00628C"/>
                </a:solidFill>
              </a:rPr>
              <a:t>3</a:t>
            </a:r>
            <a:r>
              <a:rPr lang="en-GB" i="1" dirty="0">
                <a:solidFill>
                  <a:srgbClr val="00628C"/>
                </a:solidFill>
              </a:rPr>
              <a:t>a</a:t>
            </a:r>
            <a:r>
              <a:rPr lang="en-GB" dirty="0">
                <a:solidFill>
                  <a:srgbClr val="00628C"/>
                </a:solidFill>
              </a:rPr>
              <a:t> = 0.9</a:t>
            </a:r>
          </a:p>
          <a:p>
            <a:pPr>
              <a:spcBef>
                <a:spcPts val="1200"/>
              </a:spcBef>
              <a:buNone/>
            </a:pPr>
            <a:r>
              <a:rPr lang="en-GB" i="1" dirty="0">
                <a:solidFill>
                  <a:srgbClr val="00628C"/>
                </a:solidFill>
              </a:rPr>
              <a:t>a ÷ </a:t>
            </a:r>
            <a:r>
              <a:rPr lang="en-GB" dirty="0">
                <a:solidFill>
                  <a:srgbClr val="00628C"/>
                </a:solidFill>
              </a:rPr>
              <a:t>3</a:t>
            </a:r>
            <a:r>
              <a:rPr lang="en-GB" i="1" dirty="0">
                <a:solidFill>
                  <a:srgbClr val="00628C"/>
                </a:solidFill>
              </a:rPr>
              <a:t> </a:t>
            </a:r>
            <a:r>
              <a:rPr lang="en-GB" dirty="0">
                <a:solidFill>
                  <a:srgbClr val="00628C"/>
                </a:solidFill>
              </a:rPr>
              <a:t>= 0.9 </a:t>
            </a:r>
          </a:p>
          <a:p>
            <a:pPr>
              <a:spcBef>
                <a:spcPts val="1200"/>
              </a:spcBef>
              <a:buNone/>
            </a:pPr>
            <a:r>
              <a:rPr lang="en-GB" i="1" dirty="0">
                <a:solidFill>
                  <a:srgbClr val="00628C"/>
                </a:solidFill>
              </a:rPr>
              <a:t>a </a:t>
            </a:r>
            <a:r>
              <a:rPr lang="en-GB" dirty="0">
                <a:solidFill>
                  <a:srgbClr val="00628C"/>
                </a:solidFill>
              </a:rPr>
              <a:t>+ 3</a:t>
            </a:r>
            <a:r>
              <a:rPr lang="en-GB" i="1" dirty="0">
                <a:solidFill>
                  <a:srgbClr val="00628C"/>
                </a:solidFill>
              </a:rPr>
              <a:t> </a:t>
            </a:r>
            <a:r>
              <a:rPr lang="en-GB" dirty="0">
                <a:solidFill>
                  <a:srgbClr val="00628C"/>
                </a:solidFill>
              </a:rPr>
              <a:t>= 0.9</a:t>
            </a:r>
          </a:p>
          <a:p>
            <a:pPr>
              <a:spcBef>
                <a:spcPts val="1200"/>
              </a:spcBef>
              <a:buNone/>
            </a:pPr>
            <a:r>
              <a:rPr lang="en-GB" i="1" dirty="0">
                <a:solidFill>
                  <a:srgbClr val="00628C"/>
                </a:solidFill>
              </a:rPr>
              <a:t>a – </a:t>
            </a:r>
            <a:r>
              <a:rPr lang="en-GB" dirty="0">
                <a:solidFill>
                  <a:srgbClr val="00628C"/>
                </a:solidFill>
              </a:rPr>
              <a:t>3</a:t>
            </a:r>
            <a:r>
              <a:rPr lang="en-GB" i="1" dirty="0">
                <a:solidFill>
                  <a:srgbClr val="00628C"/>
                </a:solidFill>
              </a:rPr>
              <a:t> </a:t>
            </a:r>
            <a:r>
              <a:rPr lang="en-GB" dirty="0">
                <a:solidFill>
                  <a:srgbClr val="00628C"/>
                </a:solidFill>
              </a:rPr>
              <a:t>= 0.9</a:t>
            </a:r>
          </a:p>
        </p:txBody>
      </p:sp>
    </p:spTree>
    <p:extLst>
      <p:ext uri="{BB962C8B-B14F-4D97-AF65-F5344CB8AC3E}">
        <p14:creationId xmlns:p14="http://schemas.microsoft.com/office/powerpoint/2010/main" val="247435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uiExpand="1" build="p"/>
      <p:bldP spid="19" grpId="0"/>
      <p:bldP spid="20" grpId="0"/>
      <p:bldP spid="21"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98819988"/>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4577015">
                  <a:extLst>
                    <a:ext uri="{9D8B030D-6E8A-4147-A177-3AD203B41FA5}">
                      <a16:colId xmlns:a16="http://schemas.microsoft.com/office/drawing/2014/main" val="695237181"/>
                    </a:ext>
                  </a:extLst>
                </a:gridCol>
                <a:gridCol w="718902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653409">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Introduce the equations in pairs: first multiplication and division; then addition and subtraction; and then a mix, for example, addition and division.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Vary the equations so that the expression is not always equal to the same value, then ask for more challenging categorisations. For example, ‘Which equations will have solutions greater than __?’</a:t>
                      </a:r>
                    </a:p>
                    <a:p>
                      <a:endParaRPr lang="en-GB" sz="1600" u="none" dirty="0"/>
                    </a:p>
                    <a:p>
                      <a:r>
                        <a:rPr lang="en-GB" sz="1600" b="1" i="0" u="none" dirty="0"/>
                        <a:t>Representations</a:t>
                      </a:r>
                    </a:p>
                    <a:p>
                      <a:r>
                        <a:rPr lang="en-GB" sz="1600" b="0" i="0" u="none" dirty="0"/>
                        <a:t>Use a bar model to represent the four different operations in each equation. The constant ‘answer’ of 9 will help students to compare how the solutions differ too.</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15 assesses how readily students reason about solutions. Recognising whether a solution is sensible is an important skill in solving equations. This activity should give insight into how explicitly students will need to be taught to reason and think about their answers. For example, do they recognise when a solution will be greater or smaller than the ‘answer’ in the equation?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first set of equations is relatively straightforward. Listen out for their reasoning. Do they generalise that </a:t>
                      </a:r>
                      <a:r>
                        <a:rPr lang="en-GB" sz="1600" i="1" dirty="0"/>
                        <a:t>a</a:t>
                      </a:r>
                      <a:r>
                        <a:rPr lang="en-GB" sz="1600" i="0" dirty="0"/>
                        <a:t> must be even for the addition/subtraction, as ‘even + odd = odd’, or do they use the specific numbers as examples? Students who are less confident with inverse operations may incorrectly reason that the addition has a larger solution than the subtraction, as ‘addition makes things bigger’. These students are likely to need more support and practice.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The introduction of negatives and decimals in part d may challenge students’ definitions of ‘even’ and ‘multiple’, so be prepared for students to falter. These sets of equations also challenge students who make incorrect generalisations, such assuming that the greatest solution will always be linked to the multiplicative operations. </a:t>
                      </a:r>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i="0" kern="1200" dirty="0">
                          <a:solidFill>
                            <a:schemeClr val="tx1"/>
                          </a:solidFill>
                          <a:effectLst/>
                          <a:latin typeface="+mn-lt"/>
                          <a:ea typeface="+mn-ea"/>
                          <a:cs typeface="+mn-cs"/>
                        </a:rPr>
                        <a:t>Key idea 2.2.1.3 from </a:t>
                      </a:r>
                      <a:r>
                        <a:rPr lang="en-GB" sz="1600" b="0" i="0" u="sng" strike="noStrike" kern="1200" dirty="0">
                          <a:solidFill>
                            <a:schemeClr val="tx1"/>
                          </a:solidFill>
                          <a:effectLst/>
                          <a:latin typeface="+mn-lt"/>
                          <a:ea typeface="+mn-ea"/>
                          <a:cs typeface="+mn-cs"/>
                          <a:hlinkClick r:id="rId3"/>
                        </a:rPr>
                        <a:t>Secondary Mastery Professional Development | NCETM</a:t>
                      </a:r>
                      <a:r>
                        <a:rPr lang="en-GB" sz="1600" b="0" i="0" kern="1200" dirty="0">
                          <a:solidFill>
                            <a:schemeClr val="tx1"/>
                          </a:solidFill>
                          <a:effectLst/>
                          <a:latin typeface="+mn-lt"/>
                          <a:ea typeface="+mn-ea"/>
                          <a:cs typeface="+mn-cs"/>
                        </a:rPr>
                        <a:t> explores ‘</a:t>
                      </a:r>
                      <a:r>
                        <a:rPr lang="en-GB" sz="1600" b="0" i="0" kern="1200" dirty="0">
                          <a:solidFill>
                            <a:schemeClr val="tx1"/>
                          </a:solidFill>
                          <a:effectLst/>
                          <a:latin typeface="+mn-lt"/>
                          <a:ea typeface="+mn-ea"/>
                          <a:cs typeface="+mn-cs"/>
                          <a:hlinkClick r:id="rId4"/>
                        </a:rPr>
                        <a:t>Understanding solutions balance an equation</a:t>
                      </a:r>
                      <a:r>
                        <a:rPr lang="en-GB" sz="1600" b="0" i="0" kern="1200" dirty="0">
                          <a:solidFill>
                            <a:schemeClr val="tx1"/>
                          </a:solidFill>
                          <a:effectLst/>
                          <a:latin typeface="+mn-lt"/>
                          <a:ea typeface="+mn-ea"/>
                          <a:cs typeface="+mn-cs"/>
                        </a:rPr>
                        <a:t>’ and may give some further ideas for how to deepen students’ understanding of solutions.</a:t>
                      </a:r>
                    </a:p>
                    <a:p>
                      <a:pPr marL="285750" indent="-285750">
                        <a:buFont typeface="Arial" panose="020B0604020202020204" pitchFamily="34" charset="0"/>
                        <a:buChar char="•"/>
                      </a:pPr>
                      <a:r>
                        <a:rPr lang="en-GB" sz="1600" b="0" i="0" kern="1200" dirty="0">
                          <a:solidFill>
                            <a:schemeClr val="tx1"/>
                          </a:solidFill>
                          <a:effectLst/>
                          <a:latin typeface="+mn-lt"/>
                          <a:ea typeface="+mn-ea"/>
                          <a:cs typeface="+mn-cs"/>
                        </a:rPr>
                        <a:t>Additional activities </a:t>
                      </a:r>
                      <a:r>
                        <a:rPr lang="en-GB" sz="1600" b="0" i="0" kern="1200" dirty="0">
                          <a:solidFill>
                            <a:schemeClr val="tx1"/>
                          </a:solidFill>
                          <a:effectLst/>
                          <a:latin typeface="+mn-lt"/>
                          <a:ea typeface="+mn-ea"/>
                          <a:cs typeface="+mn-cs"/>
                          <a:hlinkClick r:id="rId5" action="ppaction://hlinksldjump"/>
                        </a:rPr>
                        <a:t>G</a:t>
                      </a:r>
                      <a:r>
                        <a:rPr lang="en-GB" sz="1600" b="0" i="0" kern="1200" dirty="0">
                          <a:solidFill>
                            <a:schemeClr val="tx1"/>
                          </a:solidFill>
                          <a:effectLst/>
                          <a:latin typeface="+mn-lt"/>
                          <a:ea typeface="+mn-ea"/>
                          <a:cs typeface="+mn-cs"/>
                        </a:rPr>
                        <a:t> and </a:t>
                      </a:r>
                      <a:r>
                        <a:rPr lang="en-GB" sz="1600" b="0" i="0" kern="1200" dirty="0">
                          <a:solidFill>
                            <a:schemeClr val="tx1"/>
                          </a:solidFill>
                          <a:effectLst/>
                          <a:latin typeface="+mn-lt"/>
                          <a:ea typeface="+mn-ea"/>
                          <a:cs typeface="+mn-cs"/>
                          <a:hlinkClick r:id="rId6" action="ppaction://hlinksldjump"/>
                        </a:rPr>
                        <a:t>H</a:t>
                      </a:r>
                      <a:r>
                        <a:rPr lang="en-GB" sz="1600" b="0" i="0" kern="1200" dirty="0">
                          <a:solidFill>
                            <a:schemeClr val="tx1"/>
                          </a:solidFill>
                          <a:effectLst/>
                          <a:latin typeface="+mn-lt"/>
                          <a:ea typeface="+mn-ea"/>
                          <a:cs typeface="+mn-cs"/>
                        </a:rPr>
                        <a:t> also explore reasoning around solutions.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829596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D4A336-1777-DD97-160D-C32AEF6FBEA0}"/>
              </a:ext>
            </a:extLst>
          </p:cNvPr>
          <p:cNvSpPr>
            <a:spLocks noGrp="1"/>
          </p:cNvSpPr>
          <p:nvPr>
            <p:ph type="body" sz="quarter" idx="11"/>
          </p:nvPr>
        </p:nvSpPr>
        <p:spPr/>
        <p:txBody>
          <a:bodyPr/>
          <a:lstStyle/>
          <a:p>
            <a:r>
              <a:rPr lang="en-GB" dirty="0"/>
              <a:t>Checkpoint 16: What do we know about </a:t>
            </a:r>
            <a:r>
              <a:rPr lang="en-GB" i="1" dirty="0"/>
              <a:t>m</a:t>
            </a:r>
            <a:r>
              <a:rPr lang="en-GB" dirty="0"/>
              <a:t>? </a:t>
            </a:r>
          </a:p>
        </p:txBody>
      </p:sp>
      <p:sp>
        <p:nvSpPr>
          <p:cNvPr id="8" name="Action Button: Help 7">
            <a:hlinkClick r:id="" action="ppaction://noaction" highlightClick="1"/>
            <a:extLst>
              <a:ext uri="{FF2B5EF4-FFF2-40B4-BE49-F238E27FC236}">
                <a16:creationId xmlns:a16="http://schemas.microsoft.com/office/drawing/2014/main" id="{CB573322-8F48-B291-8875-1B8FBEBA2B32}"/>
              </a:ext>
            </a:extLst>
          </p:cNvPr>
          <p:cNvSpPr/>
          <p:nvPr/>
        </p:nvSpPr>
        <p:spPr>
          <a:xfrm>
            <a:off x="185166" y="588879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C1B0B6-233A-32C2-2911-5100AE31A317}"/>
                  </a:ext>
                </a:extLst>
              </p:cNvPr>
              <p:cNvSpPr txBox="1"/>
              <p:nvPr/>
            </p:nvSpPr>
            <p:spPr>
              <a:xfrm>
                <a:off x="1213431" y="5888799"/>
                <a:ext cx="9891891" cy="769441"/>
              </a:xfrm>
              <a:prstGeom prst="rect">
                <a:avLst/>
              </a:prstGeom>
              <a:noFill/>
            </p:spPr>
            <p:txBody>
              <a:bodyPr wrap="square">
                <a:spAutoFit/>
              </a:bodyPr>
              <a:lstStyle/>
              <a:p>
                <a:pPr marL="0" lvl="1">
                  <a:buNone/>
                </a:pPr>
                <a:r>
                  <a:rPr lang="en-GB" sz="2200" dirty="0"/>
                  <a:t>Write your own expression for </a:t>
                </a:r>
                <a14:m>
                  <m:oMath xmlns:m="http://schemas.openxmlformats.org/officeDocument/2006/math">
                    <m:r>
                      <a:rPr lang="en-GB" sz="2200" i="1" dirty="0" smtClean="0">
                        <a:latin typeface="Cambria Math" panose="02040503050406030204" pitchFamily="18" charset="0"/>
                      </a:rPr>
                      <m:t>𝑚</m:t>
                    </m:r>
                  </m:oMath>
                </a14:m>
                <a:r>
                  <a:rPr lang="en-GB" sz="2200" dirty="0"/>
                  <a:t>. Can you write a description for it that will have ‘yes’ in every column? How about ‘no’ or ‘don’t know’? </a:t>
                </a:r>
              </a:p>
            </p:txBody>
          </p:sp>
        </mc:Choice>
        <mc:Fallback xmlns="">
          <p:sp>
            <p:nvSpPr>
              <p:cNvPr id="9" name="TextBox 8">
                <a:extLst>
                  <a:ext uri="{FF2B5EF4-FFF2-40B4-BE49-F238E27FC236}">
                    <a16:creationId xmlns:a16="http://schemas.microsoft.com/office/drawing/2014/main" id="{2CC1B0B6-233A-32C2-2911-5100AE31A317}"/>
                  </a:ext>
                </a:extLst>
              </p:cNvPr>
              <p:cNvSpPr txBox="1">
                <a:spLocks noRot="1" noChangeAspect="1" noMove="1" noResize="1" noEditPoints="1" noAdjustHandles="1" noChangeArrowheads="1" noChangeShapeType="1" noTextEdit="1"/>
              </p:cNvSpPr>
              <p:nvPr/>
            </p:nvSpPr>
            <p:spPr>
              <a:xfrm>
                <a:off x="1213431" y="5888799"/>
                <a:ext cx="9891891" cy="769441"/>
              </a:xfrm>
              <a:prstGeom prst="rect">
                <a:avLst/>
              </a:prstGeom>
              <a:blipFill>
                <a:blip r:embed="rId4"/>
                <a:stretch>
                  <a:fillRect l="-801" t="-4762" b="-16667"/>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3E6227A5-8C93-8ADF-EECB-7BF50400C544}"/>
              </a:ext>
            </a:extLst>
          </p:cNvPr>
          <p:cNvSpPr txBox="1"/>
          <p:nvPr/>
        </p:nvSpPr>
        <p:spPr>
          <a:xfrm>
            <a:off x="314310" y="1142285"/>
            <a:ext cx="10920156" cy="430887"/>
          </a:xfrm>
          <a:prstGeom prst="rect">
            <a:avLst/>
          </a:prstGeom>
          <a:noFill/>
        </p:spPr>
        <p:txBody>
          <a:bodyPr wrap="square" rtlCol="0">
            <a:spAutoFit/>
          </a:bodyPr>
          <a:lstStyle/>
          <a:p>
            <a:pPr>
              <a:buNone/>
            </a:pPr>
            <a:r>
              <a:rPr lang="en-GB" sz="2200" dirty="0">
                <a:latin typeface="+mn-lt"/>
              </a:rPr>
              <a:t>Complete the table. The first one has been done for you. </a:t>
            </a:r>
          </a:p>
        </p:txBody>
      </p:sp>
      <mc:AlternateContent xmlns:mc="http://schemas.openxmlformats.org/markup-compatibility/2006" xmlns:a14="http://schemas.microsoft.com/office/drawing/2010/main">
        <mc:Choice Requires="a14">
          <p:graphicFrame>
            <p:nvGraphicFramePr>
              <p:cNvPr id="2" name="Table 9">
                <a:extLst>
                  <a:ext uri="{FF2B5EF4-FFF2-40B4-BE49-F238E27FC236}">
                    <a16:creationId xmlns:a16="http://schemas.microsoft.com/office/drawing/2014/main" id="{34227CE4-C218-4318-BA9E-666DAE89E03B}"/>
                  </a:ext>
                </a:extLst>
              </p:cNvPr>
              <p:cNvGraphicFramePr>
                <a:graphicFrameLocks noGrp="1"/>
              </p:cNvGraphicFramePr>
              <p:nvPr>
                <p:extLst>
                  <p:ext uri="{D42A27DB-BD31-4B8C-83A1-F6EECF244321}">
                    <p14:modId xmlns:p14="http://schemas.microsoft.com/office/powerpoint/2010/main" val="2359820200"/>
                  </p:ext>
                </p:extLst>
              </p:nvPr>
            </p:nvGraphicFramePr>
            <p:xfrm>
              <a:off x="494026" y="1717866"/>
              <a:ext cx="10560724" cy="386061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1097459807"/>
                        </a:ext>
                      </a:extLst>
                    </a:gridCol>
                    <a:gridCol w="5822061">
                      <a:extLst>
                        <a:ext uri="{9D8B030D-6E8A-4147-A177-3AD203B41FA5}">
                          <a16:colId xmlns:a16="http://schemas.microsoft.com/office/drawing/2014/main" val="2032222948"/>
                        </a:ext>
                      </a:extLst>
                    </a:gridCol>
                    <a:gridCol w="1184563">
                      <a:extLst>
                        <a:ext uri="{9D8B030D-6E8A-4147-A177-3AD203B41FA5}">
                          <a16:colId xmlns:a16="http://schemas.microsoft.com/office/drawing/2014/main" val="9086232"/>
                        </a:ext>
                      </a:extLst>
                    </a:gridCol>
                    <a:gridCol w="1433946">
                      <a:extLst>
                        <a:ext uri="{9D8B030D-6E8A-4147-A177-3AD203B41FA5}">
                          <a16:colId xmlns:a16="http://schemas.microsoft.com/office/drawing/2014/main" val="99640857"/>
                        </a:ext>
                      </a:extLst>
                    </a:gridCol>
                    <a:gridCol w="1652154">
                      <a:extLst>
                        <a:ext uri="{9D8B030D-6E8A-4147-A177-3AD203B41FA5}">
                          <a16:colId xmlns:a16="http://schemas.microsoft.com/office/drawing/2014/main" val="2198014285"/>
                        </a:ext>
                      </a:extLst>
                    </a:gridCol>
                  </a:tblGrid>
                  <a:tr h="146621">
                    <a:tc>
                      <a:txBody>
                        <a:bodyPr/>
                        <a:lstStyle/>
                        <a:p>
                          <a:endParaRPr lang="en-GB" sz="2200" dirty="0"/>
                        </a:p>
                      </a:txBody>
                      <a:tcPr/>
                    </a:tc>
                    <a:tc>
                      <a:txBody>
                        <a:bodyPr/>
                        <a:lstStyle/>
                        <a:p>
                          <a:pPr algn="l"/>
                          <a:r>
                            <a:rPr lang="en-GB" sz="2200" b="1" dirty="0">
                              <a:solidFill>
                                <a:schemeClr val="accent3"/>
                              </a:solidFill>
                            </a:rPr>
                            <a:t>If…</a:t>
                          </a:r>
                        </a:p>
                      </a:txBody>
                      <a:tcPr>
                        <a:solidFill>
                          <a:srgbClr val="99CCCC"/>
                        </a:solidFill>
                      </a:tcPr>
                    </a:tc>
                    <a:tc>
                      <a:txBody>
                        <a:bodyPr/>
                        <a:lstStyle/>
                        <a:p>
                          <a:pPr algn="ctr"/>
                          <a:r>
                            <a:rPr lang="en-GB" sz="2200" b="1" i="1" dirty="0">
                              <a:solidFill>
                                <a:schemeClr val="accent3"/>
                              </a:solidFill>
                            </a:rPr>
                            <a:t>m</a:t>
                          </a:r>
                          <a:r>
                            <a:rPr lang="en-GB" sz="2200" b="1" i="0" dirty="0">
                              <a:solidFill>
                                <a:schemeClr val="accent3"/>
                              </a:solidFill>
                            </a:rPr>
                            <a:t> is even</a:t>
                          </a:r>
                        </a:p>
                      </a:txBody>
                      <a:tcPr>
                        <a:solidFill>
                          <a:srgbClr val="99CCCC"/>
                        </a:solidFill>
                      </a:tcPr>
                    </a:tc>
                    <a:tc>
                      <a:txBody>
                        <a:bodyPr/>
                        <a:lstStyle/>
                        <a:p>
                          <a:pPr algn="ctr"/>
                          <a:r>
                            <a:rPr lang="en-GB" sz="2200" b="1" i="1" dirty="0">
                              <a:solidFill>
                                <a:schemeClr val="accent3"/>
                              </a:solidFill>
                            </a:rPr>
                            <a:t>m</a:t>
                          </a:r>
                          <a:r>
                            <a:rPr lang="en-GB" sz="2200" b="1" i="0" dirty="0">
                              <a:solidFill>
                                <a:schemeClr val="accent3"/>
                              </a:solidFill>
                            </a:rPr>
                            <a:t> is p</a:t>
                          </a:r>
                          <a:r>
                            <a:rPr lang="en-GB" sz="2200" b="1" dirty="0">
                              <a:solidFill>
                                <a:schemeClr val="accent3"/>
                              </a:solidFill>
                            </a:rPr>
                            <a:t>ositive</a:t>
                          </a:r>
                        </a:p>
                      </a:txBody>
                      <a:tcPr>
                        <a:solidFill>
                          <a:srgbClr val="99CCCC"/>
                        </a:solidFill>
                      </a:tcPr>
                    </a:tc>
                    <a:tc>
                      <a:txBody>
                        <a:bodyPr/>
                        <a:lstStyle/>
                        <a:p>
                          <a:pPr algn="ctr"/>
                          <a:r>
                            <a:rPr lang="en-GB" sz="2200" b="1" i="1" dirty="0">
                              <a:solidFill>
                                <a:schemeClr val="accent3"/>
                              </a:solidFill>
                            </a:rPr>
                            <a:t>m</a:t>
                          </a:r>
                          <a:r>
                            <a:rPr lang="en-GB" sz="2200" b="1" i="0" dirty="0">
                              <a:solidFill>
                                <a:schemeClr val="accent3"/>
                              </a:solidFill>
                            </a:rPr>
                            <a:t> is m</a:t>
                          </a:r>
                          <a:r>
                            <a:rPr lang="en-GB" sz="2200" b="1" dirty="0">
                              <a:solidFill>
                                <a:schemeClr val="accent3"/>
                              </a:solidFill>
                            </a:rPr>
                            <a:t>ore than 40</a:t>
                          </a:r>
                        </a:p>
                      </a:txBody>
                      <a:tcPr>
                        <a:solidFill>
                          <a:srgbClr val="99CCCC"/>
                        </a:solidFill>
                      </a:tcPr>
                    </a:tc>
                    <a:extLst>
                      <a:ext uri="{0D108BD9-81ED-4DB2-BD59-A6C34878D82A}">
                        <a16:rowId xmlns:a16="http://schemas.microsoft.com/office/drawing/2014/main" val="1581133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rPr>
                                <m:t>5</m:t>
                              </m:r>
                              <m:r>
                                <a:rPr lang="en-GB" sz="2200" i="1" kern="1200" dirty="0" smtClean="0">
                                  <a:solidFill>
                                    <a:srgbClr val="00628C"/>
                                  </a:solidFill>
                                  <a:latin typeface="Cambria Math" panose="02040503050406030204" pitchFamily="18" charset="0"/>
                                  <a:ea typeface="+mn-ea"/>
                                  <a:cs typeface="+mn-cs"/>
                                </a:rPr>
                                <m:t>𝑚</m:t>
                              </m:r>
                            </m:oMath>
                          </a14:m>
                          <a:r>
                            <a:rPr lang="en-GB" sz="2200" kern="1200" dirty="0">
                              <a:solidFill>
                                <a:srgbClr val="00628C"/>
                              </a:solidFill>
                            </a:rPr>
                            <a:t> gives an odd number greater than 10</a:t>
                          </a:r>
                          <a:endParaRPr lang="en-GB" sz="2200" kern="1200" dirty="0">
                            <a:solidFill>
                              <a:srgbClr val="00628C"/>
                            </a:solidFill>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ea typeface="Cambria Math" panose="02040503050406030204" pitchFamily="18" charset="0"/>
                                  </a:rPr>
                                  <m:t>×</m:t>
                                </m:r>
                              </m:oMath>
                            </m:oMathPara>
                          </a14:m>
                          <a:endParaRPr lang="en-GB" sz="2200" dirty="0"/>
                        </a:p>
                      </a:txBody>
                      <a:tcPr/>
                    </a:tc>
                    <a:tc>
                      <a:txBody>
                        <a:bodyPr/>
                        <a:lstStyle/>
                        <a:p>
                          <a:pPr algn="ctr"/>
                          <a:r>
                            <a:rPr lang="en-GB" sz="2200" dirty="0">
                              <a:sym typeface="Wingdings 2" panose="05020102010507070707" pitchFamily="18" charset="2"/>
                            </a:rPr>
                            <a:t></a:t>
                          </a:r>
                          <a:endParaRPr lang="en-GB" sz="2200" dirty="0"/>
                        </a:p>
                      </a:txBody>
                      <a:tcPr/>
                    </a:tc>
                    <a:tc>
                      <a:txBody>
                        <a:bodyPr/>
                        <a:lstStyle/>
                        <a:p>
                          <a:pPr algn="ctr"/>
                          <a:r>
                            <a:rPr lang="en-GB" sz="2200" dirty="0"/>
                            <a:t>?</a:t>
                          </a:r>
                        </a:p>
                      </a:txBody>
                      <a:tcPr/>
                    </a:tc>
                    <a:extLst>
                      <a:ext uri="{0D108BD9-81ED-4DB2-BD59-A6C34878D82A}">
                        <a16:rowId xmlns:a16="http://schemas.microsoft.com/office/drawing/2014/main" val="435738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3</m:t>
                              </m:r>
                              <m:r>
                                <a:rPr lang="en-GB" sz="2200" i="1" kern="1200" dirty="0" smtClean="0">
                                  <a:solidFill>
                                    <a:srgbClr val="00628C"/>
                                  </a:solidFill>
                                  <a:latin typeface="Cambria Math" panose="02040503050406030204" pitchFamily="18" charset="0"/>
                                  <a:ea typeface="+mn-ea"/>
                                  <a:cs typeface="+mn-cs"/>
                                </a:rPr>
                                <m:t>𝑚</m:t>
                              </m:r>
                            </m:oMath>
                          </a14:m>
                          <a:r>
                            <a:rPr lang="en-GB" sz="2200" kern="1200" dirty="0">
                              <a:solidFill>
                                <a:srgbClr val="00628C"/>
                              </a:solidFill>
                              <a:latin typeface="+mn-lt"/>
                              <a:ea typeface="+mn-ea"/>
                              <a:cs typeface="+mn-cs"/>
                            </a:rPr>
                            <a:t> gives an even number less than 100</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00136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kern="1200" dirty="0">
                              <a:solidFill>
                                <a:srgbClr val="00628C"/>
                              </a:solidFill>
                              <a:latin typeface="+mn-lt"/>
                              <a:ea typeface="+mn-ea"/>
                              <a:cs typeface="+mn-cs"/>
                            </a:rPr>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40 – </m:t>
                              </m:r>
                              <m:r>
                                <a:rPr lang="en-GB" sz="2200" i="1" kern="1200" dirty="0" smtClean="0">
                                  <a:solidFill>
                                    <a:srgbClr val="00628C"/>
                                  </a:solidFill>
                                  <a:latin typeface="Cambria Math" panose="02040503050406030204" pitchFamily="18" charset="0"/>
                                  <a:ea typeface="+mn-ea"/>
                                  <a:cs typeface="+mn-cs"/>
                                </a:rPr>
                                <m:t>𝑚</m:t>
                              </m:r>
                              <m:r>
                                <a:rPr lang="en-GB" sz="2200" i="1" kern="1200" dirty="0" smtClean="0">
                                  <a:solidFill>
                                    <a:srgbClr val="00628C"/>
                                  </a:solidFill>
                                  <a:latin typeface="Cambria Math" panose="02040503050406030204" pitchFamily="18" charset="0"/>
                                  <a:ea typeface="+mn-ea"/>
                                  <a:cs typeface="+mn-cs"/>
                                </a:rPr>
                                <m:t> </m:t>
                              </m:r>
                            </m:oMath>
                          </a14:m>
                          <a:r>
                            <a:rPr lang="en-GB" sz="2200" i="0" kern="1200" dirty="0">
                              <a:solidFill>
                                <a:srgbClr val="00628C"/>
                              </a:solidFill>
                              <a:latin typeface="+mn-lt"/>
                              <a:ea typeface="+mn-ea"/>
                              <a:cs typeface="+mn-cs"/>
                            </a:rPr>
                            <a:t>gives a negative number</a:t>
                          </a:r>
                          <a:endParaRPr lang="en-GB" sz="2200" i="1" kern="1200" dirty="0">
                            <a:solidFill>
                              <a:srgbClr val="00628C"/>
                            </a:solidFill>
                            <a:latin typeface="+mn-lt"/>
                            <a:ea typeface="+mn-ea"/>
                            <a:cs typeface="+mn-cs"/>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21554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2</m:t>
                              </m:r>
                              <m:r>
                                <a:rPr lang="en-GB" sz="2200" i="1" kern="1200" dirty="0" smtClean="0">
                                  <a:solidFill>
                                    <a:srgbClr val="00628C"/>
                                  </a:solidFill>
                                  <a:latin typeface="Cambria Math" panose="02040503050406030204" pitchFamily="18" charset="0"/>
                                  <a:ea typeface="+mn-ea"/>
                                  <a:cs typeface="+mn-cs"/>
                                </a:rPr>
                                <m:t>𝑚</m:t>
                              </m:r>
                            </m:oMath>
                          </a14:m>
                          <a:r>
                            <a:rPr lang="en-GB" sz="2200" kern="1200" dirty="0">
                              <a:solidFill>
                                <a:srgbClr val="00628C"/>
                              </a:solidFill>
                              <a:latin typeface="+mn-lt"/>
                              <a:ea typeface="+mn-ea"/>
                              <a:cs typeface="+mn-cs"/>
                            </a:rPr>
                            <a:t> gives an even number greater than 40</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235409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2200" i="1" kern="1200" dirty="0" smtClean="0">
                                      <a:solidFill>
                                        <a:srgbClr val="00628C"/>
                                      </a:solidFill>
                                      <a:latin typeface="Cambria Math" panose="02040503050406030204" pitchFamily="18" charset="0"/>
                                      <a:ea typeface="+mn-ea"/>
                                      <a:cs typeface="+mn-cs"/>
                                    </a:rPr>
                                  </m:ctrlPr>
                                </m:fPr>
                                <m:num>
                                  <m:r>
                                    <a:rPr lang="en-GB" sz="2200" b="0" i="1" kern="1200" dirty="0" smtClean="0">
                                      <a:solidFill>
                                        <a:srgbClr val="00628C"/>
                                      </a:solidFill>
                                      <a:latin typeface="Cambria Math" panose="02040503050406030204" pitchFamily="18" charset="0"/>
                                      <a:ea typeface="+mn-ea"/>
                                      <a:cs typeface="+mn-cs"/>
                                    </a:rPr>
                                    <m:t>𝑚</m:t>
                                  </m:r>
                                </m:num>
                                <m:den>
                                  <m:r>
                                    <a:rPr lang="en-GB" sz="2200" kern="1200" dirty="0" smtClean="0">
                                      <a:solidFill>
                                        <a:srgbClr val="00628C"/>
                                      </a:solidFill>
                                      <a:latin typeface="Cambria Math" panose="02040503050406030204" pitchFamily="18" charset="0"/>
                                      <a:ea typeface="+mn-ea"/>
                                      <a:cs typeface="+mn-cs"/>
                                    </a:rPr>
                                    <m:t>2</m:t>
                                  </m:r>
                                </m:den>
                              </m:f>
                              <m:r>
                                <a:rPr lang="en-GB" sz="2200" kern="1200" dirty="0" smtClean="0">
                                  <a:solidFill>
                                    <a:srgbClr val="00628C"/>
                                  </a:solidFill>
                                  <a:latin typeface="Cambria Math" panose="02040503050406030204" pitchFamily="18" charset="0"/>
                                  <a:ea typeface="+mn-ea"/>
                                  <a:cs typeface="+mn-cs"/>
                                </a:rPr>
                                <m:t> </m:t>
                              </m:r>
                            </m:oMath>
                          </a14:m>
                          <a:r>
                            <a:rPr lang="en-GB" sz="2200" kern="1200" dirty="0">
                              <a:solidFill>
                                <a:srgbClr val="00628C"/>
                              </a:solidFill>
                              <a:latin typeface="+mn-lt"/>
                              <a:ea typeface="+mn-ea"/>
                              <a:cs typeface="+mn-cs"/>
                            </a:rPr>
                            <a:t>gives an odd number greater than 20</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12605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3</m:t>
                              </m:r>
                              <m:r>
                                <a:rPr lang="en-GB" sz="2200" i="1" kern="1200" dirty="0" smtClean="0">
                                  <a:solidFill>
                                    <a:srgbClr val="00628C"/>
                                  </a:solidFill>
                                  <a:latin typeface="Cambria Math" panose="02040503050406030204" pitchFamily="18" charset="0"/>
                                  <a:ea typeface="+mn-ea"/>
                                  <a:cs typeface="+mn-cs"/>
                                </a:rPr>
                                <m:t>𝑚</m:t>
                              </m:r>
                              <m:r>
                                <a:rPr lang="en-GB" sz="2200" i="1" kern="1200" dirty="0" smtClean="0">
                                  <a:solidFill>
                                    <a:srgbClr val="00628C"/>
                                  </a:solidFill>
                                  <a:latin typeface="Cambria Math" panose="02040503050406030204" pitchFamily="18" charset="0"/>
                                  <a:ea typeface="+mn-ea"/>
                                  <a:cs typeface="+mn-cs"/>
                                </a:rPr>
                                <m:t> + 1 </m:t>
                              </m:r>
                            </m:oMath>
                          </a14:m>
                          <a:r>
                            <a:rPr lang="en-GB" sz="2200" kern="1200" dirty="0">
                              <a:solidFill>
                                <a:srgbClr val="00628C"/>
                              </a:solidFill>
                              <a:latin typeface="+mn-lt"/>
                              <a:ea typeface="+mn-ea"/>
                              <a:cs typeface="+mn-cs"/>
                            </a:rPr>
                            <a:t>gives an odd number more than 200</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3(</m:t>
                              </m:r>
                              <m:r>
                                <a:rPr lang="en-GB" sz="2200" i="1" kern="1200" dirty="0" smtClean="0">
                                  <a:solidFill>
                                    <a:srgbClr val="00628C"/>
                                  </a:solidFill>
                                  <a:latin typeface="Cambria Math" panose="02040503050406030204" pitchFamily="18" charset="0"/>
                                  <a:ea typeface="+mn-ea"/>
                                  <a:cs typeface="+mn-cs"/>
                                </a:rPr>
                                <m:t>𝑚</m:t>
                              </m:r>
                              <m:r>
                                <a:rPr lang="en-GB" sz="2200" i="1" kern="1200" dirty="0" smtClean="0">
                                  <a:solidFill>
                                    <a:srgbClr val="00628C"/>
                                  </a:solidFill>
                                  <a:latin typeface="Cambria Math" panose="02040503050406030204" pitchFamily="18" charset="0"/>
                                  <a:ea typeface="+mn-ea"/>
                                  <a:cs typeface="+mn-cs"/>
                                </a:rPr>
                                <m:t> – 2) </m:t>
                              </m:r>
                            </m:oMath>
                          </a14:m>
                          <a:r>
                            <a:rPr lang="en-GB" sz="2200" i="0" kern="1200" dirty="0">
                              <a:solidFill>
                                <a:srgbClr val="00628C"/>
                              </a:solidFill>
                              <a:latin typeface="+mn-lt"/>
                              <a:ea typeface="+mn-ea"/>
                              <a:cs typeface="+mn-cs"/>
                            </a:rPr>
                            <a:t>gives an even number more than 8 </a:t>
                          </a:r>
                          <a:endParaRPr lang="en-GB" sz="2200" kern="1200" dirty="0">
                            <a:solidFill>
                              <a:srgbClr val="00628C"/>
                            </a:solidFill>
                            <a:latin typeface="+mn-lt"/>
                            <a:ea typeface="+mn-ea"/>
                            <a:cs typeface="+mn-cs"/>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61356743"/>
                      </a:ext>
                    </a:extLst>
                  </a:tr>
                </a:tbl>
              </a:graphicData>
            </a:graphic>
          </p:graphicFrame>
        </mc:Choice>
        <mc:Fallback xmlns="">
          <p:graphicFrame>
            <p:nvGraphicFramePr>
              <p:cNvPr id="2" name="Table 9">
                <a:extLst>
                  <a:ext uri="{FF2B5EF4-FFF2-40B4-BE49-F238E27FC236}">
                    <a16:creationId xmlns:a16="http://schemas.microsoft.com/office/drawing/2014/main" id="{34227CE4-C218-4318-BA9E-666DAE89E03B}"/>
                  </a:ext>
                </a:extLst>
              </p:cNvPr>
              <p:cNvGraphicFramePr>
                <a:graphicFrameLocks noGrp="1"/>
              </p:cNvGraphicFramePr>
              <p:nvPr>
                <p:extLst>
                  <p:ext uri="{D42A27DB-BD31-4B8C-83A1-F6EECF244321}">
                    <p14:modId xmlns:p14="http://schemas.microsoft.com/office/powerpoint/2010/main" val="2359820200"/>
                  </p:ext>
                </p:extLst>
              </p:nvPr>
            </p:nvGraphicFramePr>
            <p:xfrm>
              <a:off x="494026" y="1717866"/>
              <a:ext cx="10560724" cy="386061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1097459807"/>
                        </a:ext>
                      </a:extLst>
                    </a:gridCol>
                    <a:gridCol w="5822061">
                      <a:extLst>
                        <a:ext uri="{9D8B030D-6E8A-4147-A177-3AD203B41FA5}">
                          <a16:colId xmlns:a16="http://schemas.microsoft.com/office/drawing/2014/main" val="2032222948"/>
                        </a:ext>
                      </a:extLst>
                    </a:gridCol>
                    <a:gridCol w="1184563">
                      <a:extLst>
                        <a:ext uri="{9D8B030D-6E8A-4147-A177-3AD203B41FA5}">
                          <a16:colId xmlns:a16="http://schemas.microsoft.com/office/drawing/2014/main" val="9086232"/>
                        </a:ext>
                      </a:extLst>
                    </a:gridCol>
                    <a:gridCol w="1433946">
                      <a:extLst>
                        <a:ext uri="{9D8B030D-6E8A-4147-A177-3AD203B41FA5}">
                          <a16:colId xmlns:a16="http://schemas.microsoft.com/office/drawing/2014/main" val="99640857"/>
                        </a:ext>
                      </a:extLst>
                    </a:gridCol>
                    <a:gridCol w="1652154">
                      <a:extLst>
                        <a:ext uri="{9D8B030D-6E8A-4147-A177-3AD203B41FA5}">
                          <a16:colId xmlns:a16="http://schemas.microsoft.com/office/drawing/2014/main" val="2198014285"/>
                        </a:ext>
                      </a:extLst>
                    </a:gridCol>
                  </a:tblGrid>
                  <a:tr h="762000">
                    <a:tc>
                      <a:txBody>
                        <a:bodyPr/>
                        <a:lstStyle/>
                        <a:p>
                          <a:endParaRPr lang="en-GB" sz="2200" dirty="0"/>
                        </a:p>
                      </a:txBody>
                      <a:tcPr/>
                    </a:tc>
                    <a:tc>
                      <a:txBody>
                        <a:bodyPr/>
                        <a:lstStyle/>
                        <a:p>
                          <a:pPr algn="l"/>
                          <a:r>
                            <a:rPr lang="en-GB" sz="2200" b="1" dirty="0">
                              <a:solidFill>
                                <a:schemeClr val="accent3"/>
                              </a:solidFill>
                            </a:rPr>
                            <a:t>If…</a:t>
                          </a:r>
                        </a:p>
                      </a:txBody>
                      <a:tcPr>
                        <a:solidFill>
                          <a:srgbClr val="99CCCC"/>
                        </a:solidFill>
                      </a:tcPr>
                    </a:tc>
                    <a:tc>
                      <a:txBody>
                        <a:bodyPr/>
                        <a:lstStyle/>
                        <a:p>
                          <a:pPr algn="ctr"/>
                          <a:r>
                            <a:rPr lang="en-GB" sz="2200" b="1" i="1" dirty="0">
                              <a:solidFill>
                                <a:schemeClr val="accent3"/>
                              </a:solidFill>
                            </a:rPr>
                            <a:t>m</a:t>
                          </a:r>
                          <a:r>
                            <a:rPr lang="en-GB" sz="2200" b="1" i="0" dirty="0">
                              <a:solidFill>
                                <a:schemeClr val="accent3"/>
                              </a:solidFill>
                            </a:rPr>
                            <a:t> is even</a:t>
                          </a:r>
                        </a:p>
                      </a:txBody>
                      <a:tcPr>
                        <a:solidFill>
                          <a:srgbClr val="99CCCC"/>
                        </a:solidFill>
                      </a:tcPr>
                    </a:tc>
                    <a:tc>
                      <a:txBody>
                        <a:bodyPr/>
                        <a:lstStyle/>
                        <a:p>
                          <a:pPr algn="ctr"/>
                          <a:r>
                            <a:rPr lang="en-GB" sz="2200" b="1" i="1" dirty="0">
                              <a:solidFill>
                                <a:schemeClr val="accent3"/>
                              </a:solidFill>
                            </a:rPr>
                            <a:t>m</a:t>
                          </a:r>
                          <a:r>
                            <a:rPr lang="en-GB" sz="2200" b="1" i="0" dirty="0">
                              <a:solidFill>
                                <a:schemeClr val="accent3"/>
                              </a:solidFill>
                            </a:rPr>
                            <a:t> is p</a:t>
                          </a:r>
                          <a:r>
                            <a:rPr lang="en-GB" sz="2200" b="1" dirty="0">
                              <a:solidFill>
                                <a:schemeClr val="accent3"/>
                              </a:solidFill>
                            </a:rPr>
                            <a:t>ositive</a:t>
                          </a:r>
                        </a:p>
                      </a:txBody>
                      <a:tcPr>
                        <a:solidFill>
                          <a:srgbClr val="99CCCC"/>
                        </a:solidFill>
                      </a:tcPr>
                    </a:tc>
                    <a:tc>
                      <a:txBody>
                        <a:bodyPr/>
                        <a:lstStyle/>
                        <a:p>
                          <a:pPr algn="ctr"/>
                          <a:r>
                            <a:rPr lang="en-GB" sz="2200" b="1" i="1" dirty="0">
                              <a:solidFill>
                                <a:schemeClr val="accent3"/>
                              </a:solidFill>
                            </a:rPr>
                            <a:t>m</a:t>
                          </a:r>
                          <a:r>
                            <a:rPr lang="en-GB" sz="2200" b="1" i="0" dirty="0">
                              <a:solidFill>
                                <a:schemeClr val="accent3"/>
                              </a:solidFill>
                            </a:rPr>
                            <a:t> is m</a:t>
                          </a:r>
                          <a:r>
                            <a:rPr lang="en-GB" sz="2200" b="1" dirty="0">
                              <a:solidFill>
                                <a:schemeClr val="accent3"/>
                              </a:solidFill>
                            </a:rPr>
                            <a:t>ore than 40</a:t>
                          </a:r>
                        </a:p>
                      </a:txBody>
                      <a:tcPr>
                        <a:solidFill>
                          <a:srgbClr val="99CCCC"/>
                        </a:solidFill>
                      </a:tcPr>
                    </a:tc>
                    <a:extLst>
                      <a:ext uri="{0D108BD9-81ED-4DB2-BD59-A6C34878D82A}">
                        <a16:rowId xmlns:a16="http://schemas.microsoft.com/office/drawing/2014/main" val="1581133331"/>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a)</a:t>
                          </a:r>
                        </a:p>
                      </a:txBody>
                      <a:tcPr/>
                    </a:tc>
                    <a:tc>
                      <a:txBody>
                        <a:bodyPr/>
                        <a:lstStyle/>
                        <a:p>
                          <a:endParaRPr lang="en-US"/>
                        </a:p>
                      </a:txBody>
                      <a:tcPr>
                        <a:blipFill>
                          <a:blip r:embed="rId5"/>
                          <a:stretch>
                            <a:fillRect l="-8168" t="-183099" r="-73613" b="-647887"/>
                          </a:stretch>
                        </a:blipFill>
                      </a:tcPr>
                    </a:tc>
                    <a:tc>
                      <a:txBody>
                        <a:bodyPr/>
                        <a:lstStyle/>
                        <a:p>
                          <a:endParaRPr lang="en-US"/>
                        </a:p>
                      </a:txBody>
                      <a:tcPr>
                        <a:blipFill>
                          <a:blip r:embed="rId5"/>
                          <a:stretch>
                            <a:fillRect l="-529744" t="-183099" r="-260513" b="-647887"/>
                          </a:stretch>
                        </a:blipFill>
                      </a:tcPr>
                    </a:tc>
                    <a:tc>
                      <a:txBody>
                        <a:bodyPr/>
                        <a:lstStyle/>
                        <a:p>
                          <a:pPr algn="ctr"/>
                          <a:r>
                            <a:rPr lang="en-GB" sz="2200" dirty="0">
                              <a:sym typeface="Wingdings 2" panose="05020102010507070707" pitchFamily="18" charset="2"/>
                            </a:rPr>
                            <a:t></a:t>
                          </a:r>
                          <a:endParaRPr lang="en-GB" sz="2200" dirty="0"/>
                        </a:p>
                      </a:txBody>
                      <a:tcPr/>
                    </a:tc>
                    <a:tc>
                      <a:txBody>
                        <a:bodyPr/>
                        <a:lstStyle/>
                        <a:p>
                          <a:pPr algn="ctr"/>
                          <a:r>
                            <a:rPr lang="en-GB" sz="2200" dirty="0"/>
                            <a:t>?</a:t>
                          </a:r>
                        </a:p>
                      </a:txBody>
                      <a:tcPr/>
                    </a:tc>
                    <a:extLst>
                      <a:ext uri="{0D108BD9-81ED-4DB2-BD59-A6C34878D82A}">
                        <a16:rowId xmlns:a16="http://schemas.microsoft.com/office/drawing/2014/main" val="435738672"/>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b)</a:t>
                          </a:r>
                        </a:p>
                      </a:txBody>
                      <a:tcPr/>
                    </a:tc>
                    <a:tc>
                      <a:txBody>
                        <a:bodyPr/>
                        <a:lstStyle/>
                        <a:p>
                          <a:endParaRPr lang="en-US"/>
                        </a:p>
                      </a:txBody>
                      <a:tcPr>
                        <a:blipFill>
                          <a:blip r:embed="rId5"/>
                          <a:stretch>
                            <a:fillRect l="-8168" t="-287143" r="-73613" b="-557143"/>
                          </a:stretch>
                        </a:blip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00136614"/>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kern="1200" dirty="0">
                              <a:solidFill>
                                <a:srgbClr val="00628C"/>
                              </a:solidFill>
                              <a:latin typeface="+mn-lt"/>
                              <a:ea typeface="+mn-ea"/>
                              <a:cs typeface="+mn-cs"/>
                            </a:rPr>
                            <a:t>c)</a:t>
                          </a:r>
                        </a:p>
                      </a:txBody>
                      <a:tcPr/>
                    </a:tc>
                    <a:tc>
                      <a:txBody>
                        <a:bodyPr/>
                        <a:lstStyle/>
                        <a:p>
                          <a:endParaRPr lang="en-US"/>
                        </a:p>
                      </a:txBody>
                      <a:tcPr>
                        <a:blipFill>
                          <a:blip r:embed="rId5"/>
                          <a:stretch>
                            <a:fillRect l="-8168" t="-387143" r="-73613" b="-457143"/>
                          </a:stretch>
                        </a:blip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21554415"/>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d)</a:t>
                          </a:r>
                        </a:p>
                      </a:txBody>
                      <a:tcPr/>
                    </a:tc>
                    <a:tc>
                      <a:txBody>
                        <a:bodyPr/>
                        <a:lstStyle/>
                        <a:p>
                          <a:endParaRPr lang="en-US"/>
                        </a:p>
                      </a:txBody>
                      <a:tcPr>
                        <a:blipFill>
                          <a:blip r:embed="rId5"/>
                          <a:stretch>
                            <a:fillRect l="-8168" t="-487143" r="-73613" b="-357143"/>
                          </a:stretch>
                        </a:blip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23540955"/>
                      </a:ext>
                    </a:extLst>
                  </a:tr>
                  <a:tr h="538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e)</a:t>
                          </a:r>
                        </a:p>
                      </a:txBody>
                      <a:tcPr/>
                    </a:tc>
                    <a:tc>
                      <a:txBody>
                        <a:bodyPr/>
                        <a:lstStyle/>
                        <a:p>
                          <a:endParaRPr lang="en-US"/>
                        </a:p>
                      </a:txBody>
                      <a:tcPr>
                        <a:blipFill>
                          <a:blip r:embed="rId5"/>
                          <a:stretch>
                            <a:fillRect l="-8168" t="-461798" r="-73613" b="-180899"/>
                          </a:stretch>
                        </a:blip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12605329"/>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f)</a:t>
                          </a:r>
                        </a:p>
                      </a:txBody>
                      <a:tcPr/>
                    </a:tc>
                    <a:tc>
                      <a:txBody>
                        <a:bodyPr/>
                        <a:lstStyle/>
                        <a:p>
                          <a:endParaRPr lang="en-US"/>
                        </a:p>
                      </a:txBody>
                      <a:tcPr>
                        <a:blipFill>
                          <a:blip r:embed="rId5"/>
                          <a:stretch>
                            <a:fillRect l="-8168" t="-714286" r="-73613" b="-130000"/>
                          </a:stretch>
                        </a:blip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49457221"/>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g)</a:t>
                          </a:r>
                        </a:p>
                      </a:txBody>
                      <a:tcPr/>
                    </a:tc>
                    <a:tc>
                      <a:txBody>
                        <a:bodyPr/>
                        <a:lstStyle/>
                        <a:p>
                          <a:endParaRPr lang="en-US"/>
                        </a:p>
                      </a:txBody>
                      <a:tcPr>
                        <a:blipFill>
                          <a:blip r:embed="rId5"/>
                          <a:stretch>
                            <a:fillRect l="-8168" t="-814286" r="-73613" b="-30000"/>
                          </a:stretch>
                        </a:blipFill>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61356743"/>
                      </a:ext>
                    </a:extLst>
                  </a:tr>
                </a:tbl>
              </a:graphicData>
            </a:graphic>
          </p:graphicFrame>
        </mc:Fallback>
      </mc:AlternateContent>
    </p:spTree>
    <p:extLst>
      <p:ext uri="{BB962C8B-B14F-4D97-AF65-F5344CB8AC3E}">
        <p14:creationId xmlns:p14="http://schemas.microsoft.com/office/powerpoint/2010/main" val="395936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16: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525138894"/>
                  </p:ext>
                </p:extLst>
              </p:nvPr>
            </p:nvGraphicFramePr>
            <p:xfrm>
              <a:off x="267128" y="764704"/>
              <a:ext cx="11766038" cy="5962151"/>
            </p:xfrm>
            <a:graphic>
              <a:graphicData uri="http://schemas.openxmlformats.org/drawingml/2006/table">
                <a:tbl>
                  <a:tblPr firstRow="1" bandRow="1">
                    <a:tableStyleId>{5940675A-B579-460E-94D1-54222C63F5DA}</a:tableStyleId>
                  </a:tblPr>
                  <a:tblGrid>
                    <a:gridCol w="4596420">
                      <a:extLst>
                        <a:ext uri="{9D8B030D-6E8A-4147-A177-3AD203B41FA5}">
                          <a16:colId xmlns:a16="http://schemas.microsoft.com/office/drawing/2014/main" val="695237181"/>
                        </a:ext>
                      </a:extLst>
                    </a:gridCol>
                    <a:gridCol w="716961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Use Additional activities </a:t>
                          </a:r>
                          <a:r>
                            <a:rPr lang="en-GB" sz="1600" i="0" u="none" dirty="0">
                              <a:hlinkClick r:id="rId3" action="ppaction://hlinksldjump"/>
                            </a:rPr>
                            <a:t>I</a:t>
                          </a:r>
                          <a:r>
                            <a:rPr lang="en-GB" sz="1600" i="0" u="none" dirty="0"/>
                            <a:t> or </a:t>
                          </a:r>
                          <a:r>
                            <a:rPr lang="en-GB" sz="1600" i="0" u="none" dirty="0">
                              <a:hlinkClick r:id="rId4" action="ppaction://hlinksldjump"/>
                            </a:rPr>
                            <a:t>J</a:t>
                          </a:r>
                          <a:r>
                            <a:rPr lang="en-GB" sz="1600" i="0" u="none" dirty="0"/>
                            <a:t> to focus on one column at a time, depending on which skill you want to isolate. </a:t>
                          </a:r>
                          <a:r>
                            <a:rPr lang="en-GB" sz="1600" b="0" i="0" u="none" dirty="0"/>
                            <a:t>Activity I</a:t>
                          </a:r>
                          <a:r>
                            <a:rPr lang="en-GB" sz="1600" i="0" u="none" dirty="0"/>
                            <a:t> considers the size of the solution and J considers whether it would be odd or 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further thinking question askes students to create their own equations; add further parameters by also specifying which operations students should use.</a:t>
                          </a:r>
                        </a:p>
                        <a:p>
                          <a:endParaRPr lang="en-GB" sz="1600" u="none" dirty="0"/>
                        </a:p>
                        <a:p>
                          <a:r>
                            <a:rPr lang="en-GB" sz="1600" b="1" i="0" u="none" dirty="0"/>
                            <a:t>Representations</a:t>
                          </a:r>
                        </a:p>
                        <a:p>
                          <a:r>
                            <a:rPr lang="en-GB" sz="1600" b="0" i="0" u="none" dirty="0"/>
                            <a:t>Bar models could be used to help support the understanding of whether a number is more or less than 40. A number line might be a more useful representation for part b.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16 explores whether students can reason about solutions without formally solving. Unlike Checkpoints </a:t>
                          </a:r>
                          <a:r>
                            <a:rPr lang="en-GB" sz="1600" dirty="0">
                              <a:hlinkClick r:id="rId5" action="ppaction://hlinksldjump"/>
                            </a:rPr>
                            <a:t>14</a:t>
                          </a:r>
                          <a:r>
                            <a:rPr lang="en-GB" sz="1600" dirty="0"/>
                            <a:t> and </a:t>
                          </a:r>
                          <a:r>
                            <a:rPr lang="en-GB" sz="1600" dirty="0">
                              <a:hlinkClick r:id="rId6" action="ppaction://hlinksldjump"/>
                            </a:rPr>
                            <a:t>15</a:t>
                          </a:r>
                          <a:r>
                            <a:rPr lang="en-GB" sz="1600" dirty="0"/>
                            <a:t>, the option of formally solving is removed as there no specific values given – instead there is a description. Can students still identify what they can deduce about the unknown from these descriptions?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Assess reasoning about what a ‘sensible’ solution might be – ask students to estimate the size of a solution and consider some of its properties. Alongside this, assess students’ recall of key number properties such as what combination of odd and even numbers results in an odd or even product. This will be useful knowledge for later teaching on proof. Although we don’t recommend that you teach this here, you could revisit this task when you teach formal proof at Key Stage 4.</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There are some ‘red herrings’: students may trip up when considering </a:t>
                          </a:r>
                          <a14:m>
                            <m:oMath xmlns:m="http://schemas.openxmlformats.org/officeDocument/2006/math">
                              <m:r>
                                <a:rPr lang="en-GB" sz="1600" i="1" dirty="0" smtClean="0">
                                  <a:latin typeface="Cambria Math" panose="02040503050406030204" pitchFamily="18" charset="0"/>
                                </a:rPr>
                                <m:t>2</m:t>
                              </m:r>
                              <m:r>
                                <a:rPr lang="en-GB" sz="1600" i="1" dirty="0" smtClean="0">
                                  <a:latin typeface="Cambria Math" panose="02040503050406030204" pitchFamily="18" charset="0"/>
                                </a:rPr>
                                <m:t>𝑚</m:t>
                              </m:r>
                            </m:oMath>
                          </a14:m>
                          <a:r>
                            <a:rPr lang="en-GB" sz="1600" i="1" dirty="0"/>
                            <a:t> </a:t>
                          </a:r>
                          <a:r>
                            <a:rPr lang="en-GB" sz="1600" i="0" dirty="0"/>
                            <a:t>and</a:t>
                          </a:r>
                          <a:r>
                            <a:rPr lang="en-GB" sz="1600" i="1" dirty="0"/>
                            <a:t> </a:t>
                          </a:r>
                          <a14:m>
                            <m:oMath xmlns:m="http://schemas.openxmlformats.org/officeDocument/2006/math">
                              <m:f>
                                <m:fPr>
                                  <m:ctrlPr>
                                    <a:rPr lang="en-GB" sz="1600" i="1" kern="1200" dirty="0" smtClean="0">
                                      <a:solidFill>
                                        <a:srgbClr val="585858"/>
                                      </a:solidFill>
                                      <a:latin typeface="Cambria Math" panose="02040503050406030204" pitchFamily="18" charset="0"/>
                                      <a:ea typeface="+mn-ea"/>
                                      <a:cs typeface="+mn-cs"/>
                                    </a:rPr>
                                  </m:ctrlPr>
                                </m:fPr>
                                <m:num>
                                  <m:r>
                                    <a:rPr lang="en-GB" sz="1600" b="0" i="1" kern="1200" dirty="0" smtClean="0">
                                      <a:solidFill>
                                        <a:srgbClr val="585858"/>
                                      </a:solidFill>
                                      <a:latin typeface="Cambria Math" panose="02040503050406030204" pitchFamily="18" charset="0"/>
                                      <a:ea typeface="+mn-ea"/>
                                      <a:cs typeface="+mn-cs"/>
                                    </a:rPr>
                                    <m:t>𝑚</m:t>
                                  </m:r>
                                </m:num>
                                <m:den>
                                  <m:r>
                                    <a:rPr lang="en-GB" sz="1600" kern="1200" dirty="0" smtClean="0">
                                      <a:solidFill>
                                        <a:srgbClr val="585858"/>
                                      </a:solidFill>
                                      <a:latin typeface="Cambria Math" panose="02040503050406030204" pitchFamily="18" charset="0"/>
                                      <a:ea typeface="+mn-ea"/>
                                      <a:cs typeface="+mn-cs"/>
                                    </a:rPr>
                                    <m:t>2</m:t>
                                  </m:r>
                                </m:den>
                              </m:f>
                            </m:oMath>
                          </a14:m>
                          <a:r>
                            <a:rPr lang="en-GB" sz="1600" dirty="0">
                              <a:solidFill>
                                <a:srgbClr val="585858"/>
                              </a:solidFill>
                            </a:rPr>
                            <a:t>, for example.</a:t>
                          </a:r>
                          <a:r>
                            <a:rPr lang="en-GB" sz="1600" baseline="0" dirty="0">
                              <a:solidFill>
                                <a:srgbClr val="585858"/>
                              </a:solidFill>
                            </a:rPr>
                            <a:t> Consider in advance how you will explain these.</a:t>
                          </a:r>
                          <a:endParaRPr lang="en-GB" sz="1600" dirty="0">
                            <a:solidFill>
                              <a:srgbClr val="585858"/>
                            </a:solidFill>
                          </a:endParaRP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3" action="ppaction://hlinksldjump"/>
                            </a:rPr>
                            <a:t>I</a:t>
                          </a:r>
                          <a:r>
                            <a:rPr lang="en-GB" sz="1600" b="0" dirty="0"/>
                            <a:t> and </a:t>
                          </a:r>
                          <a:r>
                            <a:rPr lang="en-GB" sz="1600" b="0" dirty="0">
                              <a:hlinkClick r:id="rId4" action="ppaction://hlinksldjump"/>
                            </a:rPr>
                            <a:t>J</a:t>
                          </a:r>
                          <a:r>
                            <a:rPr lang="en-GB" sz="1600" b="0" dirty="0"/>
                            <a:t> offer more straightforward versions, focusing just on one property of the solution at a time.</a:t>
                          </a:r>
                        </a:p>
                        <a:p>
                          <a:pPr marL="285750" indent="-285750">
                            <a:buFont typeface="Arial" panose="020B0604020202020204" pitchFamily="34" charset="0"/>
                            <a:buChar char="•"/>
                          </a:pPr>
                          <a:r>
                            <a:rPr lang="en-GB" sz="1600" b="0" i="0" kern="1200" dirty="0">
                              <a:solidFill>
                                <a:schemeClr val="tx1"/>
                              </a:solidFill>
                              <a:effectLst/>
                              <a:latin typeface="+mn-lt"/>
                              <a:ea typeface="+mn-ea"/>
                              <a:cs typeface="+mn-cs"/>
                            </a:rPr>
                            <a:t>Key idea 2.2.1.3 from </a:t>
                          </a:r>
                          <a:r>
                            <a:rPr lang="en-GB" sz="1600" b="0" i="0" u="sng" strike="noStrike" kern="1200" dirty="0">
                              <a:solidFill>
                                <a:schemeClr val="tx1"/>
                              </a:solidFill>
                              <a:effectLst/>
                              <a:latin typeface="+mn-lt"/>
                              <a:ea typeface="+mn-ea"/>
                              <a:cs typeface="+mn-cs"/>
                              <a:hlinkClick r:id="rId7"/>
                            </a:rPr>
                            <a:t>Secondary Mastery Professional Development | NCETM</a:t>
                          </a:r>
                          <a:r>
                            <a:rPr lang="en-GB" sz="1600" b="0" i="0" kern="1200" dirty="0">
                              <a:solidFill>
                                <a:schemeClr val="tx1"/>
                              </a:solidFill>
                              <a:effectLst/>
                              <a:latin typeface="+mn-lt"/>
                              <a:ea typeface="+mn-ea"/>
                              <a:cs typeface="+mn-cs"/>
                            </a:rPr>
                            <a:t> explores ‘</a:t>
                          </a:r>
                          <a:r>
                            <a:rPr lang="en-GB" sz="1600" b="0" i="0" kern="1200" dirty="0">
                              <a:solidFill>
                                <a:schemeClr val="tx1"/>
                              </a:solidFill>
                              <a:effectLst/>
                              <a:latin typeface="+mn-lt"/>
                              <a:ea typeface="+mn-ea"/>
                              <a:cs typeface="+mn-cs"/>
                              <a:hlinkClick r:id="rId8"/>
                            </a:rPr>
                            <a:t>Understanding solutions balance an equation</a:t>
                          </a:r>
                          <a:r>
                            <a:rPr lang="en-GB" sz="1600" b="0" i="0" kern="1200" dirty="0">
                              <a:solidFill>
                                <a:schemeClr val="tx1"/>
                              </a:solidFill>
                              <a:effectLst/>
                              <a:latin typeface="+mn-lt"/>
                              <a:ea typeface="+mn-ea"/>
                              <a:cs typeface="+mn-cs"/>
                            </a:rPr>
                            <a:t>’ with further ideas for how to deepen students’ understanding of solutions.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525138894"/>
                  </p:ext>
                </p:extLst>
              </p:nvPr>
            </p:nvGraphicFramePr>
            <p:xfrm>
              <a:off x="267128" y="764704"/>
              <a:ext cx="11766038" cy="5962151"/>
            </p:xfrm>
            <a:graphic>
              <a:graphicData uri="http://schemas.openxmlformats.org/drawingml/2006/table">
                <a:tbl>
                  <a:tblPr firstRow="1" bandRow="1">
                    <a:tableStyleId>{5940675A-B579-460E-94D1-54222C63F5DA}</a:tableStyleId>
                  </a:tblPr>
                  <a:tblGrid>
                    <a:gridCol w="4596420">
                      <a:extLst>
                        <a:ext uri="{9D8B030D-6E8A-4147-A177-3AD203B41FA5}">
                          <a16:colId xmlns:a16="http://schemas.microsoft.com/office/drawing/2014/main" val="695237181"/>
                        </a:ext>
                      </a:extLst>
                    </a:gridCol>
                    <a:gridCol w="7169618">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8056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Use Additional activities </a:t>
                          </a:r>
                          <a:r>
                            <a:rPr lang="en-GB" sz="1600" i="0" u="none" dirty="0">
                              <a:hlinkClick r:id="rId9" action="ppaction://hlinksldjump"/>
                            </a:rPr>
                            <a:t>I</a:t>
                          </a:r>
                          <a:r>
                            <a:rPr lang="en-GB" sz="1600" i="0" u="none" dirty="0"/>
                            <a:t> or </a:t>
                          </a:r>
                          <a:r>
                            <a:rPr lang="en-GB" sz="1600" i="0" u="none" dirty="0">
                              <a:hlinkClick r:id="rId10" action="ppaction://hlinksldjump"/>
                            </a:rPr>
                            <a:t>J</a:t>
                          </a:r>
                          <a:r>
                            <a:rPr lang="en-GB" sz="1600" i="0" u="none" dirty="0"/>
                            <a:t> to focus on one column at a time, depending on which skill you want to isolate. </a:t>
                          </a:r>
                          <a:r>
                            <a:rPr lang="en-GB" sz="1600" b="0" i="0" u="none" dirty="0"/>
                            <a:t>Activity I</a:t>
                          </a:r>
                          <a:r>
                            <a:rPr lang="en-GB" sz="1600" i="0" u="none" dirty="0"/>
                            <a:t> considers the size of the solution and J considers whether it would be odd or 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further thinking question askes students to create their own equations; add further parameters by also specifying which operations students should use.</a:t>
                          </a:r>
                        </a:p>
                        <a:p>
                          <a:endParaRPr lang="en-GB" sz="1600" u="none" dirty="0"/>
                        </a:p>
                        <a:p>
                          <a:r>
                            <a:rPr lang="en-GB" sz="1600" b="1" i="0" u="none" dirty="0"/>
                            <a:t>Representations</a:t>
                          </a:r>
                        </a:p>
                        <a:p>
                          <a:r>
                            <a:rPr lang="en-GB" sz="1600" b="0" i="0" u="none" dirty="0"/>
                            <a:t>Bar models could be used to help support the understanding of whether a number is more or less than 40. A number line might be a more useful representation for part b. </a:t>
                          </a:r>
                        </a:p>
                      </a:txBody>
                      <a:tcPr/>
                    </a:tc>
                    <a:tc>
                      <a:txBody>
                        <a:bodyPr/>
                        <a:lstStyle/>
                        <a:p>
                          <a:endParaRPr lang="en-US"/>
                        </a:p>
                      </a:txBody>
                      <a:tcPr>
                        <a:blipFill>
                          <a:blip r:embed="rId11"/>
                          <a:stretch>
                            <a:fillRect l="-64146" t="-8832" r="-255" b="-25408"/>
                          </a:stretch>
                        </a:blipFill>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9" action="ppaction://hlinksldjump"/>
                            </a:rPr>
                            <a:t>I</a:t>
                          </a:r>
                          <a:r>
                            <a:rPr lang="en-GB" sz="1600" b="0" dirty="0"/>
                            <a:t> and </a:t>
                          </a:r>
                          <a:r>
                            <a:rPr lang="en-GB" sz="1600" b="0" dirty="0">
                              <a:hlinkClick r:id="rId10" action="ppaction://hlinksldjump"/>
                            </a:rPr>
                            <a:t>J</a:t>
                          </a:r>
                          <a:r>
                            <a:rPr lang="en-GB" sz="1600" b="0" dirty="0"/>
                            <a:t> offer more straightforward versions, focusing just on one property of the solution at a time.</a:t>
                          </a:r>
                        </a:p>
                        <a:p>
                          <a:pPr marL="285750" indent="-285750">
                            <a:buFont typeface="Arial" panose="020B0604020202020204" pitchFamily="34" charset="0"/>
                            <a:buChar char="•"/>
                          </a:pPr>
                          <a:r>
                            <a:rPr lang="en-GB" sz="1600" b="0" i="0" kern="1200" dirty="0">
                              <a:solidFill>
                                <a:schemeClr val="tx1"/>
                              </a:solidFill>
                              <a:effectLst/>
                              <a:latin typeface="+mn-lt"/>
                              <a:ea typeface="+mn-ea"/>
                              <a:cs typeface="+mn-cs"/>
                            </a:rPr>
                            <a:t>Key idea 2.2.1.3 from </a:t>
                          </a:r>
                          <a:r>
                            <a:rPr lang="en-GB" sz="1600" b="0" i="0" u="sng" strike="noStrike" kern="1200" dirty="0">
                              <a:solidFill>
                                <a:schemeClr val="tx1"/>
                              </a:solidFill>
                              <a:effectLst/>
                              <a:latin typeface="+mn-lt"/>
                              <a:ea typeface="+mn-ea"/>
                              <a:cs typeface="+mn-cs"/>
                              <a:hlinkClick r:id="rId12"/>
                            </a:rPr>
                            <a:t>Secondary Mastery Professional Development | NCETM</a:t>
                          </a:r>
                          <a:r>
                            <a:rPr lang="en-GB" sz="1600" b="0" i="0" kern="1200" dirty="0">
                              <a:solidFill>
                                <a:schemeClr val="tx1"/>
                              </a:solidFill>
                              <a:effectLst/>
                              <a:latin typeface="+mn-lt"/>
                              <a:ea typeface="+mn-ea"/>
                              <a:cs typeface="+mn-cs"/>
                            </a:rPr>
                            <a:t> explores ‘</a:t>
                          </a:r>
                          <a:r>
                            <a:rPr lang="en-GB" sz="1600" b="0" i="0" kern="1200" dirty="0">
                              <a:solidFill>
                                <a:schemeClr val="tx1"/>
                              </a:solidFill>
                              <a:effectLst/>
                              <a:latin typeface="+mn-lt"/>
                              <a:ea typeface="+mn-ea"/>
                              <a:cs typeface="+mn-cs"/>
                              <a:hlinkClick r:id="rId13"/>
                            </a:rPr>
                            <a:t>Understanding solutions balance an equation</a:t>
                          </a:r>
                          <a:r>
                            <a:rPr lang="en-GB" sz="1600" b="0" i="0" kern="1200" dirty="0">
                              <a:solidFill>
                                <a:schemeClr val="tx1"/>
                              </a:solidFill>
                              <a:effectLst/>
                              <a:latin typeface="+mn-lt"/>
                              <a:ea typeface="+mn-ea"/>
                              <a:cs typeface="+mn-cs"/>
                            </a:rPr>
                            <a:t>’ with further ideas for how to deepen students’ understanding of solutions.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637798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dirty="0">
                <a:latin typeface="Century Gothic" panose="020B0502020202020204" pitchFamily="34" charset="0"/>
              </a:rPr>
              <a:t>Activities A–J </a:t>
            </a:r>
          </a:p>
        </p:txBody>
      </p:sp>
    </p:spTree>
    <p:extLst>
      <p:ext uri="{BB962C8B-B14F-4D97-AF65-F5344CB8AC3E}">
        <p14:creationId xmlns:p14="http://schemas.microsoft.com/office/powerpoint/2010/main" val="5203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sz="3100" dirty="0"/>
              <a:t>Checkpoints 8–16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669173437"/>
              </p:ext>
            </p:extLst>
          </p:nvPr>
        </p:nvGraphicFramePr>
        <p:xfrm>
          <a:off x="774918" y="1197025"/>
          <a:ext cx="10947572" cy="4463950"/>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US" sz="1800" dirty="0">
                          <a:latin typeface="Arial" panose="020B0604020202020204" pitchFamily="34" charset="0"/>
                          <a:cs typeface="Arial" panose="020B0604020202020204" pitchFamily="34" charset="0"/>
                          <a:hlinkClick r:id="rId3" action="ppaction://hlinksldjump"/>
                        </a:rPr>
                        <a:t>8: Back to 20</a:t>
                      </a:r>
                      <a:endParaRPr lang="en-GB" dirty="0"/>
                    </a:p>
                  </a:txBody>
                  <a:tcPr anchor="ct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Inverse operations</a:t>
                      </a:r>
                      <a:endParaRPr lang="en-GB" dirty="0"/>
                    </a:p>
                  </a:txBody>
                  <a:tcPr anchor="ct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2.2.1 2.2.2 2.2.3 2.2.4</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4" action="ppaction://hlinksldjump"/>
                        </a:rPr>
                        <a:t>9a: </a:t>
                      </a:r>
                      <a:r>
                        <a:rPr lang="en-US" sz="1800" dirty="0">
                          <a:latin typeface="Arial" panose="020B0604020202020204" pitchFamily="34" charset="0"/>
                          <a:hlinkClick r:id="rId4" action="ppaction://hlinksldjump"/>
                        </a:rPr>
                        <a:t>Make a trail part 1</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5" action="ppaction://hlinksldjump"/>
                        </a:rPr>
                        <a:t>9b: </a:t>
                      </a:r>
                      <a:r>
                        <a:rPr lang="en-US" sz="1800" dirty="0">
                          <a:latin typeface="Arial" panose="020B0604020202020204" pitchFamily="34" charset="0"/>
                          <a:hlinkClick r:id="rId5" action="ppaction://hlinksldjump"/>
                        </a:rPr>
                        <a:t>Make a trail part 2</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6" action="ppaction://hlinksldjump"/>
                        </a:rPr>
                        <a:t>10: Inverse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a:p>
                  </a:txBody>
                  <a:tcPr/>
                </a:tc>
                <a:extLst>
                  <a:ext uri="{0D108BD9-81ED-4DB2-BD59-A6C34878D82A}">
                    <a16:rowId xmlns:a16="http://schemas.microsoft.com/office/drawing/2014/main" val="1775327898"/>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7" action="ppaction://hlinksldjump"/>
                        </a:rPr>
                        <a:t>11: At the cafe</a:t>
                      </a:r>
                      <a:endParaRPr lang="en-US" sz="1800" dirty="0">
                        <a:latin typeface="Arial" panose="020B0604020202020204" pitchFamily="34" charset="0"/>
                        <a:cs typeface="Arial" panose="020B0604020202020204" pitchFamily="34" charset="0"/>
                      </a:endParaRPr>
                    </a:p>
                  </a:txBody>
                  <a:tcPr anchor="ct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Solutions to equations</a:t>
                      </a:r>
                      <a:endParaRPr lang="en-GB" dirty="0"/>
                    </a:p>
                  </a:txBody>
                  <a:tcPr anchor="ct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8" action="ppaction://hlinksldjump"/>
                        </a:rPr>
                        <a:t>12: Always eight?</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9" action="ppaction://hlinksldjump"/>
                        </a:rPr>
                        <a:t>13: Might and must</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10" action="ppaction://hlinksldjump"/>
                        </a:rPr>
                        <a:t>14: Brackets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0890968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11" action="ppaction://hlinksldjump"/>
                        </a:rPr>
                        <a:t>15: Comparing solutions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98474018"/>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2" action="ppaction://hlinksldjump"/>
                        </a:rPr>
                        <a:t>16: What do we know about </a:t>
                      </a:r>
                      <a:r>
                        <a:rPr lang="en-GB" i="1" dirty="0">
                          <a:hlinkClick r:id="rId12" action="ppaction://hlinksldjump"/>
                        </a:rPr>
                        <a:t>m</a:t>
                      </a:r>
                      <a:r>
                        <a:rPr lang="en-GB" dirty="0">
                          <a:hlinkClick r:id="rId12" action="ppaction://hlinksldjump"/>
                        </a:rPr>
                        <a:t>? </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3"/>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254180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4DB0453-26F6-4613-918F-CCF82FA0025A}"/>
              </a:ext>
            </a:extLst>
          </p:cNvPr>
          <p:cNvSpPr/>
          <p:nvPr/>
        </p:nvSpPr>
        <p:spPr>
          <a:xfrm>
            <a:off x="7403362" y="1296951"/>
            <a:ext cx="4448432" cy="3386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A: More expressions and equations</a:t>
            </a:r>
          </a:p>
        </p:txBody>
      </p:sp>
      <p:sp>
        <p:nvSpPr>
          <p:cNvPr id="4" name="TextBox 3">
            <a:extLst>
              <a:ext uri="{FF2B5EF4-FFF2-40B4-BE49-F238E27FC236}">
                <a16:creationId xmlns:a16="http://schemas.microsoft.com/office/drawing/2014/main" id="{C2F7C9FF-7095-F649-997B-6925CEA7A659}"/>
              </a:ext>
            </a:extLst>
          </p:cNvPr>
          <p:cNvSpPr txBox="1"/>
          <p:nvPr/>
        </p:nvSpPr>
        <p:spPr>
          <a:xfrm>
            <a:off x="176281" y="1703813"/>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03543" y="510152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E25150A-8D3C-47AD-9B55-28E127E2C2A7}"/>
              </a:ext>
            </a:extLst>
          </p:cNvPr>
          <p:cNvSpPr txBox="1"/>
          <p:nvPr/>
        </p:nvSpPr>
        <p:spPr>
          <a:xfrm>
            <a:off x="424519" y="1320542"/>
            <a:ext cx="6590707" cy="2733056"/>
          </a:xfrm>
          <a:prstGeom prst="rect">
            <a:avLst/>
          </a:prstGeom>
          <a:noFill/>
        </p:spPr>
        <p:txBody>
          <a:bodyPr wrap="square" rtlCol="0">
            <a:spAutoFit/>
          </a:bodyPr>
          <a:lstStyle/>
          <a:p>
            <a:pPr marL="457200" indent="-457200">
              <a:buFont typeface="+mj-lt"/>
              <a:buAutoNum type="alphaLcParenR"/>
            </a:pPr>
            <a:r>
              <a:rPr lang="en-GB" sz="2200" dirty="0"/>
              <a:t>Choose two expressions from the box to complete the equation below. Are there any pairs of expressions that you cannot use?</a:t>
            </a:r>
          </a:p>
          <a:p>
            <a:pPr marL="457200" indent="-457200">
              <a:buFont typeface="+mj-lt"/>
              <a:buAutoNum type="alphaLcParenR"/>
            </a:pPr>
            <a:endParaRPr lang="en-GB" sz="2200" dirty="0"/>
          </a:p>
          <a:p>
            <a:pPr>
              <a:buNone/>
            </a:pPr>
            <a:endParaRPr lang="en-GB" sz="2200" dirty="0"/>
          </a:p>
          <a:p>
            <a:pPr marL="457200" indent="-457200">
              <a:buFont typeface="+mj-lt"/>
              <a:buAutoNum type="alphaLcParenR"/>
            </a:pPr>
            <a:endParaRPr lang="en-GB" sz="2200" dirty="0"/>
          </a:p>
          <a:p>
            <a:pPr marL="457200" indent="-457200">
              <a:buFont typeface="+mj-lt"/>
              <a:buAutoNum type="alphaLcParenR" startAt="2"/>
            </a:pPr>
            <a:r>
              <a:rPr lang="en-GB" sz="2200" dirty="0"/>
              <a:t>What value of </a:t>
            </a:r>
            <a:r>
              <a:rPr lang="en-GB" sz="2200" i="1" dirty="0"/>
              <a:t>a </a:t>
            </a:r>
            <a:r>
              <a:rPr lang="en-GB" sz="2200" dirty="0"/>
              <a:t>would make the equation true?</a:t>
            </a:r>
          </a:p>
        </p:txBody>
      </p:sp>
      <p:sp>
        <p:nvSpPr>
          <p:cNvPr id="12" name="TextBox 11">
            <a:extLst>
              <a:ext uri="{FF2B5EF4-FFF2-40B4-BE49-F238E27FC236}">
                <a16:creationId xmlns:a16="http://schemas.microsoft.com/office/drawing/2014/main" id="{79632910-8343-4254-B438-E8FD943428E6}"/>
              </a:ext>
            </a:extLst>
          </p:cNvPr>
          <p:cNvSpPr txBox="1"/>
          <p:nvPr/>
        </p:nvSpPr>
        <p:spPr>
          <a:xfrm>
            <a:off x="7823879" y="2030286"/>
            <a:ext cx="1803699" cy="523220"/>
          </a:xfrm>
          <a:prstGeom prst="rect">
            <a:avLst/>
          </a:prstGeom>
          <a:noFill/>
        </p:spPr>
        <p:txBody>
          <a:bodyPr wrap="none" rtlCol="0">
            <a:spAutoFit/>
          </a:bodyPr>
          <a:lstStyle/>
          <a:p>
            <a:pPr>
              <a:buNone/>
            </a:pPr>
            <a:r>
              <a:rPr lang="en-GB" dirty="0">
                <a:solidFill>
                  <a:schemeClr val="bg1"/>
                </a:solidFill>
              </a:rPr>
              <a:t>8 + </a:t>
            </a:r>
            <a:r>
              <a:rPr lang="en-GB" i="1" dirty="0">
                <a:solidFill>
                  <a:schemeClr val="bg1"/>
                </a:solidFill>
              </a:rPr>
              <a:t>a</a:t>
            </a:r>
            <a:r>
              <a:rPr lang="en-GB" dirty="0">
                <a:solidFill>
                  <a:schemeClr val="bg1"/>
                </a:solidFill>
              </a:rPr>
              <a:t> + 12</a:t>
            </a:r>
          </a:p>
        </p:txBody>
      </p:sp>
      <p:sp>
        <p:nvSpPr>
          <p:cNvPr id="18" name="TextBox 17">
            <a:extLst>
              <a:ext uri="{FF2B5EF4-FFF2-40B4-BE49-F238E27FC236}">
                <a16:creationId xmlns:a16="http://schemas.microsoft.com/office/drawing/2014/main" id="{B40D88BE-4B83-4117-9ADE-9DFD0130B73A}"/>
              </a:ext>
            </a:extLst>
          </p:cNvPr>
          <p:cNvSpPr txBox="1"/>
          <p:nvPr/>
        </p:nvSpPr>
        <p:spPr>
          <a:xfrm>
            <a:off x="10227039" y="2026632"/>
            <a:ext cx="994183" cy="523220"/>
          </a:xfrm>
          <a:prstGeom prst="rect">
            <a:avLst/>
          </a:prstGeom>
          <a:noFill/>
        </p:spPr>
        <p:txBody>
          <a:bodyPr wrap="none" rtlCol="0">
            <a:spAutoFit/>
          </a:bodyPr>
          <a:lstStyle/>
          <a:p>
            <a:pPr>
              <a:buNone/>
            </a:pPr>
            <a:r>
              <a:rPr lang="en-GB" dirty="0">
                <a:solidFill>
                  <a:schemeClr val="bg1"/>
                </a:solidFill>
              </a:rPr>
              <a:t>3 × </a:t>
            </a:r>
            <a:r>
              <a:rPr lang="en-GB" i="1" dirty="0">
                <a:solidFill>
                  <a:schemeClr val="bg1"/>
                </a:solidFill>
              </a:rPr>
              <a:t>a</a:t>
            </a:r>
          </a:p>
        </p:txBody>
      </p:sp>
      <p:sp>
        <p:nvSpPr>
          <p:cNvPr id="19" name="TextBox 18">
            <a:extLst>
              <a:ext uri="{FF2B5EF4-FFF2-40B4-BE49-F238E27FC236}">
                <a16:creationId xmlns:a16="http://schemas.microsoft.com/office/drawing/2014/main" id="{73C26C32-52C3-42D7-B9E5-DE61A082DC9A}"/>
              </a:ext>
            </a:extLst>
          </p:cNvPr>
          <p:cNvSpPr txBox="1"/>
          <p:nvPr/>
        </p:nvSpPr>
        <p:spPr>
          <a:xfrm>
            <a:off x="8133258" y="1431624"/>
            <a:ext cx="1184940" cy="523220"/>
          </a:xfrm>
          <a:prstGeom prst="rect">
            <a:avLst/>
          </a:prstGeom>
          <a:noFill/>
        </p:spPr>
        <p:txBody>
          <a:bodyPr wrap="none" rtlCol="0">
            <a:spAutoFit/>
          </a:bodyPr>
          <a:lstStyle/>
          <a:p>
            <a:pPr>
              <a:buNone/>
            </a:pPr>
            <a:r>
              <a:rPr lang="en-GB" dirty="0">
                <a:solidFill>
                  <a:schemeClr val="bg1"/>
                </a:solidFill>
              </a:rPr>
              <a:t>50 – </a:t>
            </a:r>
            <a:r>
              <a:rPr lang="en-GB" i="1" dirty="0">
                <a:solidFill>
                  <a:schemeClr val="bg1"/>
                </a:solidFill>
              </a:rPr>
              <a:t>a</a:t>
            </a:r>
          </a:p>
        </p:txBody>
      </p:sp>
      <p:sp>
        <p:nvSpPr>
          <p:cNvPr id="24" name="TextBox 23">
            <a:extLst>
              <a:ext uri="{FF2B5EF4-FFF2-40B4-BE49-F238E27FC236}">
                <a16:creationId xmlns:a16="http://schemas.microsoft.com/office/drawing/2014/main" id="{13BFDF42-2A0C-45DA-A676-AA4918C32919}"/>
              </a:ext>
            </a:extLst>
          </p:cNvPr>
          <p:cNvSpPr txBox="1"/>
          <p:nvPr/>
        </p:nvSpPr>
        <p:spPr>
          <a:xfrm>
            <a:off x="9785924" y="2704195"/>
            <a:ext cx="1876411" cy="523220"/>
          </a:xfrm>
          <a:prstGeom prst="rect">
            <a:avLst/>
          </a:prstGeom>
          <a:noFill/>
        </p:spPr>
        <p:txBody>
          <a:bodyPr wrap="none" rtlCol="0">
            <a:spAutoFit/>
          </a:bodyPr>
          <a:lstStyle/>
          <a:p>
            <a:pPr>
              <a:buNone/>
            </a:pPr>
            <a:r>
              <a:rPr lang="en-GB" dirty="0">
                <a:solidFill>
                  <a:schemeClr val="bg1"/>
                </a:solidFill>
              </a:rPr>
              <a:t>9 + </a:t>
            </a:r>
            <a:r>
              <a:rPr lang="en-GB" i="1" dirty="0">
                <a:solidFill>
                  <a:schemeClr val="bg1"/>
                </a:solidFill>
              </a:rPr>
              <a:t>a</a:t>
            </a:r>
            <a:r>
              <a:rPr lang="en-GB" dirty="0">
                <a:solidFill>
                  <a:schemeClr val="bg1"/>
                </a:solidFill>
              </a:rPr>
              <a:t> + 11 </a:t>
            </a:r>
          </a:p>
        </p:txBody>
      </p:sp>
      <p:sp>
        <p:nvSpPr>
          <p:cNvPr id="26" name="TextBox 25">
            <a:extLst>
              <a:ext uri="{FF2B5EF4-FFF2-40B4-BE49-F238E27FC236}">
                <a16:creationId xmlns:a16="http://schemas.microsoft.com/office/drawing/2014/main" id="{523016EF-170B-4DC5-AC39-EA2127CE1545}"/>
              </a:ext>
            </a:extLst>
          </p:cNvPr>
          <p:cNvSpPr txBox="1"/>
          <p:nvPr/>
        </p:nvSpPr>
        <p:spPr>
          <a:xfrm>
            <a:off x="7924868" y="4002557"/>
            <a:ext cx="1702710" cy="523220"/>
          </a:xfrm>
          <a:prstGeom prst="rect">
            <a:avLst/>
          </a:prstGeom>
          <a:noFill/>
        </p:spPr>
        <p:txBody>
          <a:bodyPr wrap="none" rtlCol="0">
            <a:spAutoFit/>
          </a:bodyPr>
          <a:lstStyle/>
          <a:p>
            <a:pPr>
              <a:buNone/>
            </a:pPr>
            <a:r>
              <a:rPr lang="en-GB" dirty="0">
                <a:solidFill>
                  <a:schemeClr val="bg1"/>
                </a:solidFill>
              </a:rPr>
              <a:t>3 × </a:t>
            </a:r>
            <a:r>
              <a:rPr lang="en-GB" i="1" dirty="0">
                <a:solidFill>
                  <a:schemeClr val="bg1"/>
                </a:solidFill>
              </a:rPr>
              <a:t>a</a:t>
            </a:r>
            <a:r>
              <a:rPr lang="en-GB" dirty="0">
                <a:solidFill>
                  <a:schemeClr val="bg1"/>
                </a:solidFill>
              </a:rPr>
              <a:t> × 2 </a:t>
            </a:r>
          </a:p>
        </p:txBody>
      </p:sp>
      <p:sp>
        <p:nvSpPr>
          <p:cNvPr id="27" name="TextBox 26">
            <a:extLst>
              <a:ext uri="{FF2B5EF4-FFF2-40B4-BE49-F238E27FC236}">
                <a16:creationId xmlns:a16="http://schemas.microsoft.com/office/drawing/2014/main" id="{1726BB76-487F-45DD-BF8A-A39AE991EC4F}"/>
              </a:ext>
            </a:extLst>
          </p:cNvPr>
          <p:cNvSpPr txBox="1"/>
          <p:nvPr/>
        </p:nvSpPr>
        <p:spPr>
          <a:xfrm>
            <a:off x="8111016" y="3298125"/>
            <a:ext cx="1184940" cy="523220"/>
          </a:xfrm>
          <a:prstGeom prst="rect">
            <a:avLst/>
          </a:prstGeom>
          <a:noFill/>
        </p:spPr>
        <p:txBody>
          <a:bodyPr wrap="none" rtlCol="0">
            <a:spAutoFit/>
          </a:bodyPr>
          <a:lstStyle/>
          <a:p>
            <a:pPr>
              <a:buNone/>
            </a:pPr>
            <a:r>
              <a:rPr lang="en-GB" dirty="0">
                <a:solidFill>
                  <a:schemeClr val="bg1"/>
                </a:solidFill>
              </a:rPr>
              <a:t>20 + </a:t>
            </a:r>
            <a:r>
              <a:rPr lang="en-GB" i="1" dirty="0">
                <a:solidFill>
                  <a:schemeClr val="bg1"/>
                </a:solidFill>
              </a:rPr>
              <a:t>a</a:t>
            </a:r>
          </a:p>
        </p:txBody>
      </p:sp>
      <p:sp>
        <p:nvSpPr>
          <p:cNvPr id="28" name="TextBox 27">
            <a:extLst>
              <a:ext uri="{FF2B5EF4-FFF2-40B4-BE49-F238E27FC236}">
                <a16:creationId xmlns:a16="http://schemas.microsoft.com/office/drawing/2014/main" id="{FF44C53A-9879-4BB5-B1EC-021438E10C7E}"/>
              </a:ext>
            </a:extLst>
          </p:cNvPr>
          <p:cNvSpPr txBox="1"/>
          <p:nvPr/>
        </p:nvSpPr>
        <p:spPr>
          <a:xfrm>
            <a:off x="10026664" y="3324248"/>
            <a:ext cx="1194558" cy="523220"/>
          </a:xfrm>
          <a:prstGeom prst="rect">
            <a:avLst/>
          </a:prstGeom>
          <a:noFill/>
        </p:spPr>
        <p:txBody>
          <a:bodyPr wrap="none" rtlCol="0">
            <a:spAutoFit/>
          </a:bodyPr>
          <a:lstStyle/>
          <a:p>
            <a:pPr>
              <a:buNone/>
            </a:pPr>
            <a:r>
              <a:rPr lang="en-GB" dirty="0">
                <a:solidFill>
                  <a:schemeClr val="bg1"/>
                </a:solidFill>
              </a:rPr>
              <a:t>25 + </a:t>
            </a:r>
            <a:r>
              <a:rPr lang="en-GB" i="1" dirty="0">
                <a:solidFill>
                  <a:schemeClr val="bg1"/>
                </a:solidFill>
              </a:rPr>
              <a:t>a</a:t>
            </a:r>
          </a:p>
        </p:txBody>
      </p:sp>
      <p:sp>
        <p:nvSpPr>
          <p:cNvPr id="29" name="TextBox 28">
            <a:extLst>
              <a:ext uri="{FF2B5EF4-FFF2-40B4-BE49-F238E27FC236}">
                <a16:creationId xmlns:a16="http://schemas.microsoft.com/office/drawing/2014/main" id="{6848F033-6576-498A-839A-38CA4A82DB63}"/>
              </a:ext>
            </a:extLst>
          </p:cNvPr>
          <p:cNvSpPr txBox="1"/>
          <p:nvPr/>
        </p:nvSpPr>
        <p:spPr>
          <a:xfrm>
            <a:off x="8433019" y="2687070"/>
            <a:ext cx="585417" cy="523220"/>
          </a:xfrm>
          <a:prstGeom prst="rect">
            <a:avLst/>
          </a:prstGeom>
          <a:noFill/>
        </p:spPr>
        <p:txBody>
          <a:bodyPr wrap="none" rtlCol="0">
            <a:spAutoFit/>
          </a:bodyPr>
          <a:lstStyle/>
          <a:p>
            <a:pPr>
              <a:buNone/>
            </a:pPr>
            <a:r>
              <a:rPr lang="en-GB" dirty="0">
                <a:solidFill>
                  <a:schemeClr val="bg1"/>
                </a:solidFill>
              </a:rPr>
              <a:t>30</a:t>
            </a:r>
          </a:p>
        </p:txBody>
      </p:sp>
      <p:sp>
        <p:nvSpPr>
          <p:cNvPr id="30" name="TextBox 29">
            <a:extLst>
              <a:ext uri="{FF2B5EF4-FFF2-40B4-BE49-F238E27FC236}">
                <a16:creationId xmlns:a16="http://schemas.microsoft.com/office/drawing/2014/main" id="{D1A4B513-8AA1-4807-B2B7-29F02E6CE5E3}"/>
              </a:ext>
            </a:extLst>
          </p:cNvPr>
          <p:cNvSpPr txBox="1"/>
          <p:nvPr/>
        </p:nvSpPr>
        <p:spPr>
          <a:xfrm>
            <a:off x="10331233" y="4002557"/>
            <a:ext cx="585417" cy="523220"/>
          </a:xfrm>
          <a:prstGeom prst="rect">
            <a:avLst/>
          </a:prstGeom>
          <a:noFill/>
        </p:spPr>
        <p:txBody>
          <a:bodyPr wrap="none" rtlCol="0">
            <a:spAutoFit/>
          </a:bodyPr>
          <a:lstStyle/>
          <a:p>
            <a:pPr>
              <a:buNone/>
            </a:pPr>
            <a:r>
              <a:rPr lang="en-GB" dirty="0">
                <a:solidFill>
                  <a:schemeClr val="bg1"/>
                </a:solidFill>
              </a:rPr>
              <a:t>36</a:t>
            </a:r>
          </a:p>
        </p:txBody>
      </p:sp>
      <p:sp>
        <p:nvSpPr>
          <p:cNvPr id="20" name="TextBox 19">
            <a:extLst>
              <a:ext uri="{FF2B5EF4-FFF2-40B4-BE49-F238E27FC236}">
                <a16:creationId xmlns:a16="http://schemas.microsoft.com/office/drawing/2014/main" id="{12C184BD-0109-413D-4CA3-FDE69E676108}"/>
              </a:ext>
            </a:extLst>
          </p:cNvPr>
          <p:cNvSpPr txBox="1"/>
          <p:nvPr/>
        </p:nvSpPr>
        <p:spPr>
          <a:xfrm>
            <a:off x="10126851" y="1461983"/>
            <a:ext cx="994183" cy="523220"/>
          </a:xfrm>
          <a:prstGeom prst="rect">
            <a:avLst/>
          </a:prstGeom>
          <a:noFill/>
        </p:spPr>
        <p:txBody>
          <a:bodyPr wrap="none" rtlCol="0">
            <a:spAutoFit/>
          </a:bodyPr>
          <a:lstStyle/>
          <a:p>
            <a:pPr>
              <a:buNone/>
            </a:pPr>
            <a:r>
              <a:rPr lang="en-GB" dirty="0">
                <a:solidFill>
                  <a:schemeClr val="bg1"/>
                </a:solidFill>
              </a:rPr>
              <a:t>6 × </a:t>
            </a:r>
            <a:r>
              <a:rPr lang="en-GB" i="1" dirty="0">
                <a:solidFill>
                  <a:schemeClr val="bg1"/>
                </a:solidFill>
              </a:rPr>
              <a:t>a</a:t>
            </a:r>
          </a:p>
        </p:txBody>
      </p:sp>
      <p:sp>
        <p:nvSpPr>
          <p:cNvPr id="31" name="Rectangle 30">
            <a:extLst>
              <a:ext uri="{FF2B5EF4-FFF2-40B4-BE49-F238E27FC236}">
                <a16:creationId xmlns:a16="http://schemas.microsoft.com/office/drawing/2014/main" id="{B93DA354-EAAE-ADD3-54ED-CBE54A8F596A}"/>
              </a:ext>
            </a:extLst>
          </p:cNvPr>
          <p:cNvSpPr/>
          <p:nvPr/>
        </p:nvSpPr>
        <p:spPr>
          <a:xfrm>
            <a:off x="745199" y="2749378"/>
            <a:ext cx="2631990" cy="67962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8D22F52E-3F61-B3DA-40E7-43FDA3D2AC52}"/>
              </a:ext>
            </a:extLst>
          </p:cNvPr>
          <p:cNvSpPr/>
          <p:nvPr/>
        </p:nvSpPr>
        <p:spPr>
          <a:xfrm>
            <a:off x="3554300" y="2825825"/>
            <a:ext cx="465438" cy="679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200" dirty="0">
                <a:solidFill>
                  <a:srgbClr val="585858"/>
                </a:solidFill>
              </a:rPr>
              <a:t>=</a:t>
            </a:r>
          </a:p>
        </p:txBody>
      </p:sp>
      <p:sp>
        <p:nvSpPr>
          <p:cNvPr id="33" name="Rectangle 32">
            <a:extLst>
              <a:ext uri="{FF2B5EF4-FFF2-40B4-BE49-F238E27FC236}">
                <a16:creationId xmlns:a16="http://schemas.microsoft.com/office/drawing/2014/main" id="{AA32E24F-3AD0-27BC-0A23-DB006EEE844B}"/>
              </a:ext>
            </a:extLst>
          </p:cNvPr>
          <p:cNvSpPr/>
          <p:nvPr/>
        </p:nvSpPr>
        <p:spPr>
          <a:xfrm>
            <a:off x="4196849" y="2750268"/>
            <a:ext cx="2631990" cy="67962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34" name="TextBox 33">
            <a:extLst>
              <a:ext uri="{FF2B5EF4-FFF2-40B4-BE49-F238E27FC236}">
                <a16:creationId xmlns:a16="http://schemas.microsoft.com/office/drawing/2014/main" id="{80F3ED87-370B-57FC-0538-8E5384C952D4}"/>
              </a:ext>
            </a:extLst>
          </p:cNvPr>
          <p:cNvSpPr txBox="1"/>
          <p:nvPr/>
        </p:nvSpPr>
        <p:spPr>
          <a:xfrm>
            <a:off x="1398617" y="4970350"/>
            <a:ext cx="5885068" cy="1446550"/>
          </a:xfrm>
          <a:prstGeom prst="rect">
            <a:avLst/>
          </a:prstGeom>
          <a:noFill/>
        </p:spPr>
        <p:txBody>
          <a:bodyPr wrap="square">
            <a:spAutoFit/>
          </a:bodyPr>
          <a:lstStyle/>
          <a:p>
            <a:pPr>
              <a:buNone/>
            </a:pPr>
            <a:r>
              <a:rPr lang="en-GB" sz="2200" dirty="0"/>
              <a:t>For the pairs of expressions that you could </a:t>
            </a:r>
            <a:r>
              <a:rPr lang="en-GB" sz="2200" b="1" dirty="0"/>
              <a:t>not</a:t>
            </a:r>
            <a:r>
              <a:rPr lang="en-GB" sz="2200" dirty="0"/>
              <a:t> use, change one thing so that they can now form an equation. What value of </a:t>
            </a:r>
            <a:r>
              <a:rPr lang="en-GB" sz="2200" i="1" dirty="0"/>
              <a:t>a</a:t>
            </a:r>
            <a:r>
              <a:rPr lang="en-GB" sz="2200" dirty="0"/>
              <a:t> would make that equation true?</a:t>
            </a:r>
          </a:p>
        </p:txBody>
      </p:sp>
    </p:spTree>
    <p:extLst>
      <p:ext uri="{BB962C8B-B14F-4D97-AF65-F5344CB8AC3E}">
        <p14:creationId xmlns:p14="http://schemas.microsoft.com/office/powerpoint/2010/main" val="23331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uiExpand="1" build="p"/>
      <p:bldP spid="3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B: Ordering expressions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09942"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F5DB7A7-A9A8-4DD3-9B9E-F62F7C79E51F}"/>
              </a:ext>
            </a:extLst>
          </p:cNvPr>
          <p:cNvSpPr txBox="1"/>
          <p:nvPr/>
        </p:nvSpPr>
        <p:spPr>
          <a:xfrm>
            <a:off x="270906" y="1163876"/>
            <a:ext cx="8255080" cy="430887"/>
          </a:xfrm>
          <a:prstGeom prst="rect">
            <a:avLst/>
          </a:prstGeom>
          <a:noFill/>
        </p:spPr>
        <p:txBody>
          <a:bodyPr wrap="none" rtlCol="0">
            <a:spAutoFit/>
          </a:bodyPr>
          <a:lstStyle/>
          <a:p>
            <a:pPr>
              <a:buNone/>
            </a:pPr>
            <a:r>
              <a:rPr lang="en-GB" sz="2200" dirty="0"/>
              <a:t>In each of the expressions below, </a:t>
            </a:r>
            <a:r>
              <a:rPr lang="en-GB" sz="2200" i="1" dirty="0"/>
              <a:t>a</a:t>
            </a:r>
            <a:r>
              <a:rPr lang="en-GB" sz="2200" dirty="0"/>
              <a:t> is the same positive number.</a:t>
            </a:r>
          </a:p>
        </p:txBody>
      </p:sp>
      <p:sp>
        <p:nvSpPr>
          <p:cNvPr id="5" name="TextBox 4">
            <a:extLst>
              <a:ext uri="{FF2B5EF4-FFF2-40B4-BE49-F238E27FC236}">
                <a16:creationId xmlns:a16="http://schemas.microsoft.com/office/drawing/2014/main" id="{28449E67-DE43-B412-5D14-53F016804988}"/>
              </a:ext>
            </a:extLst>
          </p:cNvPr>
          <p:cNvSpPr txBox="1"/>
          <p:nvPr/>
        </p:nvSpPr>
        <p:spPr>
          <a:xfrm>
            <a:off x="841921" y="1900491"/>
            <a:ext cx="1194558" cy="523220"/>
          </a:xfrm>
          <a:prstGeom prst="rect">
            <a:avLst/>
          </a:prstGeom>
          <a:noFill/>
        </p:spPr>
        <p:txBody>
          <a:bodyPr wrap="none" rtlCol="0">
            <a:spAutoFit/>
          </a:bodyPr>
          <a:lstStyle/>
          <a:p>
            <a:pPr>
              <a:buNone/>
            </a:pPr>
            <a:r>
              <a:rPr lang="en-GB" dirty="0">
                <a:solidFill>
                  <a:srgbClr val="00628C"/>
                </a:solidFill>
              </a:rPr>
              <a:t>3</a:t>
            </a:r>
            <a:r>
              <a:rPr lang="en-GB" i="1" dirty="0">
                <a:solidFill>
                  <a:srgbClr val="00628C"/>
                </a:solidFill>
              </a:rPr>
              <a:t>a</a:t>
            </a:r>
            <a:r>
              <a:rPr lang="en-GB" dirty="0">
                <a:solidFill>
                  <a:srgbClr val="00628C"/>
                </a:solidFill>
              </a:rPr>
              <a:t> + 2</a:t>
            </a:r>
          </a:p>
        </p:txBody>
      </p:sp>
      <p:sp>
        <p:nvSpPr>
          <p:cNvPr id="22" name="TextBox 21">
            <a:extLst>
              <a:ext uri="{FF2B5EF4-FFF2-40B4-BE49-F238E27FC236}">
                <a16:creationId xmlns:a16="http://schemas.microsoft.com/office/drawing/2014/main" id="{8CBDD23D-C5DB-F86D-81C4-150DD092A909}"/>
              </a:ext>
            </a:extLst>
          </p:cNvPr>
          <p:cNvSpPr txBox="1"/>
          <p:nvPr/>
        </p:nvSpPr>
        <p:spPr>
          <a:xfrm>
            <a:off x="4875004" y="2703360"/>
            <a:ext cx="1194558" cy="523220"/>
          </a:xfrm>
          <a:prstGeom prst="rect">
            <a:avLst/>
          </a:prstGeom>
          <a:noFill/>
        </p:spPr>
        <p:txBody>
          <a:bodyPr wrap="none" rtlCol="0">
            <a:spAutoFit/>
          </a:bodyPr>
          <a:lstStyle/>
          <a:p>
            <a:pPr>
              <a:buNone/>
            </a:pPr>
            <a:r>
              <a:rPr lang="en-GB" dirty="0">
                <a:solidFill>
                  <a:srgbClr val="00628C"/>
                </a:solidFill>
              </a:rPr>
              <a:t>3</a:t>
            </a:r>
            <a:r>
              <a:rPr lang="en-GB" i="1" dirty="0">
                <a:solidFill>
                  <a:srgbClr val="00628C"/>
                </a:solidFill>
              </a:rPr>
              <a:t>a</a:t>
            </a:r>
            <a:r>
              <a:rPr lang="en-GB" dirty="0">
                <a:solidFill>
                  <a:srgbClr val="00628C"/>
                </a:solidFill>
              </a:rPr>
              <a:t> + 3</a:t>
            </a:r>
          </a:p>
        </p:txBody>
      </p:sp>
      <p:sp>
        <p:nvSpPr>
          <p:cNvPr id="23" name="TextBox 22">
            <a:extLst>
              <a:ext uri="{FF2B5EF4-FFF2-40B4-BE49-F238E27FC236}">
                <a16:creationId xmlns:a16="http://schemas.microsoft.com/office/drawing/2014/main" id="{8797DECC-0D29-D175-56AF-12B17519E8EF}"/>
              </a:ext>
            </a:extLst>
          </p:cNvPr>
          <p:cNvSpPr txBox="1"/>
          <p:nvPr/>
        </p:nvSpPr>
        <p:spPr>
          <a:xfrm>
            <a:off x="2798682" y="2664226"/>
            <a:ext cx="1435008" cy="523220"/>
          </a:xfrm>
          <a:prstGeom prst="rect">
            <a:avLst/>
          </a:prstGeom>
          <a:noFill/>
        </p:spPr>
        <p:txBody>
          <a:bodyPr wrap="none" rtlCol="0">
            <a:spAutoFit/>
          </a:bodyPr>
          <a:lstStyle/>
          <a:p>
            <a:pPr>
              <a:buNone/>
            </a:pPr>
            <a:r>
              <a:rPr lang="en-GB" dirty="0">
                <a:solidFill>
                  <a:srgbClr val="00628C"/>
                </a:solidFill>
              </a:rPr>
              <a:t>3(</a:t>
            </a:r>
            <a:r>
              <a:rPr lang="en-GB" i="1" dirty="0">
                <a:solidFill>
                  <a:srgbClr val="00628C"/>
                </a:solidFill>
              </a:rPr>
              <a:t>a</a:t>
            </a:r>
            <a:r>
              <a:rPr lang="en-GB" dirty="0">
                <a:solidFill>
                  <a:srgbClr val="00628C"/>
                </a:solidFill>
              </a:rPr>
              <a:t> + 3)</a:t>
            </a:r>
          </a:p>
        </p:txBody>
      </p:sp>
      <p:sp>
        <p:nvSpPr>
          <p:cNvPr id="25" name="TextBox 24">
            <a:extLst>
              <a:ext uri="{FF2B5EF4-FFF2-40B4-BE49-F238E27FC236}">
                <a16:creationId xmlns:a16="http://schemas.microsoft.com/office/drawing/2014/main" id="{3EC318B5-8C83-19B5-E990-6B7B1952B16B}"/>
              </a:ext>
            </a:extLst>
          </p:cNvPr>
          <p:cNvSpPr txBox="1"/>
          <p:nvPr/>
        </p:nvSpPr>
        <p:spPr>
          <a:xfrm>
            <a:off x="4875004" y="1900491"/>
            <a:ext cx="1194558" cy="523220"/>
          </a:xfrm>
          <a:prstGeom prst="rect">
            <a:avLst/>
          </a:prstGeom>
          <a:noFill/>
        </p:spPr>
        <p:txBody>
          <a:bodyPr wrap="none" rtlCol="0">
            <a:spAutoFit/>
          </a:bodyPr>
          <a:lstStyle/>
          <a:p>
            <a:pPr>
              <a:buNone/>
            </a:pPr>
            <a:r>
              <a:rPr lang="en-GB" dirty="0">
                <a:solidFill>
                  <a:srgbClr val="00628C"/>
                </a:solidFill>
              </a:rPr>
              <a:t>3</a:t>
            </a:r>
            <a:r>
              <a:rPr lang="en-GB" i="1" dirty="0">
                <a:solidFill>
                  <a:srgbClr val="00628C"/>
                </a:solidFill>
              </a:rPr>
              <a:t>a</a:t>
            </a:r>
            <a:r>
              <a:rPr lang="en-GB" dirty="0">
                <a:solidFill>
                  <a:srgbClr val="00628C"/>
                </a:solidFill>
              </a:rPr>
              <a:t> + 6</a:t>
            </a:r>
          </a:p>
        </p:txBody>
      </p:sp>
      <p:sp>
        <p:nvSpPr>
          <p:cNvPr id="26" name="TextBox 25">
            <a:extLst>
              <a:ext uri="{FF2B5EF4-FFF2-40B4-BE49-F238E27FC236}">
                <a16:creationId xmlns:a16="http://schemas.microsoft.com/office/drawing/2014/main" id="{DC0D4109-E0BF-5D93-E10D-93D7477090CC}"/>
              </a:ext>
            </a:extLst>
          </p:cNvPr>
          <p:cNvSpPr txBox="1"/>
          <p:nvPr/>
        </p:nvSpPr>
        <p:spPr>
          <a:xfrm>
            <a:off x="841921" y="2703360"/>
            <a:ext cx="1194558" cy="523220"/>
          </a:xfrm>
          <a:prstGeom prst="rect">
            <a:avLst/>
          </a:prstGeom>
          <a:noFill/>
        </p:spPr>
        <p:txBody>
          <a:bodyPr wrap="none" rtlCol="0">
            <a:spAutoFit/>
          </a:bodyPr>
          <a:lstStyle/>
          <a:p>
            <a:pPr>
              <a:buNone/>
            </a:pPr>
            <a:r>
              <a:rPr lang="en-GB" dirty="0">
                <a:solidFill>
                  <a:srgbClr val="00628C"/>
                </a:solidFill>
              </a:rPr>
              <a:t>3</a:t>
            </a:r>
            <a:r>
              <a:rPr lang="en-GB" i="1" dirty="0">
                <a:solidFill>
                  <a:srgbClr val="00628C"/>
                </a:solidFill>
              </a:rPr>
              <a:t>a</a:t>
            </a:r>
            <a:r>
              <a:rPr lang="en-GB" dirty="0">
                <a:solidFill>
                  <a:srgbClr val="00628C"/>
                </a:solidFill>
              </a:rPr>
              <a:t> + 4</a:t>
            </a:r>
          </a:p>
        </p:txBody>
      </p:sp>
      <p:sp>
        <p:nvSpPr>
          <p:cNvPr id="27" name="TextBox 26">
            <a:extLst>
              <a:ext uri="{FF2B5EF4-FFF2-40B4-BE49-F238E27FC236}">
                <a16:creationId xmlns:a16="http://schemas.microsoft.com/office/drawing/2014/main" id="{E0506D96-D705-E836-385E-6EDE353BF06C}"/>
              </a:ext>
            </a:extLst>
          </p:cNvPr>
          <p:cNvSpPr txBox="1"/>
          <p:nvPr/>
        </p:nvSpPr>
        <p:spPr>
          <a:xfrm>
            <a:off x="6972459" y="1907624"/>
            <a:ext cx="1394934" cy="523220"/>
          </a:xfrm>
          <a:prstGeom prst="rect">
            <a:avLst/>
          </a:prstGeom>
          <a:noFill/>
        </p:spPr>
        <p:txBody>
          <a:bodyPr wrap="none" rtlCol="0">
            <a:spAutoFit/>
          </a:bodyPr>
          <a:lstStyle/>
          <a:p>
            <a:pPr>
              <a:buNone/>
            </a:pPr>
            <a:r>
              <a:rPr lang="en-GB" dirty="0">
                <a:solidFill>
                  <a:srgbClr val="00628C"/>
                </a:solidFill>
              </a:rPr>
              <a:t>3</a:t>
            </a:r>
            <a:r>
              <a:rPr lang="en-GB" i="1" dirty="0">
                <a:solidFill>
                  <a:srgbClr val="00628C"/>
                </a:solidFill>
              </a:rPr>
              <a:t>a</a:t>
            </a:r>
            <a:r>
              <a:rPr lang="en-GB" dirty="0">
                <a:solidFill>
                  <a:srgbClr val="00628C"/>
                </a:solidFill>
              </a:rPr>
              <a:t> + 12</a:t>
            </a:r>
          </a:p>
        </p:txBody>
      </p:sp>
      <p:sp>
        <p:nvSpPr>
          <p:cNvPr id="28" name="TextBox 27">
            <a:extLst>
              <a:ext uri="{FF2B5EF4-FFF2-40B4-BE49-F238E27FC236}">
                <a16:creationId xmlns:a16="http://schemas.microsoft.com/office/drawing/2014/main" id="{45072B1E-49F1-D5E0-5E21-240B32CF614C}"/>
              </a:ext>
            </a:extLst>
          </p:cNvPr>
          <p:cNvSpPr txBox="1"/>
          <p:nvPr/>
        </p:nvSpPr>
        <p:spPr>
          <a:xfrm>
            <a:off x="6932385" y="2664226"/>
            <a:ext cx="1435008" cy="523220"/>
          </a:xfrm>
          <a:prstGeom prst="rect">
            <a:avLst/>
          </a:prstGeom>
          <a:noFill/>
        </p:spPr>
        <p:txBody>
          <a:bodyPr wrap="none" rtlCol="0">
            <a:spAutoFit/>
          </a:bodyPr>
          <a:lstStyle/>
          <a:p>
            <a:pPr>
              <a:buNone/>
            </a:pPr>
            <a:r>
              <a:rPr lang="en-GB" dirty="0">
                <a:solidFill>
                  <a:srgbClr val="00628C"/>
                </a:solidFill>
              </a:rPr>
              <a:t>3(</a:t>
            </a:r>
            <a:r>
              <a:rPr lang="en-GB" i="1" dirty="0">
                <a:solidFill>
                  <a:srgbClr val="00628C"/>
                </a:solidFill>
              </a:rPr>
              <a:t>a</a:t>
            </a:r>
            <a:r>
              <a:rPr lang="en-GB" dirty="0">
                <a:solidFill>
                  <a:srgbClr val="00628C"/>
                </a:solidFill>
              </a:rPr>
              <a:t> + 6)</a:t>
            </a:r>
          </a:p>
        </p:txBody>
      </p:sp>
      <p:sp>
        <p:nvSpPr>
          <p:cNvPr id="29" name="TextBox 28">
            <a:extLst>
              <a:ext uri="{FF2B5EF4-FFF2-40B4-BE49-F238E27FC236}">
                <a16:creationId xmlns:a16="http://schemas.microsoft.com/office/drawing/2014/main" id="{26FD284E-E1F3-BCAA-E81A-A41C2DE0F89E}"/>
              </a:ext>
            </a:extLst>
          </p:cNvPr>
          <p:cNvSpPr txBox="1"/>
          <p:nvPr/>
        </p:nvSpPr>
        <p:spPr>
          <a:xfrm>
            <a:off x="2788112" y="1900491"/>
            <a:ext cx="1435008" cy="523220"/>
          </a:xfrm>
          <a:prstGeom prst="rect">
            <a:avLst/>
          </a:prstGeom>
          <a:noFill/>
        </p:spPr>
        <p:txBody>
          <a:bodyPr wrap="none" rtlCol="0">
            <a:spAutoFit/>
          </a:bodyPr>
          <a:lstStyle/>
          <a:p>
            <a:pPr>
              <a:buNone/>
            </a:pPr>
            <a:r>
              <a:rPr lang="en-GB" dirty="0">
                <a:solidFill>
                  <a:srgbClr val="00628C"/>
                </a:solidFill>
              </a:rPr>
              <a:t>3(</a:t>
            </a:r>
            <a:r>
              <a:rPr lang="en-GB" i="1" dirty="0">
                <a:solidFill>
                  <a:srgbClr val="00628C"/>
                </a:solidFill>
              </a:rPr>
              <a:t>a</a:t>
            </a:r>
            <a:r>
              <a:rPr lang="en-GB" dirty="0">
                <a:solidFill>
                  <a:srgbClr val="00628C"/>
                </a:solidFill>
              </a:rPr>
              <a:t> + 2)</a:t>
            </a:r>
          </a:p>
        </p:txBody>
      </p:sp>
      <p:sp>
        <p:nvSpPr>
          <p:cNvPr id="30" name="TextBox 29">
            <a:extLst>
              <a:ext uri="{FF2B5EF4-FFF2-40B4-BE49-F238E27FC236}">
                <a16:creationId xmlns:a16="http://schemas.microsoft.com/office/drawing/2014/main" id="{0BE95335-6976-CE90-A67D-C5949EBE8EA4}"/>
              </a:ext>
            </a:extLst>
          </p:cNvPr>
          <p:cNvSpPr txBox="1"/>
          <p:nvPr/>
        </p:nvSpPr>
        <p:spPr>
          <a:xfrm>
            <a:off x="363395" y="3532593"/>
            <a:ext cx="8007320" cy="1243417"/>
          </a:xfrm>
          <a:prstGeom prst="rect">
            <a:avLst/>
          </a:prstGeom>
          <a:noFill/>
        </p:spPr>
        <p:txBody>
          <a:bodyPr wrap="none" rtlCol="0">
            <a:spAutoFit/>
          </a:bodyPr>
          <a:lstStyle/>
          <a:p>
            <a:pPr marL="457200" indent="-457200">
              <a:buAutoNum type="alphaLcParenR"/>
            </a:pPr>
            <a:r>
              <a:rPr lang="en-GB" sz="2200" dirty="0"/>
              <a:t>Which expression is the biggest? How do you know?</a:t>
            </a:r>
          </a:p>
          <a:p>
            <a:pPr marL="457200" indent="-457200">
              <a:buAutoNum type="alphaLcParenR"/>
            </a:pPr>
            <a:r>
              <a:rPr lang="en-GB" sz="2200" dirty="0"/>
              <a:t>Which expressions have the same value?</a:t>
            </a:r>
          </a:p>
          <a:p>
            <a:pPr marL="457200" indent="-457200">
              <a:buAutoNum type="alphaLcParenR"/>
            </a:pPr>
            <a:r>
              <a:rPr lang="en-GB" sz="2200" dirty="0"/>
              <a:t>Write all ten expressions in order from smallest to largest.</a:t>
            </a:r>
          </a:p>
        </p:txBody>
      </p:sp>
      <p:sp>
        <p:nvSpPr>
          <p:cNvPr id="31" name="TextBox 30">
            <a:extLst>
              <a:ext uri="{FF2B5EF4-FFF2-40B4-BE49-F238E27FC236}">
                <a16:creationId xmlns:a16="http://schemas.microsoft.com/office/drawing/2014/main" id="{8202B824-E5AD-66FA-14FC-B7F77D4E2FFA}"/>
              </a:ext>
            </a:extLst>
          </p:cNvPr>
          <p:cNvSpPr txBox="1"/>
          <p:nvPr/>
        </p:nvSpPr>
        <p:spPr>
          <a:xfrm>
            <a:off x="8993072" y="1900491"/>
            <a:ext cx="1435008" cy="523220"/>
          </a:xfrm>
          <a:prstGeom prst="rect">
            <a:avLst/>
          </a:prstGeom>
          <a:noFill/>
        </p:spPr>
        <p:txBody>
          <a:bodyPr wrap="none" rtlCol="0">
            <a:spAutoFit/>
          </a:bodyPr>
          <a:lstStyle/>
          <a:p>
            <a:pPr>
              <a:buNone/>
            </a:pPr>
            <a:r>
              <a:rPr lang="en-GB" dirty="0">
                <a:solidFill>
                  <a:srgbClr val="00628C"/>
                </a:solidFill>
              </a:rPr>
              <a:t>3(</a:t>
            </a:r>
            <a:r>
              <a:rPr lang="en-GB" i="1" dirty="0">
                <a:solidFill>
                  <a:srgbClr val="00628C"/>
                </a:solidFill>
              </a:rPr>
              <a:t>a</a:t>
            </a:r>
            <a:r>
              <a:rPr lang="en-GB" dirty="0">
                <a:solidFill>
                  <a:srgbClr val="00628C"/>
                </a:solidFill>
              </a:rPr>
              <a:t> + 5)</a:t>
            </a:r>
          </a:p>
        </p:txBody>
      </p:sp>
      <p:sp>
        <p:nvSpPr>
          <p:cNvPr id="32" name="TextBox 31">
            <a:extLst>
              <a:ext uri="{FF2B5EF4-FFF2-40B4-BE49-F238E27FC236}">
                <a16:creationId xmlns:a16="http://schemas.microsoft.com/office/drawing/2014/main" id="{ED53D47A-661B-9546-B0BF-266D6651A10D}"/>
              </a:ext>
            </a:extLst>
          </p:cNvPr>
          <p:cNvSpPr txBox="1"/>
          <p:nvPr/>
        </p:nvSpPr>
        <p:spPr>
          <a:xfrm>
            <a:off x="8993072" y="2703360"/>
            <a:ext cx="1435008" cy="523220"/>
          </a:xfrm>
          <a:prstGeom prst="rect">
            <a:avLst/>
          </a:prstGeom>
          <a:noFill/>
        </p:spPr>
        <p:txBody>
          <a:bodyPr wrap="none" rtlCol="0">
            <a:spAutoFit/>
          </a:bodyPr>
          <a:lstStyle/>
          <a:p>
            <a:pPr>
              <a:buNone/>
            </a:pPr>
            <a:r>
              <a:rPr lang="en-GB" dirty="0">
                <a:solidFill>
                  <a:srgbClr val="00628C"/>
                </a:solidFill>
              </a:rPr>
              <a:t>3(</a:t>
            </a:r>
            <a:r>
              <a:rPr lang="en-GB" i="1" dirty="0">
                <a:solidFill>
                  <a:srgbClr val="00628C"/>
                </a:solidFill>
              </a:rPr>
              <a:t>a</a:t>
            </a:r>
            <a:r>
              <a:rPr lang="en-GB" dirty="0">
                <a:solidFill>
                  <a:srgbClr val="00628C"/>
                </a:solidFill>
              </a:rPr>
              <a:t> + 1)</a:t>
            </a:r>
          </a:p>
        </p:txBody>
      </p:sp>
      <p:sp>
        <p:nvSpPr>
          <p:cNvPr id="33" name="TextBox 32">
            <a:extLst>
              <a:ext uri="{FF2B5EF4-FFF2-40B4-BE49-F238E27FC236}">
                <a16:creationId xmlns:a16="http://schemas.microsoft.com/office/drawing/2014/main" id="{87C22CEE-EAC2-1610-3F16-1B2E932E0120}"/>
              </a:ext>
            </a:extLst>
          </p:cNvPr>
          <p:cNvSpPr txBox="1"/>
          <p:nvPr/>
        </p:nvSpPr>
        <p:spPr>
          <a:xfrm>
            <a:off x="1348590" y="5537509"/>
            <a:ext cx="7775109" cy="769441"/>
          </a:xfrm>
          <a:prstGeom prst="rect">
            <a:avLst/>
          </a:prstGeom>
          <a:noFill/>
        </p:spPr>
        <p:txBody>
          <a:bodyPr wrap="square">
            <a:spAutoFit/>
          </a:bodyPr>
          <a:lstStyle/>
          <a:p>
            <a:pPr>
              <a:buNone/>
            </a:pPr>
            <a:r>
              <a:rPr lang="en-GB" sz="2200" dirty="0"/>
              <a:t>Write an expression in between each of the expressions in your order. Is it always possible to do this using brackets?</a:t>
            </a:r>
          </a:p>
        </p:txBody>
      </p:sp>
    </p:spTree>
    <p:extLst>
      <p:ext uri="{BB962C8B-B14F-4D97-AF65-F5344CB8AC3E}">
        <p14:creationId xmlns:p14="http://schemas.microsoft.com/office/powerpoint/2010/main" val="182290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22" grpId="0"/>
      <p:bldP spid="23" grpId="0"/>
      <p:bldP spid="25" grpId="0"/>
      <p:bldP spid="26" grpId="0"/>
      <p:bldP spid="27" grpId="0"/>
      <p:bldP spid="28" grpId="0"/>
      <p:bldP spid="29" grpId="0"/>
      <p:bldP spid="30" grpId="0" build="p"/>
      <p:bldP spid="31" grpId="0"/>
      <p:bldP spid="32" grpId="0"/>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0BE95335-6976-CE90-A67D-C5949EBE8EA4}"/>
              </a:ext>
            </a:extLst>
          </p:cNvPr>
          <p:cNvSpPr txBox="1"/>
          <p:nvPr/>
        </p:nvSpPr>
        <p:spPr>
          <a:xfrm>
            <a:off x="281017" y="3355927"/>
            <a:ext cx="8137299" cy="1175706"/>
          </a:xfrm>
          <a:prstGeom prst="rect">
            <a:avLst/>
          </a:prstGeom>
          <a:noFill/>
        </p:spPr>
        <p:txBody>
          <a:bodyPr wrap="square" rtlCol="0">
            <a:spAutoFit/>
          </a:bodyPr>
          <a:lstStyle/>
          <a:p>
            <a:pPr>
              <a:buNone/>
            </a:pPr>
            <a:r>
              <a:rPr lang="en-GB" sz="2200" dirty="0"/>
              <a:t>Sarah chooses a value for </a:t>
            </a:r>
            <a:r>
              <a:rPr lang="en-GB" sz="2200" i="1" dirty="0"/>
              <a:t>a</a:t>
            </a:r>
            <a:r>
              <a:rPr lang="en-GB" sz="2200" dirty="0"/>
              <a:t> and places the expression 3</a:t>
            </a:r>
            <a:r>
              <a:rPr lang="en-GB" sz="2200" i="1" dirty="0"/>
              <a:t>a</a:t>
            </a:r>
            <a:r>
              <a:rPr lang="en-GB" sz="2200" dirty="0"/>
              <a:t> + 2 on the number line.</a:t>
            </a:r>
          </a:p>
          <a:p>
            <a:pPr>
              <a:buNone/>
            </a:pPr>
            <a:r>
              <a:rPr lang="en-GB" sz="2200" dirty="0"/>
              <a:t>Match the expressions below to their places on the number line.</a:t>
            </a:r>
          </a:p>
        </p:txBody>
      </p:sp>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C: Expressions on the number line</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09942"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F5DB7A7-A9A8-4DD3-9B9E-F62F7C79E51F}"/>
              </a:ext>
            </a:extLst>
          </p:cNvPr>
          <p:cNvSpPr txBox="1"/>
          <p:nvPr/>
        </p:nvSpPr>
        <p:spPr>
          <a:xfrm>
            <a:off x="270906" y="1163876"/>
            <a:ext cx="5554726" cy="430887"/>
          </a:xfrm>
          <a:prstGeom prst="rect">
            <a:avLst/>
          </a:prstGeom>
          <a:noFill/>
        </p:spPr>
        <p:txBody>
          <a:bodyPr wrap="none" rtlCol="0">
            <a:spAutoFit/>
          </a:bodyPr>
          <a:lstStyle/>
          <a:p>
            <a:pPr>
              <a:buNone/>
            </a:pPr>
            <a:r>
              <a:rPr lang="en-GB" sz="2200" dirty="0"/>
              <a:t>The number line below is going up in ones.</a:t>
            </a:r>
          </a:p>
        </p:txBody>
      </p:sp>
      <p:sp>
        <p:nvSpPr>
          <p:cNvPr id="5" name="TextBox 4">
            <a:extLst>
              <a:ext uri="{FF2B5EF4-FFF2-40B4-BE49-F238E27FC236}">
                <a16:creationId xmlns:a16="http://schemas.microsoft.com/office/drawing/2014/main" id="{28449E67-DE43-B412-5D14-53F016804988}"/>
              </a:ext>
            </a:extLst>
          </p:cNvPr>
          <p:cNvSpPr txBox="1"/>
          <p:nvPr/>
        </p:nvSpPr>
        <p:spPr>
          <a:xfrm>
            <a:off x="2546050" y="2867119"/>
            <a:ext cx="1048685" cy="461665"/>
          </a:xfrm>
          <a:prstGeom prst="rect">
            <a:avLst/>
          </a:prstGeom>
          <a:noFill/>
        </p:spPr>
        <p:txBody>
          <a:bodyPr wrap="none" rtlCol="0">
            <a:spAutoFit/>
          </a:bodyPr>
          <a:lstStyle/>
          <a:p>
            <a:pPr>
              <a:buNone/>
            </a:pPr>
            <a:r>
              <a:rPr lang="en-GB" sz="2400" dirty="0">
                <a:solidFill>
                  <a:srgbClr val="00628C"/>
                </a:solidFill>
              </a:rPr>
              <a:t>3</a:t>
            </a:r>
            <a:r>
              <a:rPr lang="en-GB" sz="2400" i="1" dirty="0">
                <a:solidFill>
                  <a:srgbClr val="00628C"/>
                </a:solidFill>
              </a:rPr>
              <a:t>a</a:t>
            </a:r>
            <a:r>
              <a:rPr lang="en-GB" sz="2400" dirty="0">
                <a:solidFill>
                  <a:srgbClr val="00628C"/>
                </a:solidFill>
              </a:rPr>
              <a:t> + 2</a:t>
            </a:r>
          </a:p>
        </p:txBody>
      </p:sp>
      <p:sp>
        <p:nvSpPr>
          <p:cNvPr id="25" name="TextBox 24">
            <a:extLst>
              <a:ext uri="{FF2B5EF4-FFF2-40B4-BE49-F238E27FC236}">
                <a16:creationId xmlns:a16="http://schemas.microsoft.com/office/drawing/2014/main" id="{3EC318B5-8C83-19B5-E990-6B7B1952B16B}"/>
              </a:ext>
            </a:extLst>
          </p:cNvPr>
          <p:cNvSpPr txBox="1"/>
          <p:nvPr/>
        </p:nvSpPr>
        <p:spPr>
          <a:xfrm>
            <a:off x="5060487" y="4677149"/>
            <a:ext cx="1048685" cy="461665"/>
          </a:xfrm>
          <a:prstGeom prst="rect">
            <a:avLst/>
          </a:prstGeom>
          <a:noFill/>
        </p:spPr>
        <p:txBody>
          <a:bodyPr wrap="none" rtlCol="0">
            <a:spAutoFit/>
          </a:bodyPr>
          <a:lstStyle/>
          <a:p>
            <a:pPr>
              <a:buNone/>
            </a:pPr>
            <a:r>
              <a:rPr lang="en-GB" sz="2400" dirty="0">
                <a:solidFill>
                  <a:srgbClr val="00628C"/>
                </a:solidFill>
              </a:rPr>
              <a:t>3</a:t>
            </a:r>
            <a:r>
              <a:rPr lang="en-GB" sz="2400" i="1" dirty="0">
                <a:solidFill>
                  <a:srgbClr val="00628C"/>
                </a:solidFill>
              </a:rPr>
              <a:t>a</a:t>
            </a:r>
            <a:r>
              <a:rPr lang="en-GB" sz="2400" dirty="0">
                <a:solidFill>
                  <a:srgbClr val="00628C"/>
                </a:solidFill>
              </a:rPr>
              <a:t> + 6</a:t>
            </a:r>
          </a:p>
        </p:txBody>
      </p:sp>
      <p:sp>
        <p:nvSpPr>
          <p:cNvPr id="27" name="TextBox 26">
            <a:extLst>
              <a:ext uri="{FF2B5EF4-FFF2-40B4-BE49-F238E27FC236}">
                <a16:creationId xmlns:a16="http://schemas.microsoft.com/office/drawing/2014/main" id="{E0506D96-D705-E836-385E-6EDE353BF06C}"/>
              </a:ext>
            </a:extLst>
          </p:cNvPr>
          <p:cNvSpPr txBox="1"/>
          <p:nvPr/>
        </p:nvSpPr>
        <p:spPr>
          <a:xfrm>
            <a:off x="3173020" y="4666498"/>
            <a:ext cx="1048685" cy="461665"/>
          </a:xfrm>
          <a:prstGeom prst="rect">
            <a:avLst/>
          </a:prstGeom>
          <a:noFill/>
        </p:spPr>
        <p:txBody>
          <a:bodyPr wrap="none" rtlCol="0">
            <a:spAutoFit/>
          </a:bodyPr>
          <a:lstStyle/>
          <a:p>
            <a:pPr>
              <a:buNone/>
            </a:pPr>
            <a:r>
              <a:rPr lang="en-GB" sz="2400" dirty="0">
                <a:solidFill>
                  <a:srgbClr val="00628C"/>
                </a:solidFill>
              </a:rPr>
              <a:t>3</a:t>
            </a:r>
            <a:r>
              <a:rPr lang="en-GB" sz="2400" i="1" dirty="0">
                <a:solidFill>
                  <a:srgbClr val="00628C"/>
                </a:solidFill>
              </a:rPr>
              <a:t>a</a:t>
            </a:r>
            <a:r>
              <a:rPr lang="en-GB" sz="2400" dirty="0">
                <a:solidFill>
                  <a:srgbClr val="00628C"/>
                </a:solidFill>
              </a:rPr>
              <a:t> + 8</a:t>
            </a:r>
          </a:p>
        </p:txBody>
      </p:sp>
      <p:sp>
        <p:nvSpPr>
          <p:cNvPr id="29" name="TextBox 28">
            <a:extLst>
              <a:ext uri="{FF2B5EF4-FFF2-40B4-BE49-F238E27FC236}">
                <a16:creationId xmlns:a16="http://schemas.microsoft.com/office/drawing/2014/main" id="{26FD284E-E1F3-BCAA-E81A-A41C2DE0F89E}"/>
              </a:ext>
            </a:extLst>
          </p:cNvPr>
          <p:cNvSpPr txBox="1"/>
          <p:nvPr/>
        </p:nvSpPr>
        <p:spPr>
          <a:xfrm>
            <a:off x="959258" y="4666497"/>
            <a:ext cx="1253869" cy="461665"/>
          </a:xfrm>
          <a:prstGeom prst="rect">
            <a:avLst/>
          </a:prstGeom>
          <a:noFill/>
        </p:spPr>
        <p:txBody>
          <a:bodyPr wrap="none" rtlCol="0">
            <a:spAutoFit/>
          </a:bodyPr>
          <a:lstStyle/>
          <a:p>
            <a:pPr>
              <a:buNone/>
            </a:pPr>
            <a:r>
              <a:rPr lang="en-GB" sz="2400" dirty="0">
                <a:solidFill>
                  <a:srgbClr val="00628C"/>
                </a:solidFill>
              </a:rPr>
              <a:t>3(</a:t>
            </a:r>
            <a:r>
              <a:rPr lang="en-GB" sz="2400" i="1" dirty="0">
                <a:solidFill>
                  <a:srgbClr val="00628C"/>
                </a:solidFill>
              </a:rPr>
              <a:t>a</a:t>
            </a:r>
            <a:r>
              <a:rPr lang="en-GB" sz="2400" dirty="0">
                <a:solidFill>
                  <a:srgbClr val="00628C"/>
                </a:solidFill>
              </a:rPr>
              <a:t> + 2)</a:t>
            </a:r>
          </a:p>
        </p:txBody>
      </p:sp>
      <p:sp>
        <p:nvSpPr>
          <p:cNvPr id="31" name="TextBox 30">
            <a:extLst>
              <a:ext uri="{FF2B5EF4-FFF2-40B4-BE49-F238E27FC236}">
                <a16:creationId xmlns:a16="http://schemas.microsoft.com/office/drawing/2014/main" id="{8202B824-E5AD-66FA-14FC-B7F77D4E2FFA}"/>
              </a:ext>
            </a:extLst>
          </p:cNvPr>
          <p:cNvSpPr txBox="1"/>
          <p:nvPr/>
        </p:nvSpPr>
        <p:spPr>
          <a:xfrm>
            <a:off x="9097266" y="4666497"/>
            <a:ext cx="1253869" cy="461665"/>
          </a:xfrm>
          <a:prstGeom prst="rect">
            <a:avLst/>
          </a:prstGeom>
          <a:noFill/>
        </p:spPr>
        <p:txBody>
          <a:bodyPr wrap="none" rtlCol="0">
            <a:spAutoFit/>
          </a:bodyPr>
          <a:lstStyle/>
          <a:p>
            <a:pPr>
              <a:buNone/>
            </a:pPr>
            <a:r>
              <a:rPr lang="en-GB" sz="2400" dirty="0">
                <a:solidFill>
                  <a:srgbClr val="00628C"/>
                </a:solidFill>
              </a:rPr>
              <a:t>3(</a:t>
            </a:r>
            <a:r>
              <a:rPr lang="en-GB" sz="2400" i="1" dirty="0">
                <a:solidFill>
                  <a:srgbClr val="00628C"/>
                </a:solidFill>
              </a:rPr>
              <a:t>a</a:t>
            </a:r>
            <a:r>
              <a:rPr lang="en-GB" sz="2400" dirty="0">
                <a:solidFill>
                  <a:srgbClr val="00628C"/>
                </a:solidFill>
              </a:rPr>
              <a:t> + 5)</a:t>
            </a:r>
          </a:p>
        </p:txBody>
      </p:sp>
      <p:sp>
        <p:nvSpPr>
          <p:cNvPr id="33" name="TextBox 32">
            <a:extLst>
              <a:ext uri="{FF2B5EF4-FFF2-40B4-BE49-F238E27FC236}">
                <a16:creationId xmlns:a16="http://schemas.microsoft.com/office/drawing/2014/main" id="{87C22CEE-EAC2-1610-3F16-1B2E932E0120}"/>
              </a:ext>
            </a:extLst>
          </p:cNvPr>
          <p:cNvSpPr txBox="1"/>
          <p:nvPr/>
        </p:nvSpPr>
        <p:spPr>
          <a:xfrm>
            <a:off x="1348590" y="5537509"/>
            <a:ext cx="7775109" cy="837152"/>
          </a:xfrm>
          <a:prstGeom prst="rect">
            <a:avLst/>
          </a:prstGeom>
          <a:noFill/>
        </p:spPr>
        <p:txBody>
          <a:bodyPr wrap="square">
            <a:spAutoFit/>
          </a:bodyPr>
          <a:lstStyle/>
          <a:p>
            <a:pPr>
              <a:buNone/>
            </a:pPr>
            <a:r>
              <a:rPr lang="en-GB" sz="2200" dirty="0"/>
              <a:t>Write expressions for the missing places on the number line.</a:t>
            </a:r>
          </a:p>
          <a:p>
            <a:pPr>
              <a:buNone/>
            </a:pPr>
            <a:r>
              <a:rPr lang="en-GB" sz="2200" dirty="0"/>
              <a:t>Is there more than one way to do this?</a:t>
            </a:r>
          </a:p>
        </p:txBody>
      </p:sp>
      <p:graphicFrame>
        <p:nvGraphicFramePr>
          <p:cNvPr id="2" name="Table 3">
            <a:extLst>
              <a:ext uri="{FF2B5EF4-FFF2-40B4-BE49-F238E27FC236}">
                <a16:creationId xmlns:a16="http://schemas.microsoft.com/office/drawing/2014/main" id="{9C93D047-BA19-B352-B21B-ECB72EC3A1AD}"/>
              </a:ext>
            </a:extLst>
          </p:cNvPr>
          <p:cNvGraphicFramePr>
            <a:graphicFrameLocks noGrp="1"/>
          </p:cNvGraphicFramePr>
          <p:nvPr>
            <p:extLst>
              <p:ext uri="{D42A27DB-BD31-4B8C-83A1-F6EECF244321}">
                <p14:modId xmlns:p14="http://schemas.microsoft.com/office/powerpoint/2010/main" val="812729922"/>
              </p:ext>
            </p:extLst>
          </p:nvPr>
        </p:nvGraphicFramePr>
        <p:xfrm>
          <a:off x="1127330" y="1952564"/>
          <a:ext cx="9937340" cy="180000"/>
        </p:xfrm>
        <a:graphic>
          <a:graphicData uri="http://schemas.openxmlformats.org/drawingml/2006/table">
            <a:tbl>
              <a:tblPr firstRow="1" bandRow="1">
                <a:tableStyleId>{5C22544A-7EE6-4342-B048-85BDC9FD1C3A}</a:tableStyleId>
              </a:tblPr>
              <a:tblGrid>
                <a:gridCol w="496867">
                  <a:extLst>
                    <a:ext uri="{9D8B030D-6E8A-4147-A177-3AD203B41FA5}">
                      <a16:colId xmlns:a16="http://schemas.microsoft.com/office/drawing/2014/main" val="2053636823"/>
                    </a:ext>
                  </a:extLst>
                </a:gridCol>
                <a:gridCol w="496867">
                  <a:extLst>
                    <a:ext uri="{9D8B030D-6E8A-4147-A177-3AD203B41FA5}">
                      <a16:colId xmlns:a16="http://schemas.microsoft.com/office/drawing/2014/main" val="2304746796"/>
                    </a:ext>
                  </a:extLst>
                </a:gridCol>
                <a:gridCol w="496867">
                  <a:extLst>
                    <a:ext uri="{9D8B030D-6E8A-4147-A177-3AD203B41FA5}">
                      <a16:colId xmlns:a16="http://schemas.microsoft.com/office/drawing/2014/main" val="2567790675"/>
                    </a:ext>
                  </a:extLst>
                </a:gridCol>
                <a:gridCol w="496867">
                  <a:extLst>
                    <a:ext uri="{9D8B030D-6E8A-4147-A177-3AD203B41FA5}">
                      <a16:colId xmlns:a16="http://schemas.microsoft.com/office/drawing/2014/main" val="793800425"/>
                    </a:ext>
                  </a:extLst>
                </a:gridCol>
                <a:gridCol w="496867">
                  <a:extLst>
                    <a:ext uri="{9D8B030D-6E8A-4147-A177-3AD203B41FA5}">
                      <a16:colId xmlns:a16="http://schemas.microsoft.com/office/drawing/2014/main" val="3061575550"/>
                    </a:ext>
                  </a:extLst>
                </a:gridCol>
                <a:gridCol w="496867">
                  <a:extLst>
                    <a:ext uri="{9D8B030D-6E8A-4147-A177-3AD203B41FA5}">
                      <a16:colId xmlns:a16="http://schemas.microsoft.com/office/drawing/2014/main" val="3777689309"/>
                    </a:ext>
                  </a:extLst>
                </a:gridCol>
                <a:gridCol w="496867">
                  <a:extLst>
                    <a:ext uri="{9D8B030D-6E8A-4147-A177-3AD203B41FA5}">
                      <a16:colId xmlns:a16="http://schemas.microsoft.com/office/drawing/2014/main" val="4037149019"/>
                    </a:ext>
                  </a:extLst>
                </a:gridCol>
                <a:gridCol w="496867">
                  <a:extLst>
                    <a:ext uri="{9D8B030D-6E8A-4147-A177-3AD203B41FA5}">
                      <a16:colId xmlns:a16="http://schemas.microsoft.com/office/drawing/2014/main" val="3374777467"/>
                    </a:ext>
                  </a:extLst>
                </a:gridCol>
                <a:gridCol w="496867">
                  <a:extLst>
                    <a:ext uri="{9D8B030D-6E8A-4147-A177-3AD203B41FA5}">
                      <a16:colId xmlns:a16="http://schemas.microsoft.com/office/drawing/2014/main" val="3712607308"/>
                    </a:ext>
                  </a:extLst>
                </a:gridCol>
                <a:gridCol w="496867">
                  <a:extLst>
                    <a:ext uri="{9D8B030D-6E8A-4147-A177-3AD203B41FA5}">
                      <a16:colId xmlns:a16="http://schemas.microsoft.com/office/drawing/2014/main" val="1644702599"/>
                    </a:ext>
                  </a:extLst>
                </a:gridCol>
                <a:gridCol w="496867">
                  <a:extLst>
                    <a:ext uri="{9D8B030D-6E8A-4147-A177-3AD203B41FA5}">
                      <a16:colId xmlns:a16="http://schemas.microsoft.com/office/drawing/2014/main" val="162490724"/>
                    </a:ext>
                  </a:extLst>
                </a:gridCol>
                <a:gridCol w="496867">
                  <a:extLst>
                    <a:ext uri="{9D8B030D-6E8A-4147-A177-3AD203B41FA5}">
                      <a16:colId xmlns:a16="http://schemas.microsoft.com/office/drawing/2014/main" val="117549386"/>
                    </a:ext>
                  </a:extLst>
                </a:gridCol>
                <a:gridCol w="496867">
                  <a:extLst>
                    <a:ext uri="{9D8B030D-6E8A-4147-A177-3AD203B41FA5}">
                      <a16:colId xmlns:a16="http://schemas.microsoft.com/office/drawing/2014/main" val="4099671426"/>
                    </a:ext>
                  </a:extLst>
                </a:gridCol>
                <a:gridCol w="208280">
                  <a:extLst>
                    <a:ext uri="{9D8B030D-6E8A-4147-A177-3AD203B41FA5}">
                      <a16:colId xmlns:a16="http://schemas.microsoft.com/office/drawing/2014/main" val="3818009508"/>
                    </a:ext>
                  </a:extLst>
                </a:gridCol>
                <a:gridCol w="785454">
                  <a:extLst>
                    <a:ext uri="{9D8B030D-6E8A-4147-A177-3AD203B41FA5}">
                      <a16:colId xmlns:a16="http://schemas.microsoft.com/office/drawing/2014/main" val="220755382"/>
                    </a:ext>
                  </a:extLst>
                </a:gridCol>
                <a:gridCol w="496867">
                  <a:extLst>
                    <a:ext uri="{9D8B030D-6E8A-4147-A177-3AD203B41FA5}">
                      <a16:colId xmlns:a16="http://schemas.microsoft.com/office/drawing/2014/main" val="2751555437"/>
                    </a:ext>
                  </a:extLst>
                </a:gridCol>
                <a:gridCol w="496867">
                  <a:extLst>
                    <a:ext uri="{9D8B030D-6E8A-4147-A177-3AD203B41FA5}">
                      <a16:colId xmlns:a16="http://schemas.microsoft.com/office/drawing/2014/main" val="60268062"/>
                    </a:ext>
                  </a:extLst>
                </a:gridCol>
                <a:gridCol w="496867">
                  <a:extLst>
                    <a:ext uri="{9D8B030D-6E8A-4147-A177-3AD203B41FA5}">
                      <a16:colId xmlns:a16="http://schemas.microsoft.com/office/drawing/2014/main" val="842104333"/>
                    </a:ext>
                  </a:extLst>
                </a:gridCol>
                <a:gridCol w="496867">
                  <a:extLst>
                    <a:ext uri="{9D8B030D-6E8A-4147-A177-3AD203B41FA5}">
                      <a16:colId xmlns:a16="http://schemas.microsoft.com/office/drawing/2014/main" val="2121056306"/>
                    </a:ext>
                  </a:extLst>
                </a:gridCol>
                <a:gridCol w="496867">
                  <a:extLst>
                    <a:ext uri="{9D8B030D-6E8A-4147-A177-3AD203B41FA5}">
                      <a16:colId xmlns:a16="http://schemas.microsoft.com/office/drawing/2014/main" val="410506748"/>
                    </a:ext>
                  </a:extLst>
                </a:gridCol>
              </a:tblGrid>
              <a:tr h="180000">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0032941"/>
                  </a:ext>
                </a:extLst>
              </a:tr>
            </a:tbl>
          </a:graphicData>
        </a:graphic>
      </p:graphicFrame>
      <p:cxnSp>
        <p:nvCxnSpPr>
          <p:cNvPr id="8" name="Straight Arrow Connector 7">
            <a:extLst>
              <a:ext uri="{FF2B5EF4-FFF2-40B4-BE49-F238E27FC236}">
                <a16:creationId xmlns:a16="http://schemas.microsoft.com/office/drawing/2014/main" id="{F9993E49-1F65-8E05-0913-140A15E11112}"/>
              </a:ext>
            </a:extLst>
          </p:cNvPr>
          <p:cNvCxnSpPr>
            <a:cxnSpLocks/>
          </p:cNvCxnSpPr>
          <p:nvPr/>
        </p:nvCxnSpPr>
        <p:spPr>
          <a:xfrm>
            <a:off x="959258" y="1952564"/>
            <a:ext cx="10307456"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88FF0A3-4DF9-36FA-C8CC-3B9FD0A1D7A1}"/>
              </a:ext>
            </a:extLst>
          </p:cNvPr>
          <p:cNvCxnSpPr>
            <a:cxnSpLocks/>
          </p:cNvCxnSpPr>
          <p:nvPr/>
        </p:nvCxnSpPr>
        <p:spPr>
          <a:xfrm flipV="1">
            <a:off x="3113189" y="2144095"/>
            <a:ext cx="0" cy="820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3EE8F2F-B5A3-43F7-DDBD-624DD61C2D7F}"/>
              </a:ext>
            </a:extLst>
          </p:cNvPr>
          <p:cNvSpPr txBox="1"/>
          <p:nvPr/>
        </p:nvSpPr>
        <p:spPr>
          <a:xfrm>
            <a:off x="2425085" y="2120427"/>
            <a:ext cx="389850" cy="461665"/>
          </a:xfrm>
          <a:prstGeom prst="rect">
            <a:avLst/>
          </a:prstGeom>
          <a:noFill/>
        </p:spPr>
        <p:txBody>
          <a:bodyPr wrap="none" rtlCol="0">
            <a:spAutoFit/>
          </a:bodyPr>
          <a:lstStyle/>
          <a:p>
            <a:pPr>
              <a:buNone/>
            </a:pPr>
            <a:r>
              <a:rPr lang="en-GB" sz="2400" dirty="0">
                <a:solidFill>
                  <a:srgbClr val="00628C"/>
                </a:solidFill>
              </a:rPr>
              <a:t>A</a:t>
            </a:r>
          </a:p>
        </p:txBody>
      </p:sp>
      <p:sp>
        <p:nvSpPr>
          <p:cNvPr id="37" name="TextBox 36">
            <a:extLst>
              <a:ext uri="{FF2B5EF4-FFF2-40B4-BE49-F238E27FC236}">
                <a16:creationId xmlns:a16="http://schemas.microsoft.com/office/drawing/2014/main" id="{F31D598D-0B10-FBFB-A193-91E316423C53}"/>
              </a:ext>
            </a:extLst>
          </p:cNvPr>
          <p:cNvSpPr txBox="1"/>
          <p:nvPr/>
        </p:nvSpPr>
        <p:spPr>
          <a:xfrm>
            <a:off x="3409565" y="2120427"/>
            <a:ext cx="389850" cy="461665"/>
          </a:xfrm>
          <a:prstGeom prst="rect">
            <a:avLst/>
          </a:prstGeom>
          <a:noFill/>
        </p:spPr>
        <p:txBody>
          <a:bodyPr wrap="none" rtlCol="0">
            <a:spAutoFit/>
          </a:bodyPr>
          <a:lstStyle/>
          <a:p>
            <a:pPr>
              <a:buNone/>
            </a:pPr>
            <a:r>
              <a:rPr lang="en-GB" sz="2400" dirty="0">
                <a:solidFill>
                  <a:srgbClr val="00628C"/>
                </a:solidFill>
              </a:rPr>
              <a:t>B</a:t>
            </a:r>
          </a:p>
        </p:txBody>
      </p:sp>
      <p:sp>
        <p:nvSpPr>
          <p:cNvPr id="39" name="TextBox 38">
            <a:extLst>
              <a:ext uri="{FF2B5EF4-FFF2-40B4-BE49-F238E27FC236}">
                <a16:creationId xmlns:a16="http://schemas.microsoft.com/office/drawing/2014/main" id="{93E9348C-AD6A-F733-2D03-F23569D8B45C}"/>
              </a:ext>
            </a:extLst>
          </p:cNvPr>
          <p:cNvSpPr txBox="1"/>
          <p:nvPr/>
        </p:nvSpPr>
        <p:spPr>
          <a:xfrm flipH="1">
            <a:off x="3908395" y="2120427"/>
            <a:ext cx="389850" cy="461665"/>
          </a:xfrm>
          <a:prstGeom prst="rect">
            <a:avLst/>
          </a:prstGeom>
          <a:noFill/>
        </p:spPr>
        <p:txBody>
          <a:bodyPr wrap="square" rtlCol="0">
            <a:spAutoFit/>
          </a:bodyPr>
          <a:lstStyle/>
          <a:p>
            <a:pPr>
              <a:buNone/>
            </a:pPr>
            <a:r>
              <a:rPr lang="en-GB" sz="2400" dirty="0">
                <a:solidFill>
                  <a:srgbClr val="00628C"/>
                </a:solidFill>
              </a:rPr>
              <a:t>C</a:t>
            </a:r>
          </a:p>
        </p:txBody>
      </p:sp>
      <p:sp>
        <p:nvSpPr>
          <p:cNvPr id="41" name="TextBox 40">
            <a:extLst>
              <a:ext uri="{FF2B5EF4-FFF2-40B4-BE49-F238E27FC236}">
                <a16:creationId xmlns:a16="http://schemas.microsoft.com/office/drawing/2014/main" id="{DE719AF7-0F48-AC81-9765-5BB0F378A706}"/>
              </a:ext>
            </a:extLst>
          </p:cNvPr>
          <p:cNvSpPr txBox="1"/>
          <p:nvPr/>
        </p:nvSpPr>
        <p:spPr>
          <a:xfrm flipH="1">
            <a:off x="4906055" y="2120427"/>
            <a:ext cx="389850" cy="461665"/>
          </a:xfrm>
          <a:prstGeom prst="rect">
            <a:avLst/>
          </a:prstGeom>
          <a:noFill/>
        </p:spPr>
        <p:txBody>
          <a:bodyPr wrap="square" rtlCol="0">
            <a:spAutoFit/>
          </a:bodyPr>
          <a:lstStyle/>
          <a:p>
            <a:pPr>
              <a:buNone/>
            </a:pPr>
            <a:r>
              <a:rPr lang="en-GB" sz="2400" dirty="0">
                <a:solidFill>
                  <a:srgbClr val="00628C"/>
                </a:solidFill>
              </a:rPr>
              <a:t>E</a:t>
            </a:r>
          </a:p>
        </p:txBody>
      </p:sp>
      <p:sp>
        <p:nvSpPr>
          <p:cNvPr id="43" name="TextBox 42">
            <a:extLst>
              <a:ext uri="{FF2B5EF4-FFF2-40B4-BE49-F238E27FC236}">
                <a16:creationId xmlns:a16="http://schemas.microsoft.com/office/drawing/2014/main" id="{9B2639ED-2E85-E122-8543-7237A4963C29}"/>
              </a:ext>
            </a:extLst>
          </p:cNvPr>
          <p:cNvSpPr txBox="1"/>
          <p:nvPr/>
        </p:nvSpPr>
        <p:spPr>
          <a:xfrm flipH="1">
            <a:off x="5404885" y="2120427"/>
            <a:ext cx="389850" cy="461665"/>
          </a:xfrm>
          <a:prstGeom prst="rect">
            <a:avLst/>
          </a:prstGeom>
          <a:noFill/>
        </p:spPr>
        <p:txBody>
          <a:bodyPr wrap="square" rtlCol="0">
            <a:spAutoFit/>
          </a:bodyPr>
          <a:lstStyle/>
          <a:p>
            <a:pPr>
              <a:buNone/>
            </a:pPr>
            <a:r>
              <a:rPr lang="en-GB" sz="2400" dirty="0">
                <a:solidFill>
                  <a:srgbClr val="00628C"/>
                </a:solidFill>
              </a:rPr>
              <a:t>F</a:t>
            </a:r>
          </a:p>
        </p:txBody>
      </p:sp>
      <p:sp>
        <p:nvSpPr>
          <p:cNvPr id="45" name="TextBox 44">
            <a:extLst>
              <a:ext uri="{FF2B5EF4-FFF2-40B4-BE49-F238E27FC236}">
                <a16:creationId xmlns:a16="http://schemas.microsoft.com/office/drawing/2014/main" id="{77ECC669-3C6C-E1F8-CA6A-9E0B49A11208}"/>
              </a:ext>
            </a:extLst>
          </p:cNvPr>
          <p:cNvSpPr txBox="1"/>
          <p:nvPr/>
        </p:nvSpPr>
        <p:spPr>
          <a:xfrm flipH="1">
            <a:off x="5903715" y="2120427"/>
            <a:ext cx="389850" cy="461665"/>
          </a:xfrm>
          <a:prstGeom prst="rect">
            <a:avLst/>
          </a:prstGeom>
          <a:noFill/>
        </p:spPr>
        <p:txBody>
          <a:bodyPr wrap="square" rtlCol="0">
            <a:spAutoFit/>
          </a:bodyPr>
          <a:lstStyle/>
          <a:p>
            <a:pPr>
              <a:buNone/>
            </a:pPr>
            <a:r>
              <a:rPr lang="en-GB" sz="2400" dirty="0">
                <a:solidFill>
                  <a:srgbClr val="00628C"/>
                </a:solidFill>
              </a:rPr>
              <a:t>G</a:t>
            </a:r>
          </a:p>
        </p:txBody>
      </p:sp>
      <p:sp>
        <p:nvSpPr>
          <p:cNvPr id="47" name="TextBox 46">
            <a:extLst>
              <a:ext uri="{FF2B5EF4-FFF2-40B4-BE49-F238E27FC236}">
                <a16:creationId xmlns:a16="http://schemas.microsoft.com/office/drawing/2014/main" id="{737D9A35-62E5-BD5D-55E5-8D88FF0AA255}"/>
              </a:ext>
            </a:extLst>
          </p:cNvPr>
          <p:cNvSpPr txBox="1"/>
          <p:nvPr/>
        </p:nvSpPr>
        <p:spPr>
          <a:xfrm>
            <a:off x="6402544" y="2120427"/>
            <a:ext cx="499001" cy="461665"/>
          </a:xfrm>
          <a:prstGeom prst="rect">
            <a:avLst/>
          </a:prstGeom>
          <a:noFill/>
        </p:spPr>
        <p:txBody>
          <a:bodyPr wrap="square" rtlCol="0">
            <a:spAutoFit/>
          </a:bodyPr>
          <a:lstStyle/>
          <a:p>
            <a:pPr>
              <a:buNone/>
            </a:pPr>
            <a:r>
              <a:rPr lang="en-GB" sz="2400" dirty="0">
                <a:solidFill>
                  <a:srgbClr val="00628C"/>
                </a:solidFill>
              </a:rPr>
              <a:t>H</a:t>
            </a:r>
          </a:p>
        </p:txBody>
      </p:sp>
      <p:sp>
        <p:nvSpPr>
          <p:cNvPr id="50" name="TextBox 49">
            <a:extLst>
              <a:ext uri="{FF2B5EF4-FFF2-40B4-BE49-F238E27FC236}">
                <a16:creationId xmlns:a16="http://schemas.microsoft.com/office/drawing/2014/main" id="{6C6CA241-A2BB-7D5F-1910-AD894CEE951B}"/>
              </a:ext>
            </a:extLst>
          </p:cNvPr>
          <p:cNvSpPr txBox="1"/>
          <p:nvPr/>
        </p:nvSpPr>
        <p:spPr>
          <a:xfrm flipH="1">
            <a:off x="4407225" y="2120427"/>
            <a:ext cx="389850" cy="461665"/>
          </a:xfrm>
          <a:prstGeom prst="rect">
            <a:avLst/>
          </a:prstGeom>
          <a:noFill/>
        </p:spPr>
        <p:txBody>
          <a:bodyPr wrap="square" rtlCol="0">
            <a:spAutoFit/>
          </a:bodyPr>
          <a:lstStyle/>
          <a:p>
            <a:pPr>
              <a:buNone/>
            </a:pPr>
            <a:r>
              <a:rPr lang="en-GB" sz="2400" dirty="0">
                <a:solidFill>
                  <a:srgbClr val="00628C"/>
                </a:solidFill>
              </a:rPr>
              <a:t>D</a:t>
            </a:r>
          </a:p>
        </p:txBody>
      </p:sp>
      <p:sp>
        <p:nvSpPr>
          <p:cNvPr id="54" name="TextBox 53">
            <a:extLst>
              <a:ext uri="{FF2B5EF4-FFF2-40B4-BE49-F238E27FC236}">
                <a16:creationId xmlns:a16="http://schemas.microsoft.com/office/drawing/2014/main" id="{873455F6-5856-4191-0813-321C4C1CFD22}"/>
              </a:ext>
            </a:extLst>
          </p:cNvPr>
          <p:cNvSpPr txBox="1"/>
          <p:nvPr/>
        </p:nvSpPr>
        <p:spPr>
          <a:xfrm>
            <a:off x="6943599" y="2120427"/>
            <a:ext cx="269626" cy="461665"/>
          </a:xfrm>
          <a:prstGeom prst="rect">
            <a:avLst/>
          </a:prstGeom>
          <a:noFill/>
        </p:spPr>
        <p:txBody>
          <a:bodyPr wrap="none" rtlCol="0">
            <a:spAutoFit/>
          </a:bodyPr>
          <a:lstStyle/>
          <a:p>
            <a:pPr>
              <a:buNone/>
            </a:pPr>
            <a:r>
              <a:rPr lang="en-GB" sz="2400" dirty="0">
                <a:solidFill>
                  <a:srgbClr val="00628C"/>
                </a:solidFill>
              </a:rPr>
              <a:t>I</a:t>
            </a:r>
          </a:p>
        </p:txBody>
      </p:sp>
      <p:sp>
        <p:nvSpPr>
          <p:cNvPr id="55" name="TextBox 54">
            <a:extLst>
              <a:ext uri="{FF2B5EF4-FFF2-40B4-BE49-F238E27FC236}">
                <a16:creationId xmlns:a16="http://schemas.microsoft.com/office/drawing/2014/main" id="{6191E8D1-B5B0-308E-E06C-6504E8F120B8}"/>
              </a:ext>
            </a:extLst>
          </p:cNvPr>
          <p:cNvSpPr txBox="1"/>
          <p:nvPr/>
        </p:nvSpPr>
        <p:spPr>
          <a:xfrm flipH="1">
            <a:off x="7420657" y="2120427"/>
            <a:ext cx="389850" cy="461665"/>
          </a:xfrm>
          <a:prstGeom prst="rect">
            <a:avLst/>
          </a:prstGeom>
          <a:noFill/>
        </p:spPr>
        <p:txBody>
          <a:bodyPr wrap="square" rtlCol="0">
            <a:spAutoFit/>
          </a:bodyPr>
          <a:lstStyle/>
          <a:p>
            <a:pPr>
              <a:buNone/>
            </a:pPr>
            <a:r>
              <a:rPr lang="en-GB" sz="2400" dirty="0">
                <a:solidFill>
                  <a:srgbClr val="00628C"/>
                </a:solidFill>
              </a:rPr>
              <a:t>J</a:t>
            </a:r>
          </a:p>
        </p:txBody>
      </p:sp>
      <p:sp>
        <p:nvSpPr>
          <p:cNvPr id="56" name="TextBox 55">
            <a:extLst>
              <a:ext uri="{FF2B5EF4-FFF2-40B4-BE49-F238E27FC236}">
                <a16:creationId xmlns:a16="http://schemas.microsoft.com/office/drawing/2014/main" id="{977A0C89-C84B-324E-E882-77912CC8E30F}"/>
              </a:ext>
            </a:extLst>
          </p:cNvPr>
          <p:cNvSpPr txBox="1"/>
          <p:nvPr/>
        </p:nvSpPr>
        <p:spPr>
          <a:xfrm flipH="1">
            <a:off x="8418317" y="2120427"/>
            <a:ext cx="389850" cy="461665"/>
          </a:xfrm>
          <a:prstGeom prst="rect">
            <a:avLst/>
          </a:prstGeom>
          <a:noFill/>
        </p:spPr>
        <p:txBody>
          <a:bodyPr wrap="square" rtlCol="0">
            <a:spAutoFit/>
          </a:bodyPr>
          <a:lstStyle/>
          <a:p>
            <a:pPr>
              <a:buNone/>
            </a:pPr>
            <a:r>
              <a:rPr lang="en-GB" sz="2400" dirty="0">
                <a:solidFill>
                  <a:srgbClr val="00628C"/>
                </a:solidFill>
              </a:rPr>
              <a:t>L</a:t>
            </a:r>
          </a:p>
        </p:txBody>
      </p:sp>
      <p:sp>
        <p:nvSpPr>
          <p:cNvPr id="57" name="TextBox 56">
            <a:extLst>
              <a:ext uri="{FF2B5EF4-FFF2-40B4-BE49-F238E27FC236}">
                <a16:creationId xmlns:a16="http://schemas.microsoft.com/office/drawing/2014/main" id="{FB54F87B-41B0-1B0F-A02F-D943EA203D79}"/>
              </a:ext>
            </a:extLst>
          </p:cNvPr>
          <p:cNvSpPr txBox="1"/>
          <p:nvPr/>
        </p:nvSpPr>
        <p:spPr>
          <a:xfrm flipH="1">
            <a:off x="8917147" y="2120427"/>
            <a:ext cx="389850" cy="461665"/>
          </a:xfrm>
          <a:prstGeom prst="rect">
            <a:avLst/>
          </a:prstGeom>
          <a:noFill/>
        </p:spPr>
        <p:txBody>
          <a:bodyPr wrap="square" rtlCol="0">
            <a:spAutoFit/>
          </a:bodyPr>
          <a:lstStyle/>
          <a:p>
            <a:pPr>
              <a:buNone/>
            </a:pPr>
            <a:r>
              <a:rPr lang="en-GB" sz="2400" dirty="0">
                <a:solidFill>
                  <a:srgbClr val="00628C"/>
                </a:solidFill>
              </a:rPr>
              <a:t>M</a:t>
            </a:r>
          </a:p>
        </p:txBody>
      </p:sp>
      <p:sp>
        <p:nvSpPr>
          <p:cNvPr id="58" name="TextBox 57">
            <a:extLst>
              <a:ext uri="{FF2B5EF4-FFF2-40B4-BE49-F238E27FC236}">
                <a16:creationId xmlns:a16="http://schemas.microsoft.com/office/drawing/2014/main" id="{2CCB1B2D-CE99-0E32-CA60-CDB2F014257D}"/>
              </a:ext>
            </a:extLst>
          </p:cNvPr>
          <p:cNvSpPr txBox="1"/>
          <p:nvPr/>
        </p:nvSpPr>
        <p:spPr>
          <a:xfrm flipH="1">
            <a:off x="9415977" y="2120427"/>
            <a:ext cx="389850" cy="461665"/>
          </a:xfrm>
          <a:prstGeom prst="rect">
            <a:avLst/>
          </a:prstGeom>
          <a:noFill/>
        </p:spPr>
        <p:txBody>
          <a:bodyPr wrap="square" rtlCol="0">
            <a:spAutoFit/>
          </a:bodyPr>
          <a:lstStyle/>
          <a:p>
            <a:pPr>
              <a:buNone/>
            </a:pPr>
            <a:r>
              <a:rPr lang="en-GB" sz="2400" dirty="0">
                <a:solidFill>
                  <a:srgbClr val="00628C"/>
                </a:solidFill>
              </a:rPr>
              <a:t>N</a:t>
            </a:r>
          </a:p>
        </p:txBody>
      </p:sp>
      <p:sp>
        <p:nvSpPr>
          <p:cNvPr id="59" name="TextBox 58">
            <a:extLst>
              <a:ext uri="{FF2B5EF4-FFF2-40B4-BE49-F238E27FC236}">
                <a16:creationId xmlns:a16="http://schemas.microsoft.com/office/drawing/2014/main" id="{16FE9223-6349-D1EB-8651-5CF6FDCA2BFE}"/>
              </a:ext>
            </a:extLst>
          </p:cNvPr>
          <p:cNvSpPr txBox="1"/>
          <p:nvPr/>
        </p:nvSpPr>
        <p:spPr>
          <a:xfrm>
            <a:off x="9852134" y="2120427"/>
            <a:ext cx="499001" cy="461665"/>
          </a:xfrm>
          <a:prstGeom prst="rect">
            <a:avLst/>
          </a:prstGeom>
          <a:noFill/>
        </p:spPr>
        <p:txBody>
          <a:bodyPr wrap="square" rtlCol="0">
            <a:spAutoFit/>
          </a:bodyPr>
          <a:lstStyle/>
          <a:p>
            <a:pPr>
              <a:buNone/>
            </a:pPr>
            <a:r>
              <a:rPr lang="en-GB" sz="2400" dirty="0">
                <a:solidFill>
                  <a:srgbClr val="00628C"/>
                </a:solidFill>
              </a:rPr>
              <a:t>O</a:t>
            </a:r>
          </a:p>
        </p:txBody>
      </p:sp>
      <p:sp>
        <p:nvSpPr>
          <p:cNvPr id="60" name="TextBox 59">
            <a:extLst>
              <a:ext uri="{FF2B5EF4-FFF2-40B4-BE49-F238E27FC236}">
                <a16:creationId xmlns:a16="http://schemas.microsoft.com/office/drawing/2014/main" id="{AE8BBB3F-951C-ABB7-1D4C-7E78F3CCB75F}"/>
              </a:ext>
            </a:extLst>
          </p:cNvPr>
          <p:cNvSpPr txBox="1"/>
          <p:nvPr/>
        </p:nvSpPr>
        <p:spPr>
          <a:xfrm flipH="1">
            <a:off x="7919487" y="2120427"/>
            <a:ext cx="389850" cy="461665"/>
          </a:xfrm>
          <a:prstGeom prst="rect">
            <a:avLst/>
          </a:prstGeom>
          <a:noFill/>
        </p:spPr>
        <p:txBody>
          <a:bodyPr wrap="square" rtlCol="0">
            <a:spAutoFit/>
          </a:bodyPr>
          <a:lstStyle/>
          <a:p>
            <a:pPr>
              <a:buNone/>
            </a:pPr>
            <a:r>
              <a:rPr lang="en-GB" sz="2400" dirty="0">
                <a:solidFill>
                  <a:srgbClr val="00628C"/>
                </a:solidFill>
              </a:rPr>
              <a:t>K</a:t>
            </a:r>
          </a:p>
        </p:txBody>
      </p:sp>
      <p:sp>
        <p:nvSpPr>
          <p:cNvPr id="61" name="TextBox 60">
            <a:extLst>
              <a:ext uri="{FF2B5EF4-FFF2-40B4-BE49-F238E27FC236}">
                <a16:creationId xmlns:a16="http://schemas.microsoft.com/office/drawing/2014/main" id="{5BD18B84-9FB0-44C7-233D-3F24003373C1}"/>
              </a:ext>
            </a:extLst>
          </p:cNvPr>
          <p:cNvSpPr txBox="1"/>
          <p:nvPr/>
        </p:nvSpPr>
        <p:spPr>
          <a:xfrm>
            <a:off x="6943599" y="4652233"/>
            <a:ext cx="1253869" cy="461665"/>
          </a:xfrm>
          <a:prstGeom prst="rect">
            <a:avLst/>
          </a:prstGeom>
          <a:noFill/>
        </p:spPr>
        <p:txBody>
          <a:bodyPr wrap="none" rtlCol="0">
            <a:spAutoFit/>
          </a:bodyPr>
          <a:lstStyle/>
          <a:p>
            <a:pPr>
              <a:buNone/>
            </a:pPr>
            <a:r>
              <a:rPr lang="en-GB" sz="2400" dirty="0">
                <a:solidFill>
                  <a:srgbClr val="00628C"/>
                </a:solidFill>
              </a:rPr>
              <a:t>3(</a:t>
            </a:r>
            <a:r>
              <a:rPr lang="en-GB" sz="2400" i="1" dirty="0">
                <a:solidFill>
                  <a:srgbClr val="00628C"/>
                </a:solidFill>
              </a:rPr>
              <a:t>a</a:t>
            </a:r>
            <a:r>
              <a:rPr lang="en-GB" sz="2400" dirty="0">
                <a:solidFill>
                  <a:srgbClr val="00628C"/>
                </a:solidFill>
              </a:rPr>
              <a:t> + 3)</a:t>
            </a:r>
          </a:p>
        </p:txBody>
      </p:sp>
      <p:sp>
        <p:nvSpPr>
          <p:cNvPr id="62" name="TextBox 61">
            <a:extLst>
              <a:ext uri="{FF2B5EF4-FFF2-40B4-BE49-F238E27FC236}">
                <a16:creationId xmlns:a16="http://schemas.microsoft.com/office/drawing/2014/main" id="{39AF0101-0CF5-A780-0711-576438371B5B}"/>
              </a:ext>
            </a:extLst>
          </p:cNvPr>
          <p:cNvSpPr txBox="1"/>
          <p:nvPr/>
        </p:nvSpPr>
        <p:spPr>
          <a:xfrm>
            <a:off x="10370658" y="2109938"/>
            <a:ext cx="499001" cy="461665"/>
          </a:xfrm>
          <a:prstGeom prst="rect">
            <a:avLst/>
          </a:prstGeom>
          <a:noFill/>
        </p:spPr>
        <p:txBody>
          <a:bodyPr wrap="square" rtlCol="0">
            <a:spAutoFit/>
          </a:bodyPr>
          <a:lstStyle/>
          <a:p>
            <a:pPr>
              <a:buNone/>
            </a:pPr>
            <a:r>
              <a:rPr lang="en-GB" sz="2400" dirty="0">
                <a:solidFill>
                  <a:srgbClr val="00628C"/>
                </a:solidFill>
              </a:rPr>
              <a:t>P</a:t>
            </a:r>
          </a:p>
        </p:txBody>
      </p:sp>
      <p:sp>
        <p:nvSpPr>
          <p:cNvPr id="63" name="TextBox 62">
            <a:extLst>
              <a:ext uri="{FF2B5EF4-FFF2-40B4-BE49-F238E27FC236}">
                <a16:creationId xmlns:a16="http://schemas.microsoft.com/office/drawing/2014/main" id="{3427F27E-EC4A-EEB4-5625-7DBFB67A26BC}"/>
              </a:ext>
            </a:extLst>
          </p:cNvPr>
          <p:cNvSpPr txBox="1"/>
          <p:nvPr/>
        </p:nvSpPr>
        <p:spPr>
          <a:xfrm>
            <a:off x="10869488" y="2120427"/>
            <a:ext cx="499001" cy="461665"/>
          </a:xfrm>
          <a:prstGeom prst="rect">
            <a:avLst/>
          </a:prstGeom>
          <a:noFill/>
        </p:spPr>
        <p:txBody>
          <a:bodyPr wrap="square" rtlCol="0">
            <a:spAutoFit/>
          </a:bodyPr>
          <a:lstStyle/>
          <a:p>
            <a:pPr>
              <a:buNone/>
            </a:pPr>
            <a:r>
              <a:rPr lang="en-GB" sz="2400" dirty="0">
                <a:solidFill>
                  <a:srgbClr val="00628C"/>
                </a:solidFill>
              </a:rPr>
              <a:t>Q</a:t>
            </a:r>
          </a:p>
        </p:txBody>
      </p:sp>
    </p:spTree>
    <p:extLst>
      <p:ext uri="{BB962C8B-B14F-4D97-AF65-F5344CB8AC3E}">
        <p14:creationId xmlns:p14="http://schemas.microsoft.com/office/powerpoint/2010/main" val="243763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p:bldP spid="6" grpId="0" animBg="1"/>
      <p:bldP spid="5" grpId="0"/>
      <p:bldP spid="25" grpId="0"/>
      <p:bldP spid="27" grpId="0"/>
      <p:bldP spid="29" grpId="0"/>
      <p:bldP spid="31" grpId="0"/>
      <p:bldP spid="33" grpId="0"/>
      <p:bldP spid="34" grpId="0"/>
      <p:bldP spid="37" grpId="0"/>
      <p:bldP spid="39" grpId="0"/>
      <p:bldP spid="41" grpId="0"/>
      <p:bldP spid="43" grpId="0"/>
      <p:bldP spid="45" grpId="0"/>
      <p:bldP spid="47" grpId="0"/>
      <p:bldP spid="50" grpId="0"/>
      <p:bldP spid="54" grpId="0"/>
      <p:bldP spid="55" grpId="0"/>
      <p:bldP spid="56" grpId="0"/>
      <p:bldP spid="57" grpId="0"/>
      <p:bldP spid="58" grpId="0"/>
      <p:bldP spid="59" grpId="0"/>
      <p:bldP spid="60" grpId="0"/>
      <p:bldP spid="61" grpId="0"/>
      <p:bldP spid="62" grpId="0"/>
      <p:bldP spid="6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269CF1-CAEE-F6C1-16F3-BC69FDA4D814}"/>
              </a:ext>
            </a:extLst>
          </p:cNvPr>
          <p:cNvSpPr>
            <a:spLocks noGrp="1"/>
          </p:cNvSpPr>
          <p:nvPr>
            <p:ph type="body" sz="quarter" idx="10"/>
          </p:nvPr>
        </p:nvSpPr>
        <p:spPr>
          <a:xfrm>
            <a:off x="240288" y="1124745"/>
            <a:ext cx="9773507" cy="1426592"/>
          </a:xfrm>
        </p:spPr>
        <p:txBody>
          <a:bodyPr>
            <a:normAutofit/>
          </a:bodyPr>
          <a:lstStyle/>
          <a:p>
            <a:r>
              <a:rPr lang="en-GB" sz="2200" dirty="0"/>
              <a:t>Nell writes down the equation </a:t>
            </a:r>
            <a:r>
              <a:rPr lang="en-GB" sz="2200" i="1" dirty="0">
                <a:solidFill>
                  <a:srgbClr val="00628C"/>
                </a:solidFill>
              </a:rPr>
              <a:t>a</a:t>
            </a:r>
            <a:r>
              <a:rPr lang="en-GB" sz="2200" dirty="0">
                <a:solidFill>
                  <a:srgbClr val="00628C"/>
                </a:solidFill>
              </a:rPr>
              <a:t> + </a:t>
            </a:r>
            <a:r>
              <a:rPr lang="en-GB" sz="2200" i="1" dirty="0">
                <a:solidFill>
                  <a:srgbClr val="00628C"/>
                </a:solidFill>
              </a:rPr>
              <a:t>b</a:t>
            </a:r>
            <a:r>
              <a:rPr lang="en-GB" sz="2200" dirty="0">
                <a:solidFill>
                  <a:srgbClr val="00628C"/>
                </a:solidFill>
              </a:rPr>
              <a:t> = 40</a:t>
            </a:r>
            <a:r>
              <a:rPr lang="en-GB" sz="2200" dirty="0">
                <a:solidFill>
                  <a:schemeClr val="tx1"/>
                </a:solidFill>
              </a:rPr>
              <a:t>. </a:t>
            </a:r>
          </a:p>
          <a:p>
            <a:r>
              <a:rPr lang="en-GB" sz="2200" dirty="0"/>
              <a:t>She thinks about some other equations that she now knows using this fact. </a:t>
            </a:r>
          </a:p>
          <a:p>
            <a:r>
              <a:rPr lang="en-GB" sz="2200" dirty="0"/>
              <a:t>Which are true and which are false? Why?</a:t>
            </a:r>
          </a:p>
        </p:txBody>
      </p:sp>
      <p:sp>
        <p:nvSpPr>
          <p:cNvPr id="3" name="Text Placeholder 2">
            <a:extLst>
              <a:ext uri="{FF2B5EF4-FFF2-40B4-BE49-F238E27FC236}">
                <a16:creationId xmlns:a16="http://schemas.microsoft.com/office/drawing/2014/main" id="{3F28B0B5-79B9-9E1C-557C-44B5A4FA8EEA}"/>
              </a:ext>
            </a:extLst>
          </p:cNvPr>
          <p:cNvSpPr>
            <a:spLocks noGrp="1"/>
          </p:cNvSpPr>
          <p:nvPr>
            <p:ph type="body" sz="quarter" idx="11"/>
          </p:nvPr>
        </p:nvSpPr>
        <p:spPr/>
        <p:txBody>
          <a:bodyPr/>
          <a:lstStyle/>
          <a:p>
            <a:r>
              <a:rPr lang="en-GB" dirty="0"/>
              <a:t>Activity D: If I know…</a:t>
            </a:r>
          </a:p>
        </p:txBody>
      </p:sp>
      <mc:AlternateContent xmlns:mc="http://schemas.openxmlformats.org/markup-compatibility/2006" xmlns:a14="http://schemas.microsoft.com/office/drawing/2010/main">
        <mc:Choice Requires="a14">
          <p:sp>
            <p:nvSpPr>
              <p:cNvPr id="4" name="Thought Bubble: Cloud 3">
                <a:extLst>
                  <a:ext uri="{FF2B5EF4-FFF2-40B4-BE49-F238E27FC236}">
                    <a16:creationId xmlns:a16="http://schemas.microsoft.com/office/drawing/2014/main" id="{8A7EE9C8-D5DB-8DA2-915B-7B6EFBB7127C}"/>
                  </a:ext>
                </a:extLst>
              </p:cNvPr>
              <p:cNvSpPr/>
              <p:nvPr/>
            </p:nvSpPr>
            <p:spPr>
              <a:xfrm>
                <a:off x="541652" y="2509474"/>
                <a:ext cx="3614570" cy="1118822"/>
              </a:xfrm>
              <a:prstGeom prst="cloudCallout">
                <a:avLst>
                  <a:gd name="adj1" fmla="val -29587"/>
                  <a:gd name="adj2" fmla="val 6846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sz="2200" i="1" dirty="0" smtClean="0">
                          <a:solidFill>
                            <a:srgbClr val="585858"/>
                          </a:solidFill>
                          <a:latin typeface="Cambria Math" panose="02040503050406030204" pitchFamily="18" charset="0"/>
                        </a:rPr>
                        <m:t>3</m:t>
                      </m:r>
                      <m:r>
                        <a:rPr lang="en-GB" sz="2200" i="1" dirty="0" smtClean="0">
                          <a:solidFill>
                            <a:srgbClr val="585858"/>
                          </a:solidFill>
                          <a:latin typeface="Cambria Math" panose="02040503050406030204" pitchFamily="18" charset="0"/>
                        </a:rPr>
                        <m:t>𝑎</m:t>
                      </m:r>
                      <m:r>
                        <a:rPr lang="en-GB" sz="2200" i="1" dirty="0" smtClean="0">
                          <a:solidFill>
                            <a:srgbClr val="585858"/>
                          </a:solidFill>
                          <a:latin typeface="Cambria Math" panose="02040503050406030204" pitchFamily="18" charset="0"/>
                        </a:rPr>
                        <m:t> + </m:t>
                      </m:r>
                      <m:r>
                        <a:rPr lang="en-GB" sz="2200" i="1" dirty="0" smtClean="0">
                          <a:solidFill>
                            <a:srgbClr val="585858"/>
                          </a:solidFill>
                          <a:latin typeface="Cambria Math" panose="02040503050406030204" pitchFamily="18" charset="0"/>
                        </a:rPr>
                        <m:t>𝑏</m:t>
                      </m:r>
                      <m:r>
                        <a:rPr lang="en-GB" sz="2200" i="1" dirty="0" smtClean="0">
                          <a:solidFill>
                            <a:srgbClr val="585858"/>
                          </a:solidFill>
                          <a:latin typeface="Cambria Math" panose="02040503050406030204" pitchFamily="18" charset="0"/>
                        </a:rPr>
                        <m:t> = 120</m:t>
                      </m:r>
                    </m:oMath>
                  </m:oMathPara>
                </a14:m>
                <a:endParaRPr lang="en-GB" sz="2200" dirty="0">
                  <a:solidFill>
                    <a:srgbClr val="585858"/>
                  </a:solidFill>
                </a:endParaRPr>
              </a:p>
            </p:txBody>
          </p:sp>
        </mc:Choice>
        <mc:Fallback xmlns="">
          <p:sp>
            <p:nvSpPr>
              <p:cNvPr id="4" name="Thought Bubble: Cloud 3">
                <a:extLst>
                  <a:ext uri="{FF2B5EF4-FFF2-40B4-BE49-F238E27FC236}">
                    <a16:creationId xmlns:a16="http://schemas.microsoft.com/office/drawing/2014/main" id="{8A7EE9C8-D5DB-8DA2-915B-7B6EFBB7127C}"/>
                  </a:ext>
                </a:extLst>
              </p:cNvPr>
              <p:cNvSpPr>
                <a:spLocks noRot="1" noChangeAspect="1" noMove="1" noResize="1" noEditPoints="1" noAdjustHandles="1" noChangeArrowheads="1" noChangeShapeType="1" noTextEdit="1"/>
              </p:cNvSpPr>
              <p:nvPr/>
            </p:nvSpPr>
            <p:spPr>
              <a:xfrm>
                <a:off x="541652" y="2509474"/>
                <a:ext cx="3614570" cy="1118822"/>
              </a:xfrm>
              <a:prstGeom prst="cloudCallout">
                <a:avLst>
                  <a:gd name="adj1" fmla="val -29587"/>
                  <a:gd name="adj2" fmla="val 68463"/>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hought Bubble: Cloud 4">
                <a:extLst>
                  <a:ext uri="{FF2B5EF4-FFF2-40B4-BE49-F238E27FC236}">
                    <a16:creationId xmlns:a16="http://schemas.microsoft.com/office/drawing/2014/main" id="{8799BE96-470F-CA63-7652-CCA9584BBB08}"/>
                  </a:ext>
                </a:extLst>
              </p:cNvPr>
              <p:cNvSpPr/>
              <p:nvPr/>
            </p:nvSpPr>
            <p:spPr>
              <a:xfrm>
                <a:off x="4831320" y="2454645"/>
                <a:ext cx="2718088" cy="1426592"/>
              </a:xfrm>
              <a:prstGeom prst="cloudCallout">
                <a:avLst>
                  <a:gd name="adj1" fmla="val 60716"/>
                  <a:gd name="adj2" fmla="val 1629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f>
                        <m:fPr>
                          <m:ctrlPr>
                            <a:rPr lang="en-GB" sz="2200" i="1" dirty="0" smtClean="0">
                              <a:solidFill>
                                <a:srgbClr val="585858"/>
                              </a:solidFill>
                              <a:latin typeface="Cambria Math" panose="02040503050406030204" pitchFamily="18" charset="0"/>
                            </a:rPr>
                          </m:ctrlPr>
                        </m:fPr>
                        <m:num>
                          <m:r>
                            <a:rPr lang="en-GB" sz="2200" b="0" i="1" dirty="0" smtClean="0">
                              <a:solidFill>
                                <a:srgbClr val="585858"/>
                              </a:solidFill>
                              <a:latin typeface="Cambria Math" panose="02040503050406030204" pitchFamily="18" charset="0"/>
                            </a:rPr>
                            <m:t>𝑎</m:t>
                          </m:r>
                          <m:r>
                            <a:rPr lang="en-GB" sz="2200" b="0" i="1" dirty="0" smtClean="0">
                              <a:solidFill>
                                <a:srgbClr val="585858"/>
                              </a:solidFill>
                              <a:latin typeface="Cambria Math" panose="02040503050406030204" pitchFamily="18" charset="0"/>
                            </a:rPr>
                            <m:t>+</m:t>
                          </m:r>
                          <m:r>
                            <a:rPr lang="en-GB" sz="2200" b="0" i="1" dirty="0" smtClean="0">
                              <a:solidFill>
                                <a:srgbClr val="585858"/>
                              </a:solidFill>
                              <a:latin typeface="Cambria Math" panose="02040503050406030204" pitchFamily="18" charset="0"/>
                            </a:rPr>
                            <m:t>𝑏</m:t>
                          </m:r>
                        </m:num>
                        <m:den>
                          <m:r>
                            <a:rPr lang="en-GB" sz="2200" b="0" i="1" dirty="0" smtClean="0">
                              <a:solidFill>
                                <a:srgbClr val="585858"/>
                              </a:solidFill>
                              <a:latin typeface="Cambria Math" panose="02040503050406030204" pitchFamily="18" charset="0"/>
                            </a:rPr>
                            <m:t>2</m:t>
                          </m:r>
                        </m:den>
                      </m:f>
                      <m:r>
                        <a:rPr lang="en-GB" sz="2200" b="0" i="1" dirty="0" smtClean="0">
                          <a:solidFill>
                            <a:srgbClr val="585858"/>
                          </a:solidFill>
                          <a:latin typeface="Cambria Math" panose="02040503050406030204" pitchFamily="18" charset="0"/>
                        </a:rPr>
                        <m:t>=20</m:t>
                      </m:r>
                    </m:oMath>
                  </m:oMathPara>
                </a14:m>
                <a:endParaRPr lang="en-GB" sz="2200" dirty="0">
                  <a:solidFill>
                    <a:srgbClr val="585858"/>
                  </a:solidFill>
                </a:endParaRPr>
              </a:p>
            </p:txBody>
          </p:sp>
        </mc:Choice>
        <mc:Fallback xmlns="">
          <p:sp>
            <p:nvSpPr>
              <p:cNvPr id="5" name="Thought Bubble: Cloud 4">
                <a:extLst>
                  <a:ext uri="{FF2B5EF4-FFF2-40B4-BE49-F238E27FC236}">
                    <a16:creationId xmlns:a16="http://schemas.microsoft.com/office/drawing/2014/main" id="{8799BE96-470F-CA63-7652-CCA9584BBB08}"/>
                  </a:ext>
                </a:extLst>
              </p:cNvPr>
              <p:cNvSpPr>
                <a:spLocks noRot="1" noChangeAspect="1" noMove="1" noResize="1" noEditPoints="1" noAdjustHandles="1" noChangeArrowheads="1" noChangeShapeType="1" noTextEdit="1"/>
              </p:cNvSpPr>
              <p:nvPr/>
            </p:nvSpPr>
            <p:spPr>
              <a:xfrm>
                <a:off x="4831320" y="2454645"/>
                <a:ext cx="2718088" cy="1426592"/>
              </a:xfrm>
              <a:prstGeom prst="cloudCallout">
                <a:avLst>
                  <a:gd name="adj1" fmla="val 60716"/>
                  <a:gd name="adj2" fmla="val 16291"/>
                </a:avLst>
              </a:prstGeom>
              <a:blipFill>
                <a:blip r:embed="rId5"/>
                <a:stretch>
                  <a:fillRect/>
                </a:stretch>
              </a:blipFill>
            </p:spPr>
            <p:txBody>
              <a:bodyPr/>
              <a:lstStyle/>
              <a:p>
                <a:r>
                  <a:rPr lang="en-GB">
                    <a:noFill/>
                  </a:rPr>
                  <a:t> </a:t>
                </a:r>
              </a:p>
            </p:txBody>
          </p:sp>
        </mc:Fallback>
      </mc:AlternateContent>
      <p:sp>
        <p:nvSpPr>
          <p:cNvPr id="6" name="Thought Bubble: Cloud 5">
            <a:extLst>
              <a:ext uri="{FF2B5EF4-FFF2-40B4-BE49-F238E27FC236}">
                <a16:creationId xmlns:a16="http://schemas.microsoft.com/office/drawing/2014/main" id="{A05B4976-53AD-B695-25E0-597E29144955}"/>
              </a:ext>
            </a:extLst>
          </p:cNvPr>
          <p:cNvSpPr/>
          <p:nvPr/>
        </p:nvSpPr>
        <p:spPr>
          <a:xfrm>
            <a:off x="1948287" y="3991875"/>
            <a:ext cx="3614570" cy="1252981"/>
          </a:xfrm>
          <a:prstGeom prst="cloudCallout">
            <a:avLst>
              <a:gd name="adj1" fmla="val 23549"/>
              <a:gd name="adj2" fmla="val 6739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i="1" dirty="0">
                <a:solidFill>
                  <a:srgbClr val="585858"/>
                </a:solidFill>
              </a:rPr>
              <a:t>a</a:t>
            </a:r>
            <a:r>
              <a:rPr lang="en-GB" sz="2200" dirty="0">
                <a:solidFill>
                  <a:srgbClr val="585858"/>
                </a:solidFill>
              </a:rPr>
              <a:t> = 40 + </a:t>
            </a:r>
            <a:r>
              <a:rPr lang="en-GB" sz="2200" i="1" dirty="0">
                <a:solidFill>
                  <a:srgbClr val="585858"/>
                </a:solidFill>
              </a:rPr>
              <a:t>b </a:t>
            </a:r>
            <a:endParaRPr lang="en-GB" sz="2200" dirty="0">
              <a:solidFill>
                <a:srgbClr val="585858"/>
              </a:solidFill>
            </a:endParaRPr>
          </a:p>
        </p:txBody>
      </p:sp>
      <p:sp>
        <p:nvSpPr>
          <p:cNvPr id="7" name="Thought Bubble: Cloud 6">
            <a:extLst>
              <a:ext uri="{FF2B5EF4-FFF2-40B4-BE49-F238E27FC236}">
                <a16:creationId xmlns:a16="http://schemas.microsoft.com/office/drawing/2014/main" id="{43725FA7-A829-E8DF-5882-0BA4996DAE1E}"/>
              </a:ext>
            </a:extLst>
          </p:cNvPr>
          <p:cNvSpPr/>
          <p:nvPr/>
        </p:nvSpPr>
        <p:spPr>
          <a:xfrm>
            <a:off x="8396617" y="2268118"/>
            <a:ext cx="3359563" cy="1376732"/>
          </a:xfrm>
          <a:prstGeom prst="cloudCallout">
            <a:avLst>
              <a:gd name="adj1" fmla="val -20401"/>
              <a:gd name="adj2" fmla="val 6631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i="1" dirty="0">
                <a:solidFill>
                  <a:srgbClr val="585858"/>
                </a:solidFill>
              </a:rPr>
              <a:t>a + b </a:t>
            </a:r>
            <a:r>
              <a:rPr lang="en-GB" sz="2200" dirty="0">
                <a:solidFill>
                  <a:srgbClr val="585858"/>
                </a:solidFill>
              </a:rPr>
              <a:t>+ 10 = 30</a:t>
            </a:r>
          </a:p>
        </p:txBody>
      </p:sp>
      <p:sp>
        <p:nvSpPr>
          <p:cNvPr id="8" name="Action Button: Help 7">
            <a:hlinkClick r:id="" action="ppaction://noaction" highlightClick="1"/>
            <a:extLst>
              <a:ext uri="{FF2B5EF4-FFF2-40B4-BE49-F238E27FC236}">
                <a16:creationId xmlns:a16="http://schemas.microsoft.com/office/drawing/2014/main" id="{F324871A-42B0-5DCA-2378-AFD82C2F86A8}"/>
              </a:ext>
            </a:extLst>
          </p:cNvPr>
          <p:cNvSpPr/>
          <p:nvPr/>
        </p:nvSpPr>
        <p:spPr>
          <a:xfrm>
            <a:off x="240288" y="573325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9" name="Text Placeholder 1">
            <a:extLst>
              <a:ext uri="{FF2B5EF4-FFF2-40B4-BE49-F238E27FC236}">
                <a16:creationId xmlns:a16="http://schemas.microsoft.com/office/drawing/2014/main" id="{D6AFC332-0B90-0B52-F99F-A25D3A920FB4}"/>
              </a:ext>
            </a:extLst>
          </p:cNvPr>
          <p:cNvSpPr txBox="1">
            <a:spLocks/>
          </p:cNvSpPr>
          <p:nvPr/>
        </p:nvSpPr>
        <p:spPr>
          <a:xfrm>
            <a:off x="1234370" y="5657482"/>
            <a:ext cx="6749892" cy="10784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Using </a:t>
            </a:r>
            <a:r>
              <a:rPr lang="en-GB" sz="2200" i="1" dirty="0">
                <a:solidFill>
                  <a:srgbClr val="00628C"/>
                </a:solidFill>
              </a:rPr>
              <a:t>a</a:t>
            </a:r>
            <a:r>
              <a:rPr lang="en-GB" sz="2200" dirty="0">
                <a:solidFill>
                  <a:srgbClr val="00628C"/>
                </a:solidFill>
              </a:rPr>
              <a:t> + </a:t>
            </a:r>
            <a:r>
              <a:rPr lang="en-GB" sz="2200" i="1" dirty="0">
                <a:solidFill>
                  <a:srgbClr val="00628C"/>
                </a:solidFill>
              </a:rPr>
              <a:t>b</a:t>
            </a:r>
            <a:r>
              <a:rPr lang="en-GB" sz="2200" dirty="0">
                <a:solidFill>
                  <a:srgbClr val="00628C"/>
                </a:solidFill>
              </a:rPr>
              <a:t> = 40</a:t>
            </a:r>
            <a:r>
              <a:rPr lang="en-GB" sz="2200" dirty="0"/>
              <a:t>, write some other equations that you know are true. Can you think of an equation nobody else has?</a:t>
            </a:r>
          </a:p>
        </p:txBody>
      </p:sp>
      <p:sp>
        <p:nvSpPr>
          <p:cNvPr id="10" name="TextBox 9">
            <a:extLst>
              <a:ext uri="{FF2B5EF4-FFF2-40B4-BE49-F238E27FC236}">
                <a16:creationId xmlns:a16="http://schemas.microsoft.com/office/drawing/2014/main" id="{ED029546-3DB1-A5CD-C573-9626DEB9AA83}"/>
              </a:ext>
            </a:extLst>
          </p:cNvPr>
          <p:cNvSpPr txBox="1"/>
          <p:nvPr/>
        </p:nvSpPr>
        <p:spPr>
          <a:xfrm>
            <a:off x="217651" y="2458171"/>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11" name="TextBox 10">
            <a:extLst>
              <a:ext uri="{FF2B5EF4-FFF2-40B4-BE49-F238E27FC236}">
                <a16:creationId xmlns:a16="http://schemas.microsoft.com/office/drawing/2014/main" id="{93667CB6-D6F1-9853-C62A-E092F82118F5}"/>
              </a:ext>
            </a:extLst>
          </p:cNvPr>
          <p:cNvSpPr txBox="1"/>
          <p:nvPr/>
        </p:nvSpPr>
        <p:spPr>
          <a:xfrm>
            <a:off x="4457586" y="2499355"/>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13" name="TextBox 12">
            <a:extLst>
              <a:ext uri="{FF2B5EF4-FFF2-40B4-BE49-F238E27FC236}">
                <a16:creationId xmlns:a16="http://schemas.microsoft.com/office/drawing/2014/main" id="{77F08168-79F1-9099-3579-863326403325}"/>
              </a:ext>
            </a:extLst>
          </p:cNvPr>
          <p:cNvSpPr txBox="1"/>
          <p:nvPr/>
        </p:nvSpPr>
        <p:spPr>
          <a:xfrm>
            <a:off x="1948287" y="3896695"/>
            <a:ext cx="436338" cy="430887"/>
          </a:xfrm>
          <a:prstGeom prst="rect">
            <a:avLst/>
          </a:prstGeom>
          <a:noFill/>
        </p:spPr>
        <p:txBody>
          <a:bodyPr wrap="none" rtlCol="0">
            <a:spAutoFit/>
          </a:bodyPr>
          <a:lstStyle/>
          <a:p>
            <a:pPr>
              <a:buNone/>
            </a:pPr>
            <a:r>
              <a:rPr lang="en-GB" sz="2200" dirty="0">
                <a:solidFill>
                  <a:srgbClr val="00628C"/>
                </a:solidFill>
              </a:rPr>
              <a:t>d)</a:t>
            </a:r>
          </a:p>
        </p:txBody>
      </p:sp>
      <p:sp>
        <p:nvSpPr>
          <p:cNvPr id="14" name="TextBox 13">
            <a:extLst>
              <a:ext uri="{FF2B5EF4-FFF2-40B4-BE49-F238E27FC236}">
                <a16:creationId xmlns:a16="http://schemas.microsoft.com/office/drawing/2014/main" id="{06A22452-CE3D-6757-5D73-E1072979D27D}"/>
              </a:ext>
            </a:extLst>
          </p:cNvPr>
          <p:cNvSpPr txBox="1"/>
          <p:nvPr/>
        </p:nvSpPr>
        <p:spPr>
          <a:xfrm>
            <a:off x="7984262" y="2471199"/>
            <a:ext cx="436338" cy="430887"/>
          </a:xfrm>
          <a:prstGeom prst="rect">
            <a:avLst/>
          </a:prstGeom>
          <a:noFill/>
        </p:spPr>
        <p:txBody>
          <a:bodyPr wrap="none" rtlCol="0">
            <a:spAutoFit/>
          </a:bodyPr>
          <a:lstStyle/>
          <a:p>
            <a:pPr>
              <a:buNone/>
            </a:pPr>
            <a:r>
              <a:rPr lang="en-GB" sz="2200" dirty="0">
                <a:solidFill>
                  <a:srgbClr val="00628C"/>
                </a:solidFill>
              </a:rPr>
              <a:t>c)</a:t>
            </a:r>
          </a:p>
        </p:txBody>
      </p:sp>
      <p:sp>
        <p:nvSpPr>
          <p:cNvPr id="15" name="Thought Bubble: Cloud 14">
            <a:extLst>
              <a:ext uri="{FF2B5EF4-FFF2-40B4-BE49-F238E27FC236}">
                <a16:creationId xmlns:a16="http://schemas.microsoft.com/office/drawing/2014/main" id="{7819E3FD-214A-CB35-9951-8534761F16C1}"/>
              </a:ext>
            </a:extLst>
          </p:cNvPr>
          <p:cNvSpPr/>
          <p:nvPr/>
        </p:nvSpPr>
        <p:spPr>
          <a:xfrm>
            <a:off x="6613315" y="4057476"/>
            <a:ext cx="3614570" cy="1252981"/>
          </a:xfrm>
          <a:prstGeom prst="cloudCallout">
            <a:avLst>
              <a:gd name="adj1" fmla="val 23549"/>
              <a:gd name="adj2" fmla="val 6739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10(</a:t>
            </a:r>
            <a:r>
              <a:rPr lang="en-GB" sz="2200" i="1" dirty="0">
                <a:solidFill>
                  <a:srgbClr val="585858"/>
                </a:solidFill>
              </a:rPr>
              <a:t>a</a:t>
            </a:r>
            <a:r>
              <a:rPr lang="en-GB" sz="2200" dirty="0">
                <a:solidFill>
                  <a:srgbClr val="585858"/>
                </a:solidFill>
              </a:rPr>
              <a:t> + </a:t>
            </a:r>
            <a:r>
              <a:rPr lang="en-GB" sz="2200" i="1" dirty="0">
                <a:solidFill>
                  <a:srgbClr val="585858"/>
                </a:solidFill>
              </a:rPr>
              <a:t>b</a:t>
            </a:r>
            <a:r>
              <a:rPr lang="en-GB" sz="2200" dirty="0">
                <a:solidFill>
                  <a:srgbClr val="585858"/>
                </a:solidFill>
              </a:rPr>
              <a:t>)</a:t>
            </a:r>
            <a:r>
              <a:rPr lang="en-GB" sz="2200" i="1" dirty="0">
                <a:solidFill>
                  <a:srgbClr val="585858"/>
                </a:solidFill>
              </a:rPr>
              <a:t> </a:t>
            </a:r>
            <a:r>
              <a:rPr lang="en-GB" sz="2200" dirty="0">
                <a:solidFill>
                  <a:srgbClr val="585858"/>
                </a:solidFill>
              </a:rPr>
              <a:t>= 400</a:t>
            </a:r>
          </a:p>
        </p:txBody>
      </p:sp>
      <p:sp>
        <p:nvSpPr>
          <p:cNvPr id="16" name="TextBox 15">
            <a:extLst>
              <a:ext uri="{FF2B5EF4-FFF2-40B4-BE49-F238E27FC236}">
                <a16:creationId xmlns:a16="http://schemas.microsoft.com/office/drawing/2014/main" id="{CE8B90F5-F4A5-AC7F-3F4D-BDE512569FEA}"/>
              </a:ext>
            </a:extLst>
          </p:cNvPr>
          <p:cNvSpPr txBox="1"/>
          <p:nvPr/>
        </p:nvSpPr>
        <p:spPr>
          <a:xfrm>
            <a:off x="6629145" y="3896695"/>
            <a:ext cx="436338" cy="430887"/>
          </a:xfrm>
          <a:prstGeom prst="rect">
            <a:avLst/>
          </a:prstGeom>
          <a:noFill/>
        </p:spPr>
        <p:txBody>
          <a:bodyPr wrap="none" rtlCol="0">
            <a:spAutoFit/>
          </a:bodyPr>
          <a:lstStyle/>
          <a:p>
            <a:pPr>
              <a:buNone/>
            </a:pPr>
            <a:r>
              <a:rPr lang="en-GB" sz="2200" dirty="0">
                <a:solidFill>
                  <a:srgbClr val="00628C"/>
                </a:solidFill>
              </a:rPr>
              <a:t>e)</a:t>
            </a:r>
          </a:p>
        </p:txBody>
      </p:sp>
    </p:spTree>
    <p:extLst>
      <p:ext uri="{BB962C8B-B14F-4D97-AF65-F5344CB8AC3E}">
        <p14:creationId xmlns:p14="http://schemas.microsoft.com/office/powerpoint/2010/main" val="141437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3" grpId="0"/>
      <p:bldP spid="14" grpId="0"/>
      <p:bldP spid="15" grpId="0" animBg="1"/>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788DBB-C5D8-A256-70A6-713012CA75D6}"/>
              </a:ext>
            </a:extLst>
          </p:cNvPr>
          <p:cNvSpPr/>
          <p:nvPr/>
        </p:nvSpPr>
        <p:spPr>
          <a:xfrm>
            <a:off x="6118486" y="1273400"/>
            <a:ext cx="4980791" cy="2939587"/>
          </a:xfrm>
          <a:prstGeom prst="rect">
            <a:avLst/>
          </a:prstGeom>
          <a:pattFill prst="lgGrid">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C1269CF1-CAEE-F6C1-16F3-BC69FDA4D814}"/>
              </a:ext>
            </a:extLst>
          </p:cNvPr>
          <p:cNvSpPr>
            <a:spLocks noGrp="1"/>
          </p:cNvSpPr>
          <p:nvPr>
            <p:ph type="body" sz="quarter" idx="10"/>
          </p:nvPr>
        </p:nvSpPr>
        <p:spPr>
          <a:xfrm>
            <a:off x="385253" y="1332579"/>
            <a:ext cx="5548660" cy="3495899"/>
          </a:xfrm>
        </p:spPr>
        <p:txBody>
          <a:bodyPr>
            <a:normAutofit/>
          </a:bodyPr>
          <a:lstStyle/>
          <a:p>
            <a:r>
              <a:rPr lang="en-GB" sz="2200" dirty="0"/>
              <a:t>Anil and Bay are finding the mean of their heights. They add their heights together and divide by two. </a:t>
            </a:r>
          </a:p>
          <a:p>
            <a:r>
              <a:rPr lang="en-GB" sz="2200" dirty="0"/>
              <a:t>Anil write the equations down and says, ‘There are four different ways I can write this calculation as an algebraic expression.’</a:t>
            </a:r>
          </a:p>
          <a:p>
            <a:r>
              <a:rPr lang="en-GB" sz="2200" dirty="0"/>
              <a:t>Do you agree? Why or why not?</a:t>
            </a:r>
          </a:p>
          <a:p>
            <a:endParaRPr lang="en-GB" sz="2200" dirty="0"/>
          </a:p>
        </p:txBody>
      </p:sp>
      <p:sp>
        <p:nvSpPr>
          <p:cNvPr id="3" name="Text Placeholder 2">
            <a:extLst>
              <a:ext uri="{FF2B5EF4-FFF2-40B4-BE49-F238E27FC236}">
                <a16:creationId xmlns:a16="http://schemas.microsoft.com/office/drawing/2014/main" id="{3F28B0B5-79B9-9E1C-557C-44B5A4FA8EEA}"/>
              </a:ext>
            </a:extLst>
          </p:cNvPr>
          <p:cNvSpPr>
            <a:spLocks noGrp="1"/>
          </p:cNvSpPr>
          <p:nvPr>
            <p:ph type="body" sz="quarter" idx="11"/>
          </p:nvPr>
        </p:nvSpPr>
        <p:spPr/>
        <p:txBody>
          <a:bodyPr/>
          <a:lstStyle/>
          <a:p>
            <a:r>
              <a:rPr lang="en-GB" dirty="0"/>
              <a:t>Activity E: The same or different?</a:t>
            </a:r>
          </a:p>
        </p:txBody>
      </p:sp>
      <p:sp>
        <p:nvSpPr>
          <p:cNvPr id="8" name="Action Button: Help 7">
            <a:hlinkClick r:id="" action="ppaction://noaction" highlightClick="1"/>
            <a:extLst>
              <a:ext uri="{FF2B5EF4-FFF2-40B4-BE49-F238E27FC236}">
                <a16:creationId xmlns:a16="http://schemas.microsoft.com/office/drawing/2014/main" id="{F324871A-42B0-5DCA-2378-AFD82C2F86A8}"/>
              </a:ext>
            </a:extLst>
          </p:cNvPr>
          <p:cNvSpPr/>
          <p:nvPr/>
        </p:nvSpPr>
        <p:spPr>
          <a:xfrm>
            <a:off x="385253" y="529355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9" name="Text Placeholder 1">
            <a:extLst>
              <a:ext uri="{FF2B5EF4-FFF2-40B4-BE49-F238E27FC236}">
                <a16:creationId xmlns:a16="http://schemas.microsoft.com/office/drawing/2014/main" id="{D6AFC332-0B90-0B52-F99F-A25D3A920FB4}"/>
              </a:ext>
            </a:extLst>
          </p:cNvPr>
          <p:cNvSpPr txBox="1">
            <a:spLocks/>
          </p:cNvSpPr>
          <p:nvPr/>
        </p:nvSpPr>
        <p:spPr>
          <a:xfrm>
            <a:off x="1427088" y="5293558"/>
            <a:ext cx="6995552" cy="10784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Is there a value of </a:t>
            </a:r>
            <a:r>
              <a:rPr lang="en-GB" sz="2200" i="1" dirty="0"/>
              <a:t>a</a:t>
            </a:r>
            <a:r>
              <a:rPr lang="en-GB" sz="2200" dirty="0"/>
              <a:t> and </a:t>
            </a:r>
            <a:r>
              <a:rPr lang="en-GB" sz="2200" i="1" dirty="0"/>
              <a:t>b </a:t>
            </a:r>
            <a:r>
              <a:rPr lang="en-GB" sz="2200" dirty="0"/>
              <a:t>for which all four expressions are equivalent?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297BC81-0A19-50C5-F606-EEEE832EA04E}"/>
                  </a:ext>
                </a:extLst>
              </p:cNvPr>
              <p:cNvSpPr txBox="1"/>
              <p:nvPr/>
            </p:nvSpPr>
            <p:spPr>
              <a:xfrm>
                <a:off x="6116794" y="1481809"/>
                <a:ext cx="2115944" cy="90755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i="1" dirty="0" smtClean="0">
                              <a:solidFill>
                                <a:srgbClr val="00628C"/>
                              </a:solidFill>
                              <a:latin typeface="Cambria Math" panose="02040503050406030204" pitchFamily="18" charset="0"/>
                            </a:rPr>
                          </m:ctrlPr>
                        </m:fPr>
                        <m:num>
                          <m:r>
                            <a:rPr lang="en-GB" b="0" i="1" dirty="0" smtClean="0">
                              <a:solidFill>
                                <a:srgbClr val="00628C"/>
                              </a:solidFill>
                              <a:latin typeface="Cambria Math" panose="02040503050406030204" pitchFamily="18" charset="0"/>
                            </a:rPr>
                            <m:t>𝑎</m:t>
                          </m:r>
                          <m:r>
                            <a:rPr lang="en-GB" b="0" i="1" dirty="0" smtClean="0">
                              <a:solidFill>
                                <a:srgbClr val="00628C"/>
                              </a:solidFill>
                              <a:latin typeface="Cambria Math" panose="02040503050406030204" pitchFamily="18" charset="0"/>
                            </a:rPr>
                            <m:t>+</m:t>
                          </m:r>
                          <m:r>
                            <a:rPr lang="en-GB" b="0" i="1" dirty="0" smtClean="0">
                              <a:solidFill>
                                <a:srgbClr val="00628C"/>
                              </a:solidFill>
                              <a:latin typeface="Cambria Math" panose="02040503050406030204" pitchFamily="18" charset="0"/>
                            </a:rPr>
                            <m:t>𝑏</m:t>
                          </m:r>
                        </m:num>
                        <m:den>
                          <m:r>
                            <a:rPr lang="en-GB" b="0" i="1" dirty="0" smtClean="0">
                              <a:solidFill>
                                <a:srgbClr val="00628C"/>
                              </a:solidFill>
                              <a:latin typeface="Cambria Math" panose="02040503050406030204" pitchFamily="18" charset="0"/>
                            </a:rPr>
                            <m:t>2</m:t>
                          </m:r>
                        </m:den>
                      </m:f>
                    </m:oMath>
                  </m:oMathPara>
                </a14:m>
                <a:endParaRPr lang="en-GB" dirty="0">
                  <a:solidFill>
                    <a:srgbClr val="00628C"/>
                  </a:solidFill>
                </a:endParaRPr>
              </a:p>
            </p:txBody>
          </p:sp>
        </mc:Choice>
        <mc:Fallback xmlns="">
          <p:sp>
            <p:nvSpPr>
              <p:cNvPr id="11" name="TextBox 10">
                <a:extLst>
                  <a:ext uri="{FF2B5EF4-FFF2-40B4-BE49-F238E27FC236}">
                    <a16:creationId xmlns:a16="http://schemas.microsoft.com/office/drawing/2014/main" id="{F297BC81-0A19-50C5-F606-EEEE832EA04E}"/>
                  </a:ext>
                </a:extLst>
              </p:cNvPr>
              <p:cNvSpPr txBox="1">
                <a:spLocks noRot="1" noChangeAspect="1" noMove="1" noResize="1" noEditPoints="1" noAdjustHandles="1" noChangeArrowheads="1" noChangeShapeType="1" noTextEdit="1"/>
              </p:cNvSpPr>
              <p:nvPr/>
            </p:nvSpPr>
            <p:spPr>
              <a:xfrm>
                <a:off x="6116794" y="1481809"/>
                <a:ext cx="2115944" cy="90755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80CBC12-9CAB-2059-1206-59102E1BFD9F}"/>
                  </a:ext>
                </a:extLst>
              </p:cNvPr>
              <p:cNvSpPr txBox="1"/>
              <p:nvPr/>
            </p:nvSpPr>
            <p:spPr>
              <a:xfrm>
                <a:off x="6116794" y="2820812"/>
                <a:ext cx="2115944" cy="90755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i="1" dirty="0" smtClean="0">
                              <a:solidFill>
                                <a:srgbClr val="00628C"/>
                              </a:solidFill>
                              <a:latin typeface="Cambria Math" panose="02040503050406030204" pitchFamily="18" charset="0"/>
                            </a:rPr>
                          </m:ctrlPr>
                        </m:fPr>
                        <m:num>
                          <m:r>
                            <a:rPr lang="en-GB" b="0" i="1" dirty="0" smtClean="0">
                              <a:solidFill>
                                <a:srgbClr val="00628C"/>
                              </a:solidFill>
                              <a:latin typeface="Cambria Math" panose="02040503050406030204" pitchFamily="18" charset="0"/>
                            </a:rPr>
                            <m:t>𝑎</m:t>
                          </m:r>
                        </m:num>
                        <m:den>
                          <m:r>
                            <a:rPr lang="en-GB" b="0" i="1" dirty="0" smtClean="0">
                              <a:solidFill>
                                <a:srgbClr val="00628C"/>
                              </a:solidFill>
                              <a:latin typeface="Cambria Math" panose="02040503050406030204" pitchFamily="18" charset="0"/>
                            </a:rPr>
                            <m:t>2</m:t>
                          </m:r>
                        </m:den>
                      </m:f>
                      <m:r>
                        <a:rPr lang="en-GB" b="0" i="1" dirty="0" smtClean="0">
                          <a:solidFill>
                            <a:srgbClr val="00628C"/>
                          </a:solidFill>
                          <a:latin typeface="Cambria Math" panose="02040503050406030204" pitchFamily="18" charset="0"/>
                        </a:rPr>
                        <m:t>+</m:t>
                      </m:r>
                      <m:f>
                        <m:fPr>
                          <m:ctrlPr>
                            <a:rPr lang="en-GB" i="1" dirty="0">
                              <a:solidFill>
                                <a:srgbClr val="00628C"/>
                              </a:solidFill>
                              <a:latin typeface="Cambria Math" panose="02040503050406030204" pitchFamily="18" charset="0"/>
                            </a:rPr>
                          </m:ctrlPr>
                        </m:fPr>
                        <m:num>
                          <m:r>
                            <a:rPr lang="en-GB" b="0" i="1" dirty="0" smtClean="0">
                              <a:solidFill>
                                <a:srgbClr val="00628C"/>
                              </a:solidFill>
                              <a:latin typeface="Cambria Math" panose="02040503050406030204" pitchFamily="18" charset="0"/>
                            </a:rPr>
                            <m:t>𝑏</m:t>
                          </m:r>
                        </m:num>
                        <m:den>
                          <m:r>
                            <a:rPr lang="en-GB" i="1" dirty="0">
                              <a:solidFill>
                                <a:srgbClr val="00628C"/>
                              </a:solidFill>
                              <a:latin typeface="Cambria Math" panose="02040503050406030204" pitchFamily="18" charset="0"/>
                            </a:rPr>
                            <m:t>2</m:t>
                          </m:r>
                        </m:den>
                      </m:f>
                    </m:oMath>
                  </m:oMathPara>
                </a14:m>
                <a:endParaRPr lang="en-GB" dirty="0">
                  <a:solidFill>
                    <a:srgbClr val="00628C"/>
                  </a:solidFill>
                </a:endParaRPr>
              </a:p>
            </p:txBody>
          </p:sp>
        </mc:Choice>
        <mc:Fallback xmlns="">
          <p:sp>
            <p:nvSpPr>
              <p:cNvPr id="12" name="TextBox 11">
                <a:extLst>
                  <a:ext uri="{FF2B5EF4-FFF2-40B4-BE49-F238E27FC236}">
                    <a16:creationId xmlns:a16="http://schemas.microsoft.com/office/drawing/2014/main" id="{F80CBC12-9CAB-2059-1206-59102E1BFD9F}"/>
                  </a:ext>
                </a:extLst>
              </p:cNvPr>
              <p:cNvSpPr txBox="1">
                <a:spLocks noRot="1" noChangeAspect="1" noMove="1" noResize="1" noEditPoints="1" noAdjustHandles="1" noChangeArrowheads="1" noChangeShapeType="1" noTextEdit="1"/>
              </p:cNvSpPr>
              <p:nvPr/>
            </p:nvSpPr>
            <p:spPr>
              <a:xfrm>
                <a:off x="6116794" y="2820812"/>
                <a:ext cx="2115944" cy="90755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6CCCF89-F964-4F68-08DA-153587437AAD}"/>
                  </a:ext>
                </a:extLst>
              </p:cNvPr>
              <p:cNvSpPr txBox="1"/>
              <p:nvPr/>
            </p:nvSpPr>
            <p:spPr>
              <a:xfrm>
                <a:off x="8791763" y="2829258"/>
                <a:ext cx="2115944" cy="90755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r>
                        <a:rPr lang="en-GB" b="0" i="1" dirty="0" smtClean="0">
                          <a:solidFill>
                            <a:srgbClr val="00628C"/>
                          </a:solidFill>
                          <a:latin typeface="Cambria Math" panose="02040503050406030204" pitchFamily="18" charset="0"/>
                        </a:rPr>
                        <m:t>𝑎</m:t>
                      </m:r>
                      <m:r>
                        <a:rPr lang="en-GB" b="0" i="1" dirty="0" smtClean="0">
                          <a:solidFill>
                            <a:srgbClr val="00628C"/>
                          </a:solidFill>
                          <a:latin typeface="Cambria Math" panose="02040503050406030204" pitchFamily="18" charset="0"/>
                        </a:rPr>
                        <m:t>+</m:t>
                      </m:r>
                      <m:f>
                        <m:fPr>
                          <m:ctrlPr>
                            <a:rPr lang="en-GB" i="1" dirty="0">
                              <a:solidFill>
                                <a:srgbClr val="00628C"/>
                              </a:solidFill>
                              <a:latin typeface="Cambria Math" panose="02040503050406030204" pitchFamily="18" charset="0"/>
                            </a:rPr>
                          </m:ctrlPr>
                        </m:fPr>
                        <m:num>
                          <m:r>
                            <a:rPr lang="en-GB" b="0" i="1" dirty="0" smtClean="0">
                              <a:solidFill>
                                <a:srgbClr val="00628C"/>
                              </a:solidFill>
                              <a:latin typeface="Cambria Math" panose="02040503050406030204" pitchFamily="18" charset="0"/>
                            </a:rPr>
                            <m:t>𝑏</m:t>
                          </m:r>
                        </m:num>
                        <m:den>
                          <m:r>
                            <a:rPr lang="en-GB" i="1" dirty="0">
                              <a:solidFill>
                                <a:srgbClr val="00628C"/>
                              </a:solidFill>
                              <a:latin typeface="Cambria Math" panose="02040503050406030204" pitchFamily="18" charset="0"/>
                            </a:rPr>
                            <m:t>2</m:t>
                          </m:r>
                        </m:den>
                      </m:f>
                    </m:oMath>
                  </m:oMathPara>
                </a14:m>
                <a:endParaRPr lang="en-GB" dirty="0">
                  <a:solidFill>
                    <a:srgbClr val="00628C"/>
                  </a:solidFill>
                </a:endParaRPr>
              </a:p>
            </p:txBody>
          </p:sp>
        </mc:Choice>
        <mc:Fallback xmlns="">
          <p:sp>
            <p:nvSpPr>
              <p:cNvPr id="14" name="TextBox 13">
                <a:extLst>
                  <a:ext uri="{FF2B5EF4-FFF2-40B4-BE49-F238E27FC236}">
                    <a16:creationId xmlns:a16="http://schemas.microsoft.com/office/drawing/2014/main" id="{C6CCCF89-F964-4F68-08DA-153587437AAD}"/>
                  </a:ext>
                </a:extLst>
              </p:cNvPr>
              <p:cNvSpPr txBox="1">
                <a:spLocks noRot="1" noChangeAspect="1" noMove="1" noResize="1" noEditPoints="1" noAdjustHandles="1" noChangeArrowheads="1" noChangeShapeType="1" noTextEdit="1"/>
              </p:cNvSpPr>
              <p:nvPr/>
            </p:nvSpPr>
            <p:spPr>
              <a:xfrm>
                <a:off x="8791763" y="2829258"/>
                <a:ext cx="2115944" cy="90755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16C5334-01E9-52B4-E8C5-7D5529BCFFEC}"/>
                  </a:ext>
                </a:extLst>
              </p:cNvPr>
              <p:cNvSpPr txBox="1"/>
              <p:nvPr/>
            </p:nvSpPr>
            <p:spPr>
              <a:xfrm>
                <a:off x="8908709" y="1533297"/>
                <a:ext cx="2115944" cy="827471"/>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i="1" dirty="0" smtClean="0">
                              <a:solidFill>
                                <a:srgbClr val="00628C"/>
                              </a:solidFill>
                              <a:latin typeface="Cambria Math" panose="02040503050406030204" pitchFamily="18" charset="0"/>
                            </a:rPr>
                          </m:ctrlPr>
                        </m:fPr>
                        <m:num>
                          <m:r>
                            <a:rPr lang="en-GB" b="0" i="1" dirty="0" smtClean="0">
                              <a:solidFill>
                                <a:srgbClr val="00628C"/>
                              </a:solidFill>
                              <a:latin typeface="Cambria Math" panose="02040503050406030204" pitchFamily="18" charset="0"/>
                            </a:rPr>
                            <m:t>𝑎</m:t>
                          </m:r>
                        </m:num>
                        <m:den>
                          <m:r>
                            <a:rPr lang="en-GB" b="0" i="1" dirty="0" smtClean="0">
                              <a:solidFill>
                                <a:srgbClr val="00628C"/>
                              </a:solidFill>
                              <a:latin typeface="Cambria Math" panose="02040503050406030204" pitchFamily="18" charset="0"/>
                            </a:rPr>
                            <m:t>2</m:t>
                          </m:r>
                        </m:den>
                      </m:f>
                      <m:r>
                        <a:rPr lang="en-GB" b="0" i="1" dirty="0" smtClean="0">
                          <a:solidFill>
                            <a:srgbClr val="00628C"/>
                          </a:solidFill>
                          <a:latin typeface="Cambria Math" panose="02040503050406030204" pitchFamily="18" charset="0"/>
                        </a:rPr>
                        <m:t>+</m:t>
                      </m:r>
                      <m:r>
                        <a:rPr lang="en-GB" b="0" i="1" dirty="0" smtClean="0">
                          <a:solidFill>
                            <a:srgbClr val="00628C"/>
                          </a:solidFill>
                          <a:latin typeface="Cambria Math" panose="02040503050406030204" pitchFamily="18" charset="0"/>
                        </a:rPr>
                        <m:t>𝑏</m:t>
                      </m:r>
                    </m:oMath>
                  </m:oMathPara>
                </a14:m>
                <a:endParaRPr lang="en-GB" dirty="0">
                  <a:solidFill>
                    <a:srgbClr val="00628C"/>
                  </a:solidFill>
                </a:endParaRPr>
              </a:p>
            </p:txBody>
          </p:sp>
        </mc:Choice>
        <mc:Fallback xmlns="">
          <p:sp>
            <p:nvSpPr>
              <p:cNvPr id="15" name="TextBox 14">
                <a:extLst>
                  <a:ext uri="{FF2B5EF4-FFF2-40B4-BE49-F238E27FC236}">
                    <a16:creationId xmlns:a16="http://schemas.microsoft.com/office/drawing/2014/main" id="{E16C5334-01E9-52B4-E8C5-7D5529BCFFEC}"/>
                  </a:ext>
                </a:extLst>
              </p:cNvPr>
              <p:cNvSpPr txBox="1">
                <a:spLocks noRot="1" noChangeAspect="1" noMove="1" noResize="1" noEditPoints="1" noAdjustHandles="1" noChangeArrowheads="1" noChangeShapeType="1" noTextEdit="1"/>
              </p:cNvSpPr>
              <p:nvPr/>
            </p:nvSpPr>
            <p:spPr>
              <a:xfrm>
                <a:off x="8908709" y="1533297"/>
                <a:ext cx="2115944" cy="827471"/>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3302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p:bldP spid="14"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F: Back to </a:t>
            </a:r>
            <a:r>
              <a:rPr lang="en-US" i="1" dirty="0"/>
              <a:t>x</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1657" y="568579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77D8F35-DEBE-4372-8F7B-EAE31776E7B0}"/>
              </a:ext>
            </a:extLst>
          </p:cNvPr>
          <p:cNvSpPr txBox="1"/>
          <p:nvPr/>
        </p:nvSpPr>
        <p:spPr>
          <a:xfrm>
            <a:off x="168264" y="1050218"/>
            <a:ext cx="10779424" cy="1243417"/>
          </a:xfrm>
          <a:prstGeom prst="rect">
            <a:avLst/>
          </a:prstGeom>
          <a:noFill/>
        </p:spPr>
        <p:txBody>
          <a:bodyPr wrap="square" rtlCol="0">
            <a:spAutoFit/>
          </a:bodyPr>
          <a:lstStyle/>
          <a:p>
            <a:pPr>
              <a:buNone/>
            </a:pPr>
            <a:r>
              <a:rPr lang="en-GB" sz="2200" dirty="0"/>
              <a:t>For each of the function machines below:</a:t>
            </a:r>
          </a:p>
          <a:p>
            <a:pPr marL="457200" indent="-457200">
              <a:buAutoNum type="alphaLcParenR"/>
            </a:pPr>
            <a:r>
              <a:rPr lang="en-GB" sz="2200" dirty="0"/>
              <a:t>Decide which of the two equations given below it represents.</a:t>
            </a:r>
          </a:p>
          <a:p>
            <a:pPr marL="457200" indent="-457200">
              <a:buAutoNum type="alphaLcParenR"/>
            </a:pPr>
            <a:r>
              <a:rPr lang="en-GB" sz="2200" dirty="0"/>
              <a:t>Work out what would need to go in the machine to ‘get back to </a:t>
            </a:r>
            <a:r>
              <a:rPr lang="en-GB" sz="2200" i="1" dirty="0"/>
              <a:t>x’</a:t>
            </a:r>
            <a:r>
              <a:rPr lang="en-GB" sz="2200" dirty="0"/>
              <a:t>.</a:t>
            </a:r>
          </a:p>
        </p:txBody>
      </p:sp>
      <p:sp>
        <p:nvSpPr>
          <p:cNvPr id="38" name="TextBox 37">
            <a:extLst>
              <a:ext uri="{FF2B5EF4-FFF2-40B4-BE49-F238E27FC236}">
                <a16:creationId xmlns:a16="http://schemas.microsoft.com/office/drawing/2014/main" id="{FFCC88AB-DB80-9D0E-BAE9-3F0B4ABC5CD3}"/>
              </a:ext>
            </a:extLst>
          </p:cNvPr>
          <p:cNvSpPr txBox="1"/>
          <p:nvPr/>
        </p:nvSpPr>
        <p:spPr>
          <a:xfrm>
            <a:off x="1254226" y="5641219"/>
            <a:ext cx="7356794" cy="1107996"/>
          </a:xfrm>
          <a:prstGeom prst="rect">
            <a:avLst/>
          </a:prstGeom>
          <a:noFill/>
        </p:spPr>
        <p:txBody>
          <a:bodyPr wrap="square">
            <a:spAutoFit/>
          </a:bodyPr>
          <a:lstStyle/>
          <a:p>
            <a:pPr>
              <a:buNone/>
            </a:pPr>
            <a:r>
              <a:rPr lang="en-GB" sz="2200" dirty="0"/>
              <a:t>Create other function machines using two operations and the numbers 7 and 3. When order of operations matter? When does it not?</a:t>
            </a:r>
          </a:p>
        </p:txBody>
      </p:sp>
      <p:grpSp>
        <p:nvGrpSpPr>
          <p:cNvPr id="2" name="Group 1">
            <a:extLst>
              <a:ext uri="{FF2B5EF4-FFF2-40B4-BE49-F238E27FC236}">
                <a16:creationId xmlns:a16="http://schemas.microsoft.com/office/drawing/2014/main" id="{F0EDFDCA-EAAB-77D3-B34C-905DA499EE03}"/>
              </a:ext>
            </a:extLst>
          </p:cNvPr>
          <p:cNvGrpSpPr/>
          <p:nvPr/>
        </p:nvGrpSpPr>
        <p:grpSpPr>
          <a:xfrm>
            <a:off x="303069" y="2419413"/>
            <a:ext cx="3497051" cy="2759042"/>
            <a:chOff x="303069" y="2419413"/>
            <a:chExt cx="3497051" cy="2759042"/>
          </a:xfrm>
        </p:grpSpPr>
        <p:sp>
          <p:nvSpPr>
            <p:cNvPr id="10" name="Oval 9">
              <a:extLst>
                <a:ext uri="{FF2B5EF4-FFF2-40B4-BE49-F238E27FC236}">
                  <a16:creationId xmlns:a16="http://schemas.microsoft.com/office/drawing/2014/main" id="{4E894E08-0C27-8155-5B88-86B89D3E6CD9}"/>
                </a:ext>
              </a:extLst>
            </p:cNvPr>
            <p:cNvSpPr/>
            <p:nvPr/>
          </p:nvSpPr>
          <p:spPr>
            <a:xfrm>
              <a:off x="2892100" y="3072455"/>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4" name="Arrow: U-Turn 3">
              <a:extLst>
                <a:ext uri="{FF2B5EF4-FFF2-40B4-BE49-F238E27FC236}">
                  <a16:creationId xmlns:a16="http://schemas.microsoft.com/office/drawing/2014/main" id="{B479E742-5641-B675-A864-1A5D59706A60}"/>
                </a:ext>
              </a:extLst>
            </p:cNvPr>
            <p:cNvSpPr/>
            <p:nvPr/>
          </p:nvSpPr>
          <p:spPr>
            <a:xfrm>
              <a:off x="971940" y="2597923"/>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F0D29ADF-8E33-49CF-6CB2-529D7C63B93C}"/>
                    </a:ext>
                  </a:extLst>
                </p:cNvPr>
                <p:cNvSpPr/>
                <p:nvPr/>
              </p:nvSpPr>
              <p:spPr>
                <a:xfrm>
                  <a:off x="590420" y="3101032"/>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sz="2200" i="1" dirty="0" smtClean="0">
                            <a:solidFill>
                              <a:srgbClr val="00628C"/>
                            </a:solidFill>
                            <a:latin typeface="Cambria Math" panose="02040503050406030204" pitchFamily="18" charset="0"/>
                          </a:rPr>
                          <m:t>𝑥</m:t>
                        </m:r>
                      </m:oMath>
                    </m:oMathPara>
                  </a14:m>
                  <a:endParaRPr lang="en-GB" sz="2200" i="1" dirty="0">
                    <a:solidFill>
                      <a:srgbClr val="00628C"/>
                    </a:solidFill>
                  </a:endParaRPr>
                </a:p>
              </p:txBody>
            </p:sp>
          </mc:Choice>
          <mc:Fallback xmlns="">
            <p:sp>
              <p:nvSpPr>
                <p:cNvPr id="5" name="Oval 4">
                  <a:extLst>
                    <a:ext uri="{FF2B5EF4-FFF2-40B4-BE49-F238E27FC236}">
                      <a16:creationId xmlns:a16="http://schemas.microsoft.com/office/drawing/2014/main" id="{F0D29ADF-8E33-49CF-6CB2-529D7C63B93C}"/>
                    </a:ext>
                  </a:extLst>
                </p:cNvPr>
                <p:cNvSpPr>
                  <a:spLocks noRot="1" noChangeAspect="1" noMove="1" noResize="1" noEditPoints="1" noAdjustHandles="1" noChangeArrowheads="1" noChangeShapeType="1" noTextEdit="1"/>
                </p:cNvSpPr>
                <p:nvPr/>
              </p:nvSpPr>
              <p:spPr>
                <a:xfrm>
                  <a:off x="590420" y="3101032"/>
                  <a:ext cx="908020" cy="440267"/>
                </a:xfrm>
                <a:prstGeom prst="ellipse">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FFD2AA5-7230-2DBA-8E63-13C4983E4768}"/>
                    </a:ext>
                  </a:extLst>
                </p:cNvPr>
                <p:cNvSpPr/>
                <p:nvPr/>
              </p:nvSpPr>
              <p:spPr>
                <a:xfrm>
                  <a:off x="1429357" y="2433188"/>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right"/>
                      </m:oMathParaPr>
                      <m:oMath xmlns:m="http://schemas.openxmlformats.org/officeDocument/2006/math">
                        <m:r>
                          <a:rPr lang="en-GB" sz="2400" i="1" dirty="0" smtClean="0">
                            <a:solidFill>
                              <a:srgbClr val="00628C"/>
                            </a:solidFill>
                            <a:latin typeface="Cambria Math" panose="02040503050406030204" pitchFamily="18" charset="0"/>
                          </a:rPr>
                          <m:t>×3</m:t>
                        </m:r>
                      </m:oMath>
                    </m:oMathPara>
                  </a14:m>
                  <a:endParaRPr lang="en-GB" sz="2400" dirty="0">
                    <a:solidFill>
                      <a:srgbClr val="00628C"/>
                    </a:solidFill>
                  </a:endParaRPr>
                </a:p>
              </p:txBody>
            </p:sp>
          </mc:Choice>
          <mc:Fallback xmlns="">
            <p:sp>
              <p:nvSpPr>
                <p:cNvPr id="9" name="Rectangle 8">
                  <a:extLst>
                    <a:ext uri="{FF2B5EF4-FFF2-40B4-BE49-F238E27FC236}">
                      <a16:creationId xmlns:a16="http://schemas.microsoft.com/office/drawing/2014/main" id="{CFFD2AA5-7230-2DBA-8E63-13C4983E4768}"/>
                    </a:ext>
                  </a:extLst>
                </p:cNvPr>
                <p:cNvSpPr>
                  <a:spLocks noRot="1" noChangeAspect="1" noMove="1" noResize="1" noEditPoints="1" noAdjustHandles="1" noChangeArrowheads="1" noChangeShapeType="1" noTextEdit="1"/>
                </p:cNvSpPr>
                <p:nvPr/>
              </p:nvSpPr>
              <p:spPr>
                <a:xfrm>
                  <a:off x="1429357" y="2433188"/>
                  <a:ext cx="637606" cy="529931"/>
                </a:xfrm>
                <a:prstGeom prst="rect">
                  <a:avLst/>
                </a:prstGeom>
                <a:blipFill>
                  <a:blip r:embed="rId5"/>
                  <a:stretch>
                    <a:fillRect r="-18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E46205F-5BCA-A047-CCBF-ABEF29894CE2}"/>
                    </a:ext>
                  </a:extLst>
                </p:cNvPr>
                <p:cNvSpPr/>
                <p:nvPr/>
              </p:nvSpPr>
              <p:spPr>
                <a:xfrm>
                  <a:off x="2258708" y="2433187"/>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right"/>
                      </m:oMathParaPr>
                      <m:oMath xmlns:m="http://schemas.openxmlformats.org/officeDocument/2006/math">
                        <m:r>
                          <a:rPr lang="en-GB" sz="2400" i="1" dirty="0" smtClean="0">
                            <a:solidFill>
                              <a:srgbClr val="00628C"/>
                            </a:solidFill>
                            <a:latin typeface="Cambria Math" panose="02040503050406030204" pitchFamily="18" charset="0"/>
                          </a:rPr>
                          <m:t>+ 7</m:t>
                        </m:r>
                      </m:oMath>
                    </m:oMathPara>
                  </a14:m>
                  <a:endParaRPr lang="en-GB" sz="2400" dirty="0">
                    <a:solidFill>
                      <a:srgbClr val="00628C"/>
                    </a:solidFill>
                  </a:endParaRPr>
                </a:p>
              </p:txBody>
            </p:sp>
          </mc:Choice>
          <mc:Fallback xmlns="">
            <p:sp>
              <p:nvSpPr>
                <p:cNvPr id="11" name="Rectangle 10">
                  <a:extLst>
                    <a:ext uri="{FF2B5EF4-FFF2-40B4-BE49-F238E27FC236}">
                      <a16:creationId xmlns:a16="http://schemas.microsoft.com/office/drawing/2014/main" id="{4E46205F-5BCA-A047-CCBF-ABEF29894CE2}"/>
                    </a:ext>
                  </a:extLst>
                </p:cNvPr>
                <p:cNvSpPr>
                  <a:spLocks noRot="1" noChangeAspect="1" noMove="1" noResize="1" noEditPoints="1" noAdjustHandles="1" noChangeArrowheads="1" noChangeShapeType="1" noTextEdit="1"/>
                </p:cNvSpPr>
                <p:nvPr/>
              </p:nvSpPr>
              <p:spPr>
                <a:xfrm>
                  <a:off x="2258708" y="2433187"/>
                  <a:ext cx="637606" cy="529931"/>
                </a:xfrm>
                <a:prstGeom prst="rect">
                  <a:avLst/>
                </a:prstGeom>
                <a:blipFill>
                  <a:blip r:embed="rId6"/>
                  <a:stretch>
                    <a:fillRect r="-2830"/>
                  </a:stretch>
                </a:blipFill>
              </p:spPr>
              <p:txBody>
                <a:bodyPr/>
                <a:lstStyle/>
                <a:p>
                  <a:r>
                    <a:rPr lang="en-GB">
                      <a:noFill/>
                    </a:rPr>
                    <a:t> </a:t>
                  </a:r>
                </a:p>
              </p:txBody>
            </p:sp>
          </mc:Fallback>
        </mc:AlternateContent>
        <p:sp>
          <p:nvSpPr>
            <p:cNvPr id="13" name="Arrow: U-Turn 12">
              <a:extLst>
                <a:ext uri="{FF2B5EF4-FFF2-40B4-BE49-F238E27FC236}">
                  <a16:creationId xmlns:a16="http://schemas.microsoft.com/office/drawing/2014/main" id="{4A1D86CF-4695-97EA-E69F-D33EA1A87A7E}"/>
                </a:ext>
              </a:extLst>
            </p:cNvPr>
            <p:cNvSpPr/>
            <p:nvPr/>
          </p:nvSpPr>
          <p:spPr>
            <a:xfrm rot="10800000">
              <a:off x="890220" y="3514477"/>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4" name="Rectangle 13">
              <a:extLst>
                <a:ext uri="{FF2B5EF4-FFF2-40B4-BE49-F238E27FC236}">
                  <a16:creationId xmlns:a16="http://schemas.microsoft.com/office/drawing/2014/main" id="{41F49D7C-E594-190F-9CE2-6CAB2478D98B}"/>
                </a:ext>
              </a:extLst>
            </p:cNvPr>
            <p:cNvSpPr/>
            <p:nvPr/>
          </p:nvSpPr>
          <p:spPr>
            <a:xfrm>
              <a:off x="1429357" y="3648115"/>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5" name="Rectangle 14">
              <a:extLst>
                <a:ext uri="{FF2B5EF4-FFF2-40B4-BE49-F238E27FC236}">
                  <a16:creationId xmlns:a16="http://schemas.microsoft.com/office/drawing/2014/main" id="{392BD834-E734-E56D-838D-802AA3895459}"/>
                </a:ext>
              </a:extLst>
            </p:cNvPr>
            <p:cNvSpPr/>
            <p:nvPr/>
          </p:nvSpPr>
          <p:spPr>
            <a:xfrm>
              <a:off x="2258708" y="3648114"/>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CFD10A-8541-2CB3-DF8F-846032AB9246}"/>
                    </a:ext>
                  </a:extLst>
                </p:cNvPr>
                <p:cNvSpPr txBox="1"/>
                <p:nvPr/>
              </p:nvSpPr>
              <p:spPr>
                <a:xfrm>
                  <a:off x="1160380" y="4409014"/>
                  <a:ext cx="2196655" cy="769441"/>
                </a:xfrm>
                <a:prstGeom prst="rect">
                  <a:avLst/>
                </a:prstGeom>
                <a:noFill/>
              </p:spPr>
              <p:txBody>
                <a:bodyPr wrap="square">
                  <a:spAutoFit/>
                </a:bodyPr>
                <a:lstStyle/>
                <a:p>
                  <a:pPr algn="ctr">
                    <a:spcBef>
                      <a:spcPts val="1200"/>
                    </a:spcBef>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3</m:t>
                        </m:r>
                        <m:r>
                          <a:rPr lang="en-GB" sz="2200" i="1" dirty="0" smtClean="0">
                            <a:latin typeface="Cambria Math" panose="02040503050406030204" pitchFamily="18" charset="0"/>
                          </a:rPr>
                          <m:t>𝑥</m:t>
                        </m:r>
                        <m:r>
                          <a:rPr lang="en-GB" sz="2200" i="1" dirty="0" smtClean="0">
                            <a:latin typeface="Cambria Math" panose="02040503050406030204" pitchFamily="18" charset="0"/>
                          </a:rPr>
                          <m:t> + 7 = 1</m:t>
                        </m:r>
                      </m:oMath>
                    </m:oMathPara>
                  </a14:m>
                  <a:endParaRPr lang="en-GB" sz="2200" dirty="0"/>
                </a:p>
                <a:p>
                  <a:pPr algn="ctr">
                    <a:spcBef>
                      <a:spcPts val="1200"/>
                    </a:spcBef>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3(</m:t>
                        </m:r>
                        <m:r>
                          <a:rPr lang="en-GB" sz="2200" i="1" dirty="0" smtClean="0">
                            <a:latin typeface="Cambria Math" panose="02040503050406030204" pitchFamily="18" charset="0"/>
                          </a:rPr>
                          <m:t>𝑥</m:t>
                        </m:r>
                        <m:r>
                          <a:rPr lang="en-GB" sz="2200" i="1" dirty="0" smtClean="0">
                            <a:latin typeface="Cambria Math" panose="02040503050406030204" pitchFamily="18" charset="0"/>
                          </a:rPr>
                          <m:t> + 7) = 24</m:t>
                        </m:r>
                      </m:oMath>
                    </m:oMathPara>
                  </a14:m>
                  <a:endParaRPr lang="en-GB" sz="2200" dirty="0"/>
                </a:p>
              </p:txBody>
            </p:sp>
          </mc:Choice>
          <mc:Fallback xmlns="">
            <p:sp>
              <p:nvSpPr>
                <p:cNvPr id="16" name="TextBox 15">
                  <a:extLst>
                    <a:ext uri="{FF2B5EF4-FFF2-40B4-BE49-F238E27FC236}">
                      <a16:creationId xmlns:a16="http://schemas.microsoft.com/office/drawing/2014/main" id="{0ACFD10A-8541-2CB3-DF8F-846032AB9246}"/>
                    </a:ext>
                  </a:extLst>
                </p:cNvPr>
                <p:cNvSpPr txBox="1">
                  <a:spLocks noRot="1" noChangeAspect="1" noMove="1" noResize="1" noEditPoints="1" noAdjustHandles="1" noChangeArrowheads="1" noChangeShapeType="1" noTextEdit="1"/>
                </p:cNvSpPr>
                <p:nvPr/>
              </p:nvSpPr>
              <p:spPr>
                <a:xfrm>
                  <a:off x="1160380" y="4409014"/>
                  <a:ext cx="2196655" cy="769441"/>
                </a:xfrm>
                <a:prstGeom prst="rect">
                  <a:avLst/>
                </a:prstGeom>
                <a:blipFill>
                  <a:blip r:embed="rId7"/>
                  <a:stretch>
                    <a:fillRect l="-554" b="-10317"/>
                  </a:stretch>
                </a:blipFill>
              </p:spPr>
              <p:txBody>
                <a:bodyPr/>
                <a:lstStyle/>
                <a:p>
                  <a:r>
                    <a:rPr lang="en-GB">
                      <a:noFill/>
                    </a:rPr>
                    <a:t> </a:t>
                  </a:r>
                </a:p>
              </p:txBody>
            </p:sp>
          </mc:Fallback>
        </mc:AlternateContent>
        <p:sp>
          <p:nvSpPr>
            <p:cNvPr id="39" name="Oval 38">
              <a:extLst>
                <a:ext uri="{FF2B5EF4-FFF2-40B4-BE49-F238E27FC236}">
                  <a16:creationId xmlns:a16="http://schemas.microsoft.com/office/drawing/2014/main" id="{63FDDA4C-34C2-D180-16A8-2B65E3E61E0A}"/>
                </a:ext>
              </a:extLst>
            </p:cNvPr>
            <p:cNvSpPr/>
            <p:nvPr/>
          </p:nvSpPr>
          <p:spPr>
            <a:xfrm>
              <a:off x="303069" y="2419413"/>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1</a:t>
              </a:r>
            </a:p>
          </p:txBody>
        </p:sp>
      </p:grpSp>
      <p:grpSp>
        <p:nvGrpSpPr>
          <p:cNvPr id="7" name="Group 6">
            <a:extLst>
              <a:ext uri="{FF2B5EF4-FFF2-40B4-BE49-F238E27FC236}">
                <a16:creationId xmlns:a16="http://schemas.microsoft.com/office/drawing/2014/main" id="{024DE0D5-B149-2F7F-FE76-F89CBB8D7C19}"/>
              </a:ext>
            </a:extLst>
          </p:cNvPr>
          <p:cNvGrpSpPr/>
          <p:nvPr/>
        </p:nvGrpSpPr>
        <p:grpSpPr>
          <a:xfrm>
            <a:off x="4163469" y="2417965"/>
            <a:ext cx="3537911" cy="2718227"/>
            <a:chOff x="4163469" y="2417965"/>
            <a:chExt cx="3537911" cy="2718227"/>
          </a:xfrm>
        </p:grpSpPr>
        <p:sp>
          <p:nvSpPr>
            <p:cNvPr id="17" name="Oval 16">
              <a:extLst>
                <a:ext uri="{FF2B5EF4-FFF2-40B4-BE49-F238E27FC236}">
                  <a16:creationId xmlns:a16="http://schemas.microsoft.com/office/drawing/2014/main" id="{A035F925-4877-41CA-ADF6-007CE69EC114}"/>
                </a:ext>
              </a:extLst>
            </p:cNvPr>
            <p:cNvSpPr/>
            <p:nvPr/>
          </p:nvSpPr>
          <p:spPr>
            <a:xfrm>
              <a:off x="6793360" y="3072454"/>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18" name="Arrow: U-Turn 17">
              <a:extLst>
                <a:ext uri="{FF2B5EF4-FFF2-40B4-BE49-F238E27FC236}">
                  <a16:creationId xmlns:a16="http://schemas.microsoft.com/office/drawing/2014/main" id="{7A1C87A7-E073-D268-5A4E-18981F466E1F}"/>
                </a:ext>
              </a:extLst>
            </p:cNvPr>
            <p:cNvSpPr/>
            <p:nvPr/>
          </p:nvSpPr>
          <p:spPr>
            <a:xfrm>
              <a:off x="4873200" y="2597922"/>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535B0A79-06FC-3EA2-241E-0DCBA84A17B0}"/>
                    </a:ext>
                  </a:extLst>
                </p:cNvPr>
                <p:cNvSpPr/>
                <p:nvPr/>
              </p:nvSpPr>
              <p:spPr>
                <a:xfrm>
                  <a:off x="4491680" y="3101031"/>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sz="2200" i="1" dirty="0" smtClean="0">
                            <a:solidFill>
                              <a:srgbClr val="00628C"/>
                            </a:solidFill>
                            <a:latin typeface="Cambria Math" panose="02040503050406030204" pitchFamily="18" charset="0"/>
                          </a:rPr>
                          <m:t>𝑥</m:t>
                        </m:r>
                      </m:oMath>
                    </m:oMathPara>
                  </a14:m>
                  <a:endParaRPr lang="en-GB" sz="2200" i="1" dirty="0">
                    <a:solidFill>
                      <a:srgbClr val="00628C"/>
                    </a:solidFill>
                  </a:endParaRPr>
                </a:p>
              </p:txBody>
            </p:sp>
          </mc:Choice>
          <mc:Fallback xmlns="">
            <p:sp>
              <p:nvSpPr>
                <p:cNvPr id="19" name="Oval 18">
                  <a:extLst>
                    <a:ext uri="{FF2B5EF4-FFF2-40B4-BE49-F238E27FC236}">
                      <a16:creationId xmlns:a16="http://schemas.microsoft.com/office/drawing/2014/main" id="{535B0A79-06FC-3EA2-241E-0DCBA84A17B0}"/>
                    </a:ext>
                  </a:extLst>
                </p:cNvPr>
                <p:cNvSpPr>
                  <a:spLocks noRot="1" noChangeAspect="1" noMove="1" noResize="1" noEditPoints="1" noAdjustHandles="1" noChangeArrowheads="1" noChangeShapeType="1" noTextEdit="1"/>
                </p:cNvSpPr>
                <p:nvPr/>
              </p:nvSpPr>
              <p:spPr>
                <a:xfrm>
                  <a:off x="4491680" y="3101031"/>
                  <a:ext cx="908020" cy="440267"/>
                </a:xfrm>
                <a:prstGeom prst="ellipse">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4D2CE23-95A3-0970-23A1-4BBE63F8A95F}"/>
                    </a:ext>
                  </a:extLst>
                </p:cNvPr>
                <p:cNvSpPr/>
                <p:nvPr/>
              </p:nvSpPr>
              <p:spPr>
                <a:xfrm>
                  <a:off x="5330617" y="2433187"/>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right"/>
                      </m:oMathParaPr>
                      <m:oMath xmlns:m="http://schemas.openxmlformats.org/officeDocument/2006/math">
                        <m:r>
                          <a:rPr lang="en-GB" sz="2400" i="1" dirty="0" smtClean="0">
                            <a:solidFill>
                              <a:srgbClr val="00628C"/>
                            </a:solidFill>
                            <a:latin typeface="Cambria Math" panose="02040503050406030204" pitchFamily="18" charset="0"/>
                          </a:rPr>
                          <m:t>+ 7</m:t>
                        </m:r>
                      </m:oMath>
                    </m:oMathPara>
                  </a14:m>
                  <a:endParaRPr lang="en-GB" sz="2400" dirty="0">
                    <a:solidFill>
                      <a:srgbClr val="00628C"/>
                    </a:solidFill>
                  </a:endParaRPr>
                </a:p>
              </p:txBody>
            </p:sp>
          </mc:Choice>
          <mc:Fallback xmlns="">
            <p:sp>
              <p:nvSpPr>
                <p:cNvPr id="20" name="Rectangle 19">
                  <a:extLst>
                    <a:ext uri="{FF2B5EF4-FFF2-40B4-BE49-F238E27FC236}">
                      <a16:creationId xmlns:a16="http://schemas.microsoft.com/office/drawing/2014/main" id="{C4D2CE23-95A3-0970-23A1-4BBE63F8A95F}"/>
                    </a:ext>
                  </a:extLst>
                </p:cNvPr>
                <p:cNvSpPr>
                  <a:spLocks noRot="1" noChangeAspect="1" noMove="1" noResize="1" noEditPoints="1" noAdjustHandles="1" noChangeArrowheads="1" noChangeShapeType="1" noTextEdit="1"/>
                </p:cNvSpPr>
                <p:nvPr/>
              </p:nvSpPr>
              <p:spPr>
                <a:xfrm>
                  <a:off x="5330617" y="2433187"/>
                  <a:ext cx="637606" cy="529931"/>
                </a:xfrm>
                <a:prstGeom prst="rect">
                  <a:avLst/>
                </a:prstGeom>
                <a:blipFill>
                  <a:blip r:embed="rId9"/>
                  <a:stretch>
                    <a:fillRect r="-2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44EE7D4-C355-5E69-A234-AB3B8DF8E99E}"/>
                    </a:ext>
                  </a:extLst>
                </p:cNvPr>
                <p:cNvSpPr/>
                <p:nvPr/>
              </p:nvSpPr>
              <p:spPr>
                <a:xfrm>
                  <a:off x="6159968" y="2433186"/>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right"/>
                      </m:oMathParaPr>
                      <m:oMath xmlns:m="http://schemas.openxmlformats.org/officeDocument/2006/math">
                        <m:r>
                          <a:rPr lang="en-GB" sz="2400" i="1" dirty="0" smtClean="0">
                            <a:solidFill>
                              <a:srgbClr val="00628C"/>
                            </a:solidFill>
                            <a:latin typeface="Cambria Math" panose="02040503050406030204" pitchFamily="18" charset="0"/>
                          </a:rPr>
                          <m:t>÷ 3</m:t>
                        </m:r>
                      </m:oMath>
                    </m:oMathPara>
                  </a14:m>
                  <a:endParaRPr lang="en-GB" sz="2400" dirty="0">
                    <a:solidFill>
                      <a:srgbClr val="00628C"/>
                    </a:solidFill>
                  </a:endParaRPr>
                </a:p>
              </p:txBody>
            </p:sp>
          </mc:Choice>
          <mc:Fallback xmlns="">
            <p:sp>
              <p:nvSpPr>
                <p:cNvPr id="21" name="Rectangle 20">
                  <a:extLst>
                    <a:ext uri="{FF2B5EF4-FFF2-40B4-BE49-F238E27FC236}">
                      <a16:creationId xmlns:a16="http://schemas.microsoft.com/office/drawing/2014/main" id="{544EE7D4-C355-5E69-A234-AB3B8DF8E99E}"/>
                    </a:ext>
                  </a:extLst>
                </p:cNvPr>
                <p:cNvSpPr>
                  <a:spLocks noRot="1" noChangeAspect="1" noMove="1" noResize="1" noEditPoints="1" noAdjustHandles="1" noChangeArrowheads="1" noChangeShapeType="1" noTextEdit="1"/>
                </p:cNvSpPr>
                <p:nvPr/>
              </p:nvSpPr>
              <p:spPr>
                <a:xfrm>
                  <a:off x="6159968" y="2433186"/>
                  <a:ext cx="637606" cy="529931"/>
                </a:xfrm>
                <a:prstGeom prst="rect">
                  <a:avLst/>
                </a:prstGeom>
                <a:blipFill>
                  <a:blip r:embed="rId10"/>
                  <a:stretch>
                    <a:fillRect r="-13084"/>
                  </a:stretch>
                </a:blipFill>
              </p:spPr>
              <p:txBody>
                <a:bodyPr/>
                <a:lstStyle/>
                <a:p>
                  <a:r>
                    <a:rPr lang="en-GB">
                      <a:noFill/>
                    </a:rPr>
                    <a:t> </a:t>
                  </a:r>
                </a:p>
              </p:txBody>
            </p:sp>
          </mc:Fallback>
        </mc:AlternateContent>
        <p:sp>
          <p:nvSpPr>
            <p:cNvPr id="22" name="Arrow: U-Turn 21">
              <a:extLst>
                <a:ext uri="{FF2B5EF4-FFF2-40B4-BE49-F238E27FC236}">
                  <a16:creationId xmlns:a16="http://schemas.microsoft.com/office/drawing/2014/main" id="{27AB915D-1B39-B0DA-3ED2-CCC73299C242}"/>
                </a:ext>
              </a:extLst>
            </p:cNvPr>
            <p:cNvSpPr/>
            <p:nvPr/>
          </p:nvSpPr>
          <p:spPr>
            <a:xfrm rot="10800000">
              <a:off x="4791480" y="3514476"/>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23" name="Rectangle 22">
              <a:extLst>
                <a:ext uri="{FF2B5EF4-FFF2-40B4-BE49-F238E27FC236}">
                  <a16:creationId xmlns:a16="http://schemas.microsoft.com/office/drawing/2014/main" id="{30DF73B5-909B-8657-43A4-8A21CEE4A9B3}"/>
                </a:ext>
              </a:extLst>
            </p:cNvPr>
            <p:cNvSpPr/>
            <p:nvPr/>
          </p:nvSpPr>
          <p:spPr>
            <a:xfrm>
              <a:off x="5330617" y="3648114"/>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24" name="Rectangle 23">
              <a:extLst>
                <a:ext uri="{FF2B5EF4-FFF2-40B4-BE49-F238E27FC236}">
                  <a16:creationId xmlns:a16="http://schemas.microsoft.com/office/drawing/2014/main" id="{2373EBAE-8103-63BA-8687-F4191224656D}"/>
                </a:ext>
              </a:extLst>
            </p:cNvPr>
            <p:cNvSpPr/>
            <p:nvPr/>
          </p:nvSpPr>
          <p:spPr>
            <a:xfrm>
              <a:off x="6159968" y="3648113"/>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2F8D9D7-603C-D472-8969-D7932D3A2788}"/>
                    </a:ext>
                  </a:extLst>
                </p:cNvPr>
                <p:cNvSpPr txBox="1"/>
                <p:nvPr/>
              </p:nvSpPr>
              <p:spPr>
                <a:xfrm>
                  <a:off x="4372876" y="4502364"/>
                  <a:ext cx="1250855" cy="57977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𝑥</m:t>
                            </m:r>
                          </m:num>
                          <m:den>
                            <m:r>
                              <a:rPr lang="en-GB" sz="2200" b="0" i="1" smtClean="0">
                                <a:latin typeface="Cambria Math" panose="02040503050406030204" pitchFamily="18" charset="0"/>
                              </a:rPr>
                              <m:t>3</m:t>
                            </m:r>
                          </m:den>
                        </m:f>
                        <m:r>
                          <a:rPr lang="en-GB" sz="2200" b="0" i="0" smtClean="0">
                            <a:latin typeface="Cambria Math" panose="02040503050406030204" pitchFamily="18" charset="0"/>
                          </a:rPr>
                          <m:t>+7=9</m:t>
                        </m:r>
                      </m:oMath>
                    </m:oMathPara>
                  </a14:m>
                  <a:endParaRPr lang="en-GB" sz="2200" dirty="0"/>
                </a:p>
              </p:txBody>
            </p:sp>
          </mc:Choice>
          <mc:Fallback xmlns="">
            <p:sp>
              <p:nvSpPr>
                <p:cNvPr id="25" name="TextBox 24">
                  <a:extLst>
                    <a:ext uri="{FF2B5EF4-FFF2-40B4-BE49-F238E27FC236}">
                      <a16:creationId xmlns:a16="http://schemas.microsoft.com/office/drawing/2014/main" id="{92F8D9D7-603C-D472-8969-D7932D3A2788}"/>
                    </a:ext>
                  </a:extLst>
                </p:cNvPr>
                <p:cNvSpPr txBox="1">
                  <a:spLocks noRot="1" noChangeAspect="1" noMove="1" noResize="1" noEditPoints="1" noAdjustHandles="1" noChangeArrowheads="1" noChangeShapeType="1" noTextEdit="1"/>
                </p:cNvSpPr>
                <p:nvPr/>
              </p:nvSpPr>
              <p:spPr>
                <a:xfrm>
                  <a:off x="4372876" y="4502364"/>
                  <a:ext cx="1250855" cy="57977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90E71E2-1342-3FFC-AAAB-1397C4509E1D}"/>
                    </a:ext>
                  </a:extLst>
                </p:cNvPr>
                <p:cNvSpPr txBox="1"/>
                <p:nvPr/>
              </p:nvSpPr>
              <p:spPr>
                <a:xfrm>
                  <a:off x="6346737" y="4502364"/>
                  <a:ext cx="1250855" cy="633828"/>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3=</m:t>
                        </m:r>
                        <m:f>
                          <m:fPr>
                            <m:ctrlPr>
                              <a:rPr lang="en-GB" sz="2200" i="1" smtClean="0">
                                <a:latin typeface="Cambria Math" panose="02040503050406030204" pitchFamily="18" charset="0"/>
                              </a:rPr>
                            </m:ctrlPr>
                          </m:fPr>
                          <m:num>
                            <m:r>
                              <a:rPr lang="en-GB" sz="2200" b="0" i="1" smtClean="0">
                                <a:latin typeface="Cambria Math" panose="02040503050406030204" pitchFamily="18" charset="0"/>
                              </a:rPr>
                              <m:t>𝑥</m:t>
                            </m:r>
                            <m:r>
                              <a:rPr lang="en-GB" sz="2200" b="0" i="1" smtClean="0">
                                <a:latin typeface="Cambria Math" panose="02040503050406030204" pitchFamily="18" charset="0"/>
                              </a:rPr>
                              <m:t>+7</m:t>
                            </m:r>
                          </m:num>
                          <m:den>
                            <m:r>
                              <a:rPr lang="en-GB" sz="2200" b="0" i="1" smtClean="0">
                                <a:latin typeface="Cambria Math" panose="02040503050406030204" pitchFamily="18" charset="0"/>
                              </a:rPr>
                              <m:t>3</m:t>
                            </m:r>
                          </m:den>
                        </m:f>
                      </m:oMath>
                    </m:oMathPara>
                  </a14:m>
                  <a:endParaRPr lang="en-GB" sz="2200" dirty="0"/>
                </a:p>
              </p:txBody>
            </p:sp>
          </mc:Choice>
          <mc:Fallback xmlns="">
            <p:sp>
              <p:nvSpPr>
                <p:cNvPr id="26" name="TextBox 25">
                  <a:extLst>
                    <a:ext uri="{FF2B5EF4-FFF2-40B4-BE49-F238E27FC236}">
                      <a16:creationId xmlns:a16="http://schemas.microsoft.com/office/drawing/2014/main" id="{990E71E2-1342-3FFC-AAAB-1397C4509E1D}"/>
                    </a:ext>
                  </a:extLst>
                </p:cNvPr>
                <p:cNvSpPr txBox="1">
                  <a:spLocks noRot="1" noChangeAspect="1" noMove="1" noResize="1" noEditPoints="1" noAdjustHandles="1" noChangeArrowheads="1" noChangeShapeType="1" noTextEdit="1"/>
                </p:cNvSpPr>
                <p:nvPr/>
              </p:nvSpPr>
              <p:spPr>
                <a:xfrm>
                  <a:off x="6346737" y="4502364"/>
                  <a:ext cx="1250855" cy="633828"/>
                </a:xfrm>
                <a:prstGeom prst="rect">
                  <a:avLst/>
                </a:prstGeom>
                <a:blipFill>
                  <a:blip r:embed="rId12"/>
                  <a:stretch>
                    <a:fillRect/>
                  </a:stretch>
                </a:blipFill>
              </p:spPr>
              <p:txBody>
                <a:bodyPr/>
                <a:lstStyle/>
                <a:p>
                  <a:r>
                    <a:rPr lang="en-GB">
                      <a:noFill/>
                    </a:rPr>
                    <a:t> </a:t>
                  </a:r>
                </a:p>
              </p:txBody>
            </p:sp>
          </mc:Fallback>
        </mc:AlternateContent>
        <p:sp>
          <p:nvSpPr>
            <p:cNvPr id="40" name="Oval 39">
              <a:extLst>
                <a:ext uri="{FF2B5EF4-FFF2-40B4-BE49-F238E27FC236}">
                  <a16:creationId xmlns:a16="http://schemas.microsoft.com/office/drawing/2014/main" id="{80AF5380-67F1-DC36-18C2-DD561A611A2D}"/>
                </a:ext>
              </a:extLst>
            </p:cNvPr>
            <p:cNvSpPr/>
            <p:nvPr/>
          </p:nvSpPr>
          <p:spPr>
            <a:xfrm>
              <a:off x="4163469" y="2417965"/>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2</a:t>
              </a:r>
            </a:p>
          </p:txBody>
        </p:sp>
      </p:grpSp>
      <p:grpSp>
        <p:nvGrpSpPr>
          <p:cNvPr id="8" name="Group 7">
            <a:extLst>
              <a:ext uri="{FF2B5EF4-FFF2-40B4-BE49-F238E27FC236}">
                <a16:creationId xmlns:a16="http://schemas.microsoft.com/office/drawing/2014/main" id="{E160FA48-603E-8A35-4AB8-D8D1DC8182B3}"/>
              </a:ext>
            </a:extLst>
          </p:cNvPr>
          <p:cNvGrpSpPr/>
          <p:nvPr/>
        </p:nvGrpSpPr>
        <p:grpSpPr>
          <a:xfrm>
            <a:off x="8023869" y="2417965"/>
            <a:ext cx="3497051" cy="2739481"/>
            <a:chOff x="8023869" y="2417965"/>
            <a:chExt cx="3497051" cy="2739481"/>
          </a:xfrm>
        </p:grpSpPr>
        <p:sp>
          <p:nvSpPr>
            <p:cNvPr id="27" name="Oval 26">
              <a:extLst>
                <a:ext uri="{FF2B5EF4-FFF2-40B4-BE49-F238E27FC236}">
                  <a16:creationId xmlns:a16="http://schemas.microsoft.com/office/drawing/2014/main" id="{E3E4F2F4-EC2A-D95C-7A2B-723633FD3587}"/>
                </a:ext>
              </a:extLst>
            </p:cNvPr>
            <p:cNvSpPr/>
            <p:nvPr/>
          </p:nvSpPr>
          <p:spPr>
            <a:xfrm>
              <a:off x="10612900" y="3072453"/>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28" name="Arrow: U-Turn 27">
              <a:extLst>
                <a:ext uri="{FF2B5EF4-FFF2-40B4-BE49-F238E27FC236}">
                  <a16:creationId xmlns:a16="http://schemas.microsoft.com/office/drawing/2014/main" id="{76839BCE-3753-EF37-5B7B-7A372CD5C7C9}"/>
                </a:ext>
              </a:extLst>
            </p:cNvPr>
            <p:cNvSpPr/>
            <p:nvPr/>
          </p:nvSpPr>
          <p:spPr>
            <a:xfrm>
              <a:off x="8692740" y="2597921"/>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5709CA7F-A716-2EEC-F3A7-FD6CF5F59F82}"/>
                    </a:ext>
                  </a:extLst>
                </p:cNvPr>
                <p:cNvSpPr/>
                <p:nvPr/>
              </p:nvSpPr>
              <p:spPr>
                <a:xfrm>
                  <a:off x="8311220" y="3101030"/>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
                      </m:oMathParaPr>
                      <m:oMath xmlns:m="http://schemas.openxmlformats.org/officeDocument/2006/math">
                        <m:r>
                          <a:rPr lang="en-GB" sz="2200" i="1" dirty="0" smtClean="0">
                            <a:solidFill>
                              <a:srgbClr val="00628C"/>
                            </a:solidFill>
                            <a:latin typeface="Cambria Math" panose="02040503050406030204" pitchFamily="18" charset="0"/>
                          </a:rPr>
                          <m:t>𝑥</m:t>
                        </m:r>
                      </m:oMath>
                    </m:oMathPara>
                  </a14:m>
                  <a:endParaRPr lang="en-GB" sz="2200" i="1" dirty="0">
                    <a:solidFill>
                      <a:srgbClr val="00628C"/>
                    </a:solidFill>
                  </a:endParaRPr>
                </a:p>
              </p:txBody>
            </p:sp>
          </mc:Choice>
          <mc:Fallback xmlns="">
            <p:sp>
              <p:nvSpPr>
                <p:cNvPr id="29" name="Oval 28">
                  <a:extLst>
                    <a:ext uri="{FF2B5EF4-FFF2-40B4-BE49-F238E27FC236}">
                      <a16:creationId xmlns:a16="http://schemas.microsoft.com/office/drawing/2014/main" id="{5709CA7F-A716-2EEC-F3A7-FD6CF5F59F82}"/>
                    </a:ext>
                  </a:extLst>
                </p:cNvPr>
                <p:cNvSpPr>
                  <a:spLocks noRot="1" noChangeAspect="1" noMove="1" noResize="1" noEditPoints="1" noAdjustHandles="1" noChangeArrowheads="1" noChangeShapeType="1" noTextEdit="1"/>
                </p:cNvSpPr>
                <p:nvPr/>
              </p:nvSpPr>
              <p:spPr>
                <a:xfrm>
                  <a:off x="8311220" y="3101030"/>
                  <a:ext cx="908020" cy="440267"/>
                </a:xfrm>
                <a:prstGeom prst="ellipse">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54BC6965-B7FC-F20D-2E65-79A61F387D03}"/>
                    </a:ext>
                  </a:extLst>
                </p:cNvPr>
                <p:cNvSpPr/>
                <p:nvPr/>
              </p:nvSpPr>
              <p:spPr>
                <a:xfrm>
                  <a:off x="9150157" y="2433186"/>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None/>
                  </a:pPr>
                  <a14:m>
                    <m:oMathPara xmlns:m="http://schemas.openxmlformats.org/officeDocument/2006/math">
                      <m:oMathParaPr>
                        <m:jc m:val="centerGroup"/>
                      </m:oMathParaPr>
                      <m:oMath xmlns:m="http://schemas.openxmlformats.org/officeDocument/2006/math">
                        <m:r>
                          <a:rPr lang="en-GB" sz="2400" i="1" dirty="0" smtClean="0">
                            <a:solidFill>
                              <a:srgbClr val="00628C"/>
                            </a:solidFill>
                            <a:latin typeface="Cambria Math" panose="02040503050406030204" pitchFamily="18" charset="0"/>
                            <a:cs typeface="Arial" panose="020B0604020202020204" pitchFamily="34" charset="0"/>
                            <a:sym typeface="Symbol" panose="05050102010706020507" pitchFamily="18" charset="2"/>
                          </a:rPr>
                          <m:t>− </m:t>
                        </m:r>
                        <m:r>
                          <a:rPr lang="en-GB" sz="2400" i="1" dirty="0">
                            <a:solidFill>
                              <a:srgbClr val="00628C"/>
                            </a:solidFill>
                            <a:latin typeface="Cambria Math" panose="02040503050406030204" pitchFamily="18" charset="0"/>
                          </a:rPr>
                          <m:t>3</m:t>
                        </m:r>
                      </m:oMath>
                    </m:oMathPara>
                  </a14:m>
                  <a:endParaRPr lang="en-GB" sz="2400" dirty="0">
                    <a:solidFill>
                      <a:srgbClr val="00628C"/>
                    </a:solidFill>
                  </a:endParaRPr>
                </a:p>
              </p:txBody>
            </p:sp>
          </mc:Choice>
          <mc:Fallback xmlns="">
            <p:sp>
              <p:nvSpPr>
                <p:cNvPr id="30" name="Rectangle 29">
                  <a:extLst>
                    <a:ext uri="{FF2B5EF4-FFF2-40B4-BE49-F238E27FC236}">
                      <a16:creationId xmlns:a16="http://schemas.microsoft.com/office/drawing/2014/main" id="{54BC6965-B7FC-F20D-2E65-79A61F387D03}"/>
                    </a:ext>
                  </a:extLst>
                </p:cNvPr>
                <p:cNvSpPr>
                  <a:spLocks noRot="1" noChangeAspect="1" noMove="1" noResize="1" noEditPoints="1" noAdjustHandles="1" noChangeArrowheads="1" noChangeShapeType="1" noTextEdit="1"/>
                </p:cNvSpPr>
                <p:nvPr/>
              </p:nvSpPr>
              <p:spPr>
                <a:xfrm>
                  <a:off x="9150157" y="2433186"/>
                  <a:ext cx="637606" cy="529931"/>
                </a:xfrm>
                <a:prstGeom prst="rect">
                  <a:avLst/>
                </a:prstGeom>
                <a:blipFill>
                  <a:blip r:embed="rId14"/>
                  <a:stretch>
                    <a:fillRect r="-2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F7AB68F9-9931-D95C-465D-60861028F83F}"/>
                    </a:ext>
                  </a:extLst>
                </p:cNvPr>
                <p:cNvSpPr/>
                <p:nvPr/>
              </p:nvSpPr>
              <p:spPr>
                <a:xfrm>
                  <a:off x="9979508" y="2433185"/>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None/>
                  </a:pPr>
                  <a14:m>
                    <m:oMathPara xmlns:m="http://schemas.openxmlformats.org/officeDocument/2006/math">
                      <m:oMathParaPr>
                        <m:jc m:val="centerGroup"/>
                      </m:oMathParaPr>
                      <m:oMath xmlns:m="http://schemas.openxmlformats.org/officeDocument/2006/math">
                        <m:r>
                          <a:rPr lang="en-GB" sz="2400" i="1" dirty="0" smtClean="0">
                            <a:solidFill>
                              <a:srgbClr val="00628C"/>
                            </a:solidFill>
                            <a:latin typeface="Cambria Math" panose="02040503050406030204" pitchFamily="18" charset="0"/>
                          </a:rPr>
                          <m:t>+ 7</m:t>
                        </m:r>
                      </m:oMath>
                    </m:oMathPara>
                  </a14:m>
                  <a:endParaRPr lang="en-GB" sz="2400" dirty="0">
                    <a:solidFill>
                      <a:srgbClr val="00628C"/>
                    </a:solidFill>
                  </a:endParaRPr>
                </a:p>
              </p:txBody>
            </p:sp>
          </mc:Choice>
          <mc:Fallback xmlns="">
            <p:sp>
              <p:nvSpPr>
                <p:cNvPr id="31" name="Rectangle 30">
                  <a:extLst>
                    <a:ext uri="{FF2B5EF4-FFF2-40B4-BE49-F238E27FC236}">
                      <a16:creationId xmlns:a16="http://schemas.microsoft.com/office/drawing/2014/main" id="{F7AB68F9-9931-D95C-465D-60861028F83F}"/>
                    </a:ext>
                  </a:extLst>
                </p:cNvPr>
                <p:cNvSpPr>
                  <a:spLocks noRot="1" noChangeAspect="1" noMove="1" noResize="1" noEditPoints="1" noAdjustHandles="1" noChangeArrowheads="1" noChangeShapeType="1" noTextEdit="1"/>
                </p:cNvSpPr>
                <p:nvPr/>
              </p:nvSpPr>
              <p:spPr>
                <a:xfrm>
                  <a:off x="9979508" y="2433185"/>
                  <a:ext cx="637606" cy="529931"/>
                </a:xfrm>
                <a:prstGeom prst="rect">
                  <a:avLst/>
                </a:prstGeom>
                <a:blipFill>
                  <a:blip r:embed="rId15"/>
                  <a:stretch>
                    <a:fillRect r="-2804"/>
                  </a:stretch>
                </a:blipFill>
              </p:spPr>
              <p:txBody>
                <a:bodyPr/>
                <a:lstStyle/>
                <a:p>
                  <a:r>
                    <a:rPr lang="en-GB">
                      <a:noFill/>
                    </a:rPr>
                    <a:t> </a:t>
                  </a:r>
                </a:p>
              </p:txBody>
            </p:sp>
          </mc:Fallback>
        </mc:AlternateContent>
        <p:sp>
          <p:nvSpPr>
            <p:cNvPr id="32" name="Arrow: U-Turn 31">
              <a:extLst>
                <a:ext uri="{FF2B5EF4-FFF2-40B4-BE49-F238E27FC236}">
                  <a16:creationId xmlns:a16="http://schemas.microsoft.com/office/drawing/2014/main" id="{37BEE56B-91CB-0AD6-11ED-2712EC62B548}"/>
                </a:ext>
              </a:extLst>
            </p:cNvPr>
            <p:cNvSpPr/>
            <p:nvPr/>
          </p:nvSpPr>
          <p:spPr>
            <a:xfrm rot="10800000">
              <a:off x="8611020" y="3514475"/>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33" name="Rectangle 32">
              <a:extLst>
                <a:ext uri="{FF2B5EF4-FFF2-40B4-BE49-F238E27FC236}">
                  <a16:creationId xmlns:a16="http://schemas.microsoft.com/office/drawing/2014/main" id="{F8DC5974-8FF8-ABDC-FB78-D1ADE16C3660}"/>
                </a:ext>
              </a:extLst>
            </p:cNvPr>
            <p:cNvSpPr/>
            <p:nvPr/>
          </p:nvSpPr>
          <p:spPr>
            <a:xfrm>
              <a:off x="9150157" y="3648113"/>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34" name="Rectangle 33">
              <a:extLst>
                <a:ext uri="{FF2B5EF4-FFF2-40B4-BE49-F238E27FC236}">
                  <a16:creationId xmlns:a16="http://schemas.microsoft.com/office/drawing/2014/main" id="{0F25C4ED-6319-665A-3653-1999FFAB85C8}"/>
                </a:ext>
              </a:extLst>
            </p:cNvPr>
            <p:cNvSpPr/>
            <p:nvPr/>
          </p:nvSpPr>
          <p:spPr>
            <a:xfrm>
              <a:off x="9979508" y="3648112"/>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B81569E-54BB-CEC8-6F8C-FDC0CC61DD71}"/>
                    </a:ext>
                  </a:extLst>
                </p:cNvPr>
                <p:cNvSpPr txBox="1"/>
                <p:nvPr/>
              </p:nvSpPr>
              <p:spPr>
                <a:xfrm>
                  <a:off x="8751033" y="4388005"/>
                  <a:ext cx="2769887" cy="769441"/>
                </a:xfrm>
                <a:prstGeom prst="rect">
                  <a:avLst/>
                </a:prstGeom>
                <a:noFill/>
              </p:spPr>
              <p:txBody>
                <a:bodyPr wrap="square">
                  <a:spAutoFit/>
                </a:bodyPr>
                <a:lstStyle/>
                <a:p>
                  <a:pPr algn="ctr">
                    <a:spcBef>
                      <a:spcPts val="1200"/>
                    </a:spcBef>
                    <a:spcAft>
                      <a:spcPts val="0"/>
                    </a:spcAft>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16 = </m:t>
                        </m:r>
                        <m:r>
                          <a:rPr lang="en-GB" sz="2200" i="1" dirty="0" smtClean="0">
                            <a:latin typeface="Cambria Math" panose="02040503050406030204" pitchFamily="18" charset="0"/>
                          </a:rPr>
                          <m:t>𝑥</m:t>
                        </m:r>
                        <m:r>
                          <a:rPr lang="en-GB" sz="2200" i="1" dirty="0" smtClean="0">
                            <a:latin typeface="Cambria Math" panose="02040503050406030204" pitchFamily="18" charset="0"/>
                          </a:rPr>
                          <m:t> + 7 – 3</m:t>
                        </m:r>
                      </m:oMath>
                    </m:oMathPara>
                  </a14:m>
                  <a:endParaRPr lang="en-GB" sz="2200" dirty="0"/>
                </a:p>
                <a:p>
                  <a:pPr algn="ctr">
                    <a:spcBef>
                      <a:spcPts val="1200"/>
                    </a:spcBef>
                    <a:spcAft>
                      <a:spcPts val="0"/>
                    </a:spcAft>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16 = </m:t>
                        </m:r>
                        <m:r>
                          <a:rPr lang="en-GB" sz="2200" i="1" dirty="0" smtClean="0">
                            <a:latin typeface="Cambria Math" panose="02040503050406030204" pitchFamily="18" charset="0"/>
                          </a:rPr>
                          <m:t>𝑥</m:t>
                        </m:r>
                        <m:r>
                          <a:rPr lang="en-GB" sz="2200" i="1" dirty="0" smtClean="0">
                            <a:latin typeface="Cambria Math" panose="02040503050406030204" pitchFamily="18" charset="0"/>
                          </a:rPr>
                          <m:t> – 3 + 7</m:t>
                        </m:r>
                      </m:oMath>
                    </m:oMathPara>
                  </a14:m>
                  <a:endParaRPr lang="en-GB" sz="2200" dirty="0"/>
                </a:p>
              </p:txBody>
            </p:sp>
          </mc:Choice>
          <mc:Fallback xmlns="">
            <p:sp>
              <p:nvSpPr>
                <p:cNvPr id="35" name="TextBox 34">
                  <a:extLst>
                    <a:ext uri="{FF2B5EF4-FFF2-40B4-BE49-F238E27FC236}">
                      <a16:creationId xmlns:a16="http://schemas.microsoft.com/office/drawing/2014/main" id="{EB81569E-54BB-CEC8-6F8C-FDC0CC61DD71}"/>
                    </a:ext>
                  </a:extLst>
                </p:cNvPr>
                <p:cNvSpPr txBox="1">
                  <a:spLocks noRot="1" noChangeAspect="1" noMove="1" noResize="1" noEditPoints="1" noAdjustHandles="1" noChangeArrowheads="1" noChangeShapeType="1" noTextEdit="1"/>
                </p:cNvSpPr>
                <p:nvPr/>
              </p:nvSpPr>
              <p:spPr>
                <a:xfrm>
                  <a:off x="8751033" y="4388005"/>
                  <a:ext cx="2769887" cy="769441"/>
                </a:xfrm>
                <a:prstGeom prst="rect">
                  <a:avLst/>
                </a:prstGeom>
                <a:blipFill>
                  <a:blip r:embed="rId16"/>
                  <a:stretch>
                    <a:fillRect/>
                  </a:stretch>
                </a:blipFill>
              </p:spPr>
              <p:txBody>
                <a:bodyPr/>
                <a:lstStyle/>
                <a:p>
                  <a:r>
                    <a:rPr lang="en-GB">
                      <a:noFill/>
                    </a:rPr>
                    <a:t> </a:t>
                  </a:r>
                </a:p>
              </p:txBody>
            </p:sp>
          </mc:Fallback>
        </mc:AlternateContent>
        <p:sp>
          <p:nvSpPr>
            <p:cNvPr id="41" name="Oval 40">
              <a:extLst>
                <a:ext uri="{FF2B5EF4-FFF2-40B4-BE49-F238E27FC236}">
                  <a16:creationId xmlns:a16="http://schemas.microsoft.com/office/drawing/2014/main" id="{CF863C40-2863-581E-97AB-024FA44792AB}"/>
                </a:ext>
              </a:extLst>
            </p:cNvPr>
            <p:cNvSpPr/>
            <p:nvPr/>
          </p:nvSpPr>
          <p:spPr>
            <a:xfrm>
              <a:off x="8023869" y="2417965"/>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3</a:t>
              </a:r>
            </a:p>
          </p:txBody>
        </p:sp>
      </p:grpSp>
    </p:spTree>
    <p:extLst>
      <p:ext uri="{BB962C8B-B14F-4D97-AF65-F5344CB8AC3E}">
        <p14:creationId xmlns:p14="http://schemas.microsoft.com/office/powerpoint/2010/main" val="206178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77D8F35-DEBE-4372-8F7B-EAE31776E7B0}"/>
              </a:ext>
            </a:extLst>
          </p:cNvPr>
          <p:cNvSpPr txBox="1"/>
          <p:nvPr/>
        </p:nvSpPr>
        <p:spPr>
          <a:xfrm>
            <a:off x="420049" y="2348269"/>
            <a:ext cx="8293442" cy="3071610"/>
          </a:xfrm>
          <a:prstGeom prst="rect">
            <a:avLst/>
          </a:prstGeom>
          <a:noFill/>
        </p:spPr>
        <p:txBody>
          <a:bodyPr wrap="square" rtlCol="0">
            <a:spAutoFit/>
          </a:bodyPr>
          <a:lstStyle/>
          <a:p>
            <a:pPr marL="514350" indent="-514350">
              <a:buFont typeface="+mj-lt"/>
              <a:buAutoNum type="alphaLcParenR"/>
            </a:pPr>
            <a:r>
              <a:rPr lang="en-GB" sz="2200" dirty="0"/>
              <a:t>Chloe chooses a number less than nine for her second box. What must that mean for her first box?</a:t>
            </a:r>
          </a:p>
          <a:p>
            <a:pPr marL="514350" indent="-514350">
              <a:buFont typeface="+mj-lt"/>
              <a:buAutoNum type="alphaLcParenR"/>
            </a:pPr>
            <a:r>
              <a:rPr lang="en-GB" sz="2200" dirty="0"/>
              <a:t>Laura chooses a number that is </a:t>
            </a:r>
            <a:r>
              <a:rPr lang="en-GB" sz="2200" b="1" dirty="0"/>
              <a:t>not</a:t>
            </a:r>
            <a:r>
              <a:rPr lang="en-GB" sz="2200" dirty="0"/>
              <a:t> an integer for her first box. What must that mean for her second box?</a:t>
            </a:r>
          </a:p>
          <a:p>
            <a:pPr marL="514350" indent="-514350">
              <a:buFont typeface="+mj-lt"/>
              <a:buAutoNum type="alphaLcParenR"/>
            </a:pPr>
            <a:r>
              <a:rPr lang="en-GB" sz="2200" dirty="0"/>
              <a:t>Hayley places a 0 in one of her boxes. What could her other box be?</a:t>
            </a:r>
          </a:p>
          <a:p>
            <a:pPr marL="514350" indent="-514350">
              <a:buFont typeface="+mj-lt"/>
              <a:buAutoNum type="alphaLcParenR"/>
            </a:pPr>
            <a:r>
              <a:rPr lang="en-GB" sz="2200" dirty="0"/>
              <a:t>Repeat parts a to c for this equation: </a:t>
            </a:r>
          </a:p>
          <a:p>
            <a:pPr marL="514350" indent="-514350">
              <a:buFont typeface="+mj-lt"/>
              <a:buAutoNum type="alphaLcParenR"/>
            </a:pPr>
            <a:endParaRPr lang="en-GB" sz="2200" dirty="0"/>
          </a:p>
        </p:txBody>
      </p:sp>
      <p:sp>
        <p:nvSpPr>
          <p:cNvPr id="4" name="Text Placeholder 3">
            <a:extLst>
              <a:ext uri="{FF2B5EF4-FFF2-40B4-BE49-F238E27FC236}">
                <a16:creationId xmlns:a16="http://schemas.microsoft.com/office/drawing/2014/main" id="{651FE792-80F1-BFB3-FECD-FDF345730440}"/>
              </a:ext>
            </a:extLst>
          </p:cNvPr>
          <p:cNvSpPr>
            <a:spLocks noGrp="1"/>
          </p:cNvSpPr>
          <p:nvPr>
            <p:ph type="body" sz="quarter" idx="11"/>
          </p:nvPr>
        </p:nvSpPr>
        <p:spPr/>
        <p:txBody>
          <a:bodyPr/>
          <a:lstStyle/>
          <a:p>
            <a:r>
              <a:rPr lang="en-US" sz="2400" dirty="0"/>
              <a:t>Activity G: Empty boxes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03967" y="548333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87D9736-5D3E-4440-A014-17765A70680A}"/>
              </a:ext>
            </a:extLst>
          </p:cNvPr>
          <p:cNvSpPr/>
          <p:nvPr/>
        </p:nvSpPr>
        <p:spPr>
          <a:xfrm>
            <a:off x="5561698" y="1215510"/>
            <a:ext cx="691978" cy="654908"/>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10DF919-2BA7-4304-B822-376EC1629F27}"/>
              </a:ext>
            </a:extLst>
          </p:cNvPr>
          <p:cNvSpPr txBox="1"/>
          <p:nvPr/>
        </p:nvSpPr>
        <p:spPr>
          <a:xfrm>
            <a:off x="6258611" y="1321901"/>
            <a:ext cx="1037152" cy="523220"/>
          </a:xfrm>
          <a:prstGeom prst="rect">
            <a:avLst/>
          </a:prstGeom>
          <a:noFill/>
        </p:spPr>
        <p:txBody>
          <a:bodyPr wrap="square">
            <a:spAutoFit/>
          </a:bodyPr>
          <a:lstStyle/>
          <a:p>
            <a:pPr>
              <a:buNone/>
            </a:pPr>
            <a:r>
              <a:rPr lang="en-GB" dirty="0"/>
              <a:t>+ 9 =</a:t>
            </a:r>
          </a:p>
        </p:txBody>
      </p:sp>
      <p:sp>
        <p:nvSpPr>
          <p:cNvPr id="10" name="Rectangle 9">
            <a:extLst>
              <a:ext uri="{FF2B5EF4-FFF2-40B4-BE49-F238E27FC236}">
                <a16:creationId xmlns:a16="http://schemas.microsoft.com/office/drawing/2014/main" id="{603E3C62-EDC0-42B8-ACE2-265E61D5A2ED}"/>
              </a:ext>
            </a:extLst>
          </p:cNvPr>
          <p:cNvSpPr/>
          <p:nvPr/>
        </p:nvSpPr>
        <p:spPr>
          <a:xfrm>
            <a:off x="7295763" y="1215510"/>
            <a:ext cx="691978" cy="654908"/>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5338BAE-0774-460F-9133-333B018F5E0C}"/>
              </a:ext>
            </a:extLst>
          </p:cNvPr>
          <p:cNvSpPr txBox="1"/>
          <p:nvPr/>
        </p:nvSpPr>
        <p:spPr>
          <a:xfrm>
            <a:off x="420049" y="1135293"/>
            <a:ext cx="5234980" cy="769441"/>
          </a:xfrm>
          <a:prstGeom prst="rect">
            <a:avLst/>
          </a:prstGeom>
          <a:noFill/>
        </p:spPr>
        <p:txBody>
          <a:bodyPr wrap="square" rtlCol="0">
            <a:spAutoFit/>
          </a:bodyPr>
          <a:lstStyle/>
          <a:p>
            <a:pPr>
              <a:buNone/>
            </a:pPr>
            <a:r>
              <a:rPr lang="en-GB" sz="2200" dirty="0"/>
              <a:t>In the equation on the right, both the missing numbers are less than 10.</a:t>
            </a:r>
          </a:p>
        </p:txBody>
      </p:sp>
      <p:sp>
        <p:nvSpPr>
          <p:cNvPr id="11" name="Rectangle 10">
            <a:extLst>
              <a:ext uri="{FF2B5EF4-FFF2-40B4-BE49-F238E27FC236}">
                <a16:creationId xmlns:a16="http://schemas.microsoft.com/office/drawing/2014/main" id="{D0D42C8A-E68F-491B-3759-AF0B8C7C0058}"/>
              </a:ext>
            </a:extLst>
          </p:cNvPr>
          <p:cNvSpPr/>
          <p:nvPr/>
        </p:nvSpPr>
        <p:spPr>
          <a:xfrm>
            <a:off x="5577424" y="4471035"/>
            <a:ext cx="691978" cy="654908"/>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05BE84AC-9992-A3BE-244F-E791C26DB1B3}"/>
              </a:ext>
            </a:extLst>
          </p:cNvPr>
          <p:cNvSpPr txBox="1"/>
          <p:nvPr/>
        </p:nvSpPr>
        <p:spPr>
          <a:xfrm>
            <a:off x="6315947" y="4500730"/>
            <a:ext cx="1037152" cy="523220"/>
          </a:xfrm>
          <a:prstGeom prst="rect">
            <a:avLst/>
          </a:prstGeom>
          <a:noFill/>
        </p:spPr>
        <p:txBody>
          <a:bodyPr wrap="square">
            <a:spAutoFit/>
          </a:bodyPr>
          <a:lstStyle/>
          <a:p>
            <a:pPr>
              <a:buNone/>
            </a:pPr>
            <a:r>
              <a:rPr lang="en-GB" dirty="0"/>
              <a:t>× 9 =</a:t>
            </a:r>
          </a:p>
        </p:txBody>
      </p:sp>
      <p:sp>
        <p:nvSpPr>
          <p:cNvPr id="14" name="Rectangle 13">
            <a:extLst>
              <a:ext uri="{FF2B5EF4-FFF2-40B4-BE49-F238E27FC236}">
                <a16:creationId xmlns:a16="http://schemas.microsoft.com/office/drawing/2014/main" id="{D285230C-CAC2-E2D7-45D8-295AD1E74618}"/>
              </a:ext>
            </a:extLst>
          </p:cNvPr>
          <p:cNvSpPr/>
          <p:nvPr/>
        </p:nvSpPr>
        <p:spPr>
          <a:xfrm>
            <a:off x="7385121" y="4471035"/>
            <a:ext cx="691978" cy="654908"/>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E0B9512D-E0F3-B881-818B-48F00E6CEAF2}"/>
              </a:ext>
            </a:extLst>
          </p:cNvPr>
          <p:cNvSpPr txBox="1"/>
          <p:nvPr/>
        </p:nvSpPr>
        <p:spPr>
          <a:xfrm>
            <a:off x="1079021" y="5369029"/>
            <a:ext cx="5042293" cy="1107996"/>
          </a:xfrm>
          <a:prstGeom prst="rect">
            <a:avLst/>
          </a:prstGeom>
          <a:noFill/>
        </p:spPr>
        <p:txBody>
          <a:bodyPr wrap="square" rtlCol="0">
            <a:spAutoFit/>
          </a:bodyPr>
          <a:lstStyle/>
          <a:p>
            <a:pPr>
              <a:buNone/>
            </a:pPr>
            <a:r>
              <a:rPr lang="en-GB" sz="2200" dirty="0"/>
              <a:t>Repeat parts a to c for the equations on the right. What is the same and different about your answers this time?</a:t>
            </a:r>
          </a:p>
        </p:txBody>
      </p:sp>
      <p:sp>
        <p:nvSpPr>
          <p:cNvPr id="32" name="Rectangle 31">
            <a:extLst>
              <a:ext uri="{FF2B5EF4-FFF2-40B4-BE49-F238E27FC236}">
                <a16:creationId xmlns:a16="http://schemas.microsoft.com/office/drawing/2014/main" id="{57DFD6B0-A41D-372A-3E35-F1B847651683}"/>
              </a:ext>
            </a:extLst>
          </p:cNvPr>
          <p:cNvSpPr/>
          <p:nvPr/>
        </p:nvSpPr>
        <p:spPr>
          <a:xfrm>
            <a:off x="6162260" y="5595573"/>
            <a:ext cx="691978" cy="654908"/>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34EF1AF2-82EA-152B-109A-F59B7D64A676}"/>
              </a:ext>
            </a:extLst>
          </p:cNvPr>
          <p:cNvSpPr txBox="1"/>
          <p:nvPr/>
        </p:nvSpPr>
        <p:spPr>
          <a:xfrm>
            <a:off x="6859173" y="5701964"/>
            <a:ext cx="1037152" cy="523220"/>
          </a:xfrm>
          <a:prstGeom prst="rect">
            <a:avLst/>
          </a:prstGeom>
          <a:noFill/>
        </p:spPr>
        <p:txBody>
          <a:bodyPr wrap="square">
            <a:spAutoFit/>
          </a:bodyPr>
          <a:lstStyle/>
          <a:p>
            <a:pPr>
              <a:buNone/>
            </a:pPr>
            <a:r>
              <a:rPr lang="en-GB" dirty="0">
                <a:cs typeface="Arial" panose="020B0604020202020204" pitchFamily="34" charset="0"/>
                <a:sym typeface="Symbol" panose="05050102010706020507" pitchFamily="18" charset="2"/>
              </a:rPr>
              <a:t>−</a:t>
            </a:r>
            <a:r>
              <a:rPr lang="en-GB" dirty="0"/>
              <a:t> 9 =</a:t>
            </a:r>
          </a:p>
        </p:txBody>
      </p:sp>
      <p:sp>
        <p:nvSpPr>
          <p:cNvPr id="34" name="Rectangle 33">
            <a:extLst>
              <a:ext uri="{FF2B5EF4-FFF2-40B4-BE49-F238E27FC236}">
                <a16:creationId xmlns:a16="http://schemas.microsoft.com/office/drawing/2014/main" id="{51C46DE7-D7A4-CBDB-CB26-1228D864C25A}"/>
              </a:ext>
            </a:extLst>
          </p:cNvPr>
          <p:cNvSpPr/>
          <p:nvPr/>
        </p:nvSpPr>
        <p:spPr>
          <a:xfrm>
            <a:off x="7896325" y="5595573"/>
            <a:ext cx="691978" cy="654908"/>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2842A9DB-072F-DFD4-4A74-85BFDAD15AE4}"/>
              </a:ext>
            </a:extLst>
          </p:cNvPr>
          <p:cNvSpPr/>
          <p:nvPr/>
        </p:nvSpPr>
        <p:spPr>
          <a:xfrm>
            <a:off x="9829118" y="5595573"/>
            <a:ext cx="691978" cy="654908"/>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CBA74907-ECC8-0781-EAA8-090BF9E7ACD7}"/>
              </a:ext>
            </a:extLst>
          </p:cNvPr>
          <p:cNvSpPr txBox="1"/>
          <p:nvPr/>
        </p:nvSpPr>
        <p:spPr>
          <a:xfrm>
            <a:off x="10500717" y="5680581"/>
            <a:ext cx="1037152" cy="523220"/>
          </a:xfrm>
          <a:prstGeom prst="rect">
            <a:avLst/>
          </a:prstGeom>
          <a:noFill/>
        </p:spPr>
        <p:txBody>
          <a:bodyPr wrap="square">
            <a:spAutoFit/>
          </a:bodyPr>
          <a:lstStyle/>
          <a:p>
            <a:pPr>
              <a:buNone/>
            </a:pPr>
            <a:r>
              <a:rPr lang="en-GB" dirty="0"/>
              <a:t>=</a:t>
            </a:r>
          </a:p>
        </p:txBody>
      </p:sp>
      <p:sp>
        <p:nvSpPr>
          <p:cNvPr id="37" name="Rectangle 36">
            <a:extLst>
              <a:ext uri="{FF2B5EF4-FFF2-40B4-BE49-F238E27FC236}">
                <a16:creationId xmlns:a16="http://schemas.microsoft.com/office/drawing/2014/main" id="{A7060FCA-CA00-177B-EA40-7F313B0B758A}"/>
              </a:ext>
            </a:extLst>
          </p:cNvPr>
          <p:cNvSpPr/>
          <p:nvPr/>
        </p:nvSpPr>
        <p:spPr>
          <a:xfrm>
            <a:off x="10936891" y="5595573"/>
            <a:ext cx="691978" cy="654908"/>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D8100162-57E2-F7C3-3FF6-9F21D5A50C48}"/>
              </a:ext>
            </a:extLst>
          </p:cNvPr>
          <p:cNvSpPr txBox="1"/>
          <p:nvPr/>
        </p:nvSpPr>
        <p:spPr>
          <a:xfrm>
            <a:off x="9140990" y="5670065"/>
            <a:ext cx="688128" cy="523220"/>
          </a:xfrm>
          <a:prstGeom prst="rect">
            <a:avLst/>
          </a:prstGeom>
          <a:noFill/>
        </p:spPr>
        <p:txBody>
          <a:bodyPr wrap="square">
            <a:spAutoFit/>
          </a:bodyPr>
          <a:lstStyle/>
          <a:p>
            <a:pPr>
              <a:buNone/>
            </a:pPr>
            <a:r>
              <a:rPr lang="en-GB" dirty="0"/>
              <a:t>9 </a:t>
            </a:r>
            <a:r>
              <a:rPr lang="en-GB" dirty="0">
                <a:cs typeface="Arial" panose="020B0604020202020204" pitchFamily="34" charset="0"/>
                <a:sym typeface="Symbol" panose="05050102010706020507" pitchFamily="18" charset="2"/>
              </a:rPr>
              <a:t>−</a:t>
            </a:r>
            <a:r>
              <a:rPr lang="en-GB" dirty="0"/>
              <a:t> </a:t>
            </a:r>
          </a:p>
        </p:txBody>
      </p:sp>
    </p:spTree>
    <p:extLst>
      <p:ext uri="{BB962C8B-B14F-4D97-AF65-F5344CB8AC3E}">
        <p14:creationId xmlns:p14="http://schemas.microsoft.com/office/powerpoint/2010/main" val="115218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6" grpId="0" animBg="1"/>
      <p:bldP spid="11" grpId="0" animBg="1"/>
      <p:bldP spid="13" grpId="0"/>
      <p:bldP spid="14" grpId="0" animBg="1"/>
      <p:bldP spid="15" grpId="0"/>
      <p:bldP spid="32" grpId="0" animBg="1"/>
      <p:bldP spid="33" grpId="0"/>
      <p:bldP spid="34" grpId="0" animBg="1"/>
      <p:bldP spid="35" grpId="0" animBg="1"/>
      <p:bldP spid="36" grpId="0"/>
      <p:bldP spid="37" grpId="0" animBg="1"/>
      <p:bldP spid="3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5F84D3-2AA2-942D-0326-15494E38FC98}"/>
              </a:ext>
            </a:extLst>
          </p:cNvPr>
          <p:cNvSpPr>
            <a:spLocks noGrp="1"/>
          </p:cNvSpPr>
          <p:nvPr>
            <p:ph type="body" sz="quarter" idx="10"/>
          </p:nvPr>
        </p:nvSpPr>
        <p:spPr>
          <a:xfrm>
            <a:off x="240288" y="1359974"/>
            <a:ext cx="4677152" cy="3235383"/>
          </a:xfrm>
        </p:spPr>
        <p:txBody>
          <a:bodyPr>
            <a:normAutofit/>
          </a:bodyPr>
          <a:lstStyle/>
          <a:p>
            <a:pPr>
              <a:lnSpc>
                <a:spcPct val="100000"/>
              </a:lnSpc>
              <a:spcBef>
                <a:spcPts val="0"/>
              </a:spcBef>
              <a:spcAft>
                <a:spcPts val="600"/>
              </a:spcAft>
            </a:pPr>
            <a:r>
              <a:rPr lang="en-GB" sz="2200" dirty="0"/>
              <a:t>Barney has done his algebra homework.</a:t>
            </a:r>
          </a:p>
          <a:p>
            <a:pPr marL="457200" indent="-457200">
              <a:lnSpc>
                <a:spcPct val="100000"/>
              </a:lnSpc>
              <a:spcBef>
                <a:spcPts val="0"/>
              </a:spcBef>
              <a:spcAft>
                <a:spcPts val="600"/>
              </a:spcAft>
              <a:buFont typeface="+mj-lt"/>
              <a:buAutoNum type="alphaLcParenR"/>
            </a:pPr>
            <a:r>
              <a:rPr lang="en-GB" sz="2200" dirty="0"/>
              <a:t>Without solving or substituting, can you tell which of his solutions are correct and which are incorrect?</a:t>
            </a:r>
          </a:p>
          <a:p>
            <a:pPr marL="457200" indent="-457200">
              <a:lnSpc>
                <a:spcPct val="100000"/>
              </a:lnSpc>
              <a:spcBef>
                <a:spcPts val="0"/>
              </a:spcBef>
              <a:spcAft>
                <a:spcPts val="600"/>
              </a:spcAft>
              <a:buFont typeface="+mj-lt"/>
              <a:buAutoNum type="alphaLcParenR"/>
            </a:pPr>
            <a:r>
              <a:rPr lang="en-GB" sz="2200" dirty="0"/>
              <a:t>Explain how you know.</a:t>
            </a:r>
          </a:p>
        </p:txBody>
      </p:sp>
      <p:sp>
        <p:nvSpPr>
          <p:cNvPr id="3" name="Text Placeholder 2">
            <a:extLst>
              <a:ext uri="{FF2B5EF4-FFF2-40B4-BE49-F238E27FC236}">
                <a16:creationId xmlns:a16="http://schemas.microsoft.com/office/drawing/2014/main" id="{F91ED348-A130-E27D-E755-81D0C3482F20}"/>
              </a:ext>
            </a:extLst>
          </p:cNvPr>
          <p:cNvSpPr>
            <a:spLocks noGrp="1"/>
          </p:cNvSpPr>
          <p:nvPr>
            <p:ph type="body" sz="quarter" idx="11"/>
          </p:nvPr>
        </p:nvSpPr>
        <p:spPr/>
        <p:txBody>
          <a:bodyPr/>
          <a:lstStyle/>
          <a:p>
            <a:r>
              <a:rPr lang="en-GB" dirty="0"/>
              <a:t>Activity H: Incorrect homework</a:t>
            </a:r>
          </a:p>
        </p:txBody>
      </p:sp>
      <p:sp>
        <p:nvSpPr>
          <p:cNvPr id="4" name="Rectangle 3">
            <a:extLst>
              <a:ext uri="{FF2B5EF4-FFF2-40B4-BE49-F238E27FC236}">
                <a16:creationId xmlns:a16="http://schemas.microsoft.com/office/drawing/2014/main" id="{1997075C-F480-FDDC-F14D-017700A98BFD}"/>
              </a:ext>
            </a:extLst>
          </p:cNvPr>
          <p:cNvSpPr/>
          <p:nvPr/>
        </p:nvSpPr>
        <p:spPr>
          <a:xfrm>
            <a:off x="5288990" y="1124743"/>
            <a:ext cx="6475547" cy="3727687"/>
          </a:xfrm>
          <a:prstGeom prst="rect">
            <a:avLst/>
          </a:prstGeom>
          <a:pattFill prst="dotGrid">
            <a:fgClr>
              <a:srgbClr val="99CC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2D588B-AF51-0205-8CCC-26E4F0835768}"/>
                  </a:ext>
                </a:extLst>
              </p:cNvPr>
              <p:cNvSpPr txBox="1"/>
              <p:nvPr/>
            </p:nvSpPr>
            <p:spPr>
              <a:xfrm>
                <a:off x="8787135" y="1283681"/>
                <a:ext cx="2977402" cy="3311676"/>
              </a:xfrm>
              <a:prstGeom prst="rect">
                <a:avLst/>
              </a:prstGeom>
              <a:noFill/>
            </p:spPr>
            <p:txBody>
              <a:bodyPr wrap="square" numCol="1" rtlCol="0">
                <a:spAutoFit/>
              </a:bodyPr>
              <a:lstStyle/>
              <a:p>
                <a:pPr>
                  <a:buNone/>
                </a:pPr>
                <a:r>
                  <a:rPr lang="en-GB" sz="2200" dirty="0">
                    <a:solidFill>
                      <a:srgbClr val="00628C"/>
                    </a:solidFill>
                    <a:latin typeface="+mn-lt"/>
                  </a:rPr>
                  <a:t>d) </a:t>
                </a:r>
                <a14:m>
                  <m:oMath xmlns:m="http://schemas.openxmlformats.org/officeDocument/2006/math">
                    <m:r>
                      <a:rPr lang="en-GB" i="1" dirty="0" smtClean="0">
                        <a:solidFill>
                          <a:srgbClr val="00628C"/>
                        </a:solidFill>
                        <a:latin typeface="Cambria Math" panose="02040503050406030204" pitchFamily="18" charset="0"/>
                      </a:rPr>
                      <m:t>3</m:t>
                    </m:r>
                    <m:r>
                      <a:rPr lang="en-GB" i="1" dirty="0" smtClean="0">
                        <a:solidFill>
                          <a:srgbClr val="00628C"/>
                        </a:solidFill>
                        <a:latin typeface="Cambria Math" panose="02040503050406030204" pitchFamily="18" charset="0"/>
                      </a:rPr>
                      <m:t>𝑛</m:t>
                    </m:r>
                    <m:r>
                      <a:rPr lang="en-GB" i="1" dirty="0" smtClean="0">
                        <a:solidFill>
                          <a:srgbClr val="00628C"/>
                        </a:solidFill>
                        <a:latin typeface="Cambria Math" panose="02040503050406030204" pitchFamily="18" charset="0"/>
                      </a:rPr>
                      <m:t> = 18 000</m:t>
                    </m:r>
                  </m:oMath>
                </a14:m>
                <a:endParaRPr lang="en-GB" dirty="0">
                  <a:solidFill>
                    <a:srgbClr val="00628C"/>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i="1" dirty="0" smtClean="0">
                          <a:solidFill>
                            <a:srgbClr val="00628C"/>
                          </a:solidFill>
                          <a:latin typeface="Cambria Math" panose="02040503050406030204" pitchFamily="18" charset="0"/>
                        </a:rPr>
                        <m:t>	</m:t>
                      </m:r>
                      <m:r>
                        <a:rPr lang="en-GB" i="1" dirty="0" smtClean="0">
                          <a:solidFill>
                            <a:srgbClr val="00628C"/>
                          </a:solidFill>
                          <a:latin typeface="Cambria Math" panose="02040503050406030204" pitchFamily="18" charset="0"/>
                        </a:rPr>
                        <m:t>𝑛</m:t>
                      </m:r>
                      <m:r>
                        <a:rPr lang="en-GB" i="1" dirty="0" smtClean="0">
                          <a:solidFill>
                            <a:srgbClr val="00628C"/>
                          </a:solidFill>
                          <a:latin typeface="Cambria Math" panose="02040503050406030204" pitchFamily="18" charset="0"/>
                        </a:rPr>
                        <m:t> = 60</m:t>
                      </m:r>
                    </m:oMath>
                  </m:oMathPara>
                </a14:m>
                <a:endParaRPr lang="en-GB" dirty="0">
                  <a:solidFill>
                    <a:srgbClr val="00628C"/>
                  </a:solidFill>
                  <a:latin typeface="+mn-lt"/>
                </a:endParaRPr>
              </a:p>
              <a:p>
                <a:pPr>
                  <a:buNone/>
                </a:pPr>
                <a:r>
                  <a:rPr lang="en-GB" sz="2200" dirty="0">
                    <a:solidFill>
                      <a:srgbClr val="00628C"/>
                    </a:solidFill>
                    <a:latin typeface="+mn-lt"/>
                  </a:rPr>
                  <a:t>e) </a:t>
                </a:r>
                <a14:m>
                  <m:oMath xmlns:m="http://schemas.openxmlformats.org/officeDocument/2006/math">
                    <m:r>
                      <a:rPr lang="en-GB" i="1" dirty="0" smtClean="0">
                        <a:solidFill>
                          <a:srgbClr val="00628C"/>
                        </a:solidFill>
                        <a:latin typeface="Cambria Math" panose="02040503050406030204" pitchFamily="18" charset="0"/>
                      </a:rPr>
                      <m:t>3</m:t>
                    </m:r>
                    <m:r>
                      <a:rPr lang="en-GB" i="1" dirty="0" smtClean="0">
                        <a:solidFill>
                          <a:srgbClr val="00628C"/>
                        </a:solidFill>
                        <a:latin typeface="Cambria Math" panose="02040503050406030204" pitchFamily="18" charset="0"/>
                      </a:rPr>
                      <m:t>𝑛</m:t>
                    </m:r>
                    <m:r>
                      <a:rPr lang="en-GB" i="1" dirty="0" smtClean="0">
                        <a:solidFill>
                          <a:srgbClr val="00628C"/>
                        </a:solidFill>
                        <a:latin typeface="Cambria Math" panose="02040503050406030204" pitchFamily="18" charset="0"/>
                      </a:rPr>
                      <m:t> = 177</m:t>
                    </m:r>
                  </m:oMath>
                </a14:m>
                <a:endParaRPr lang="en-GB" dirty="0">
                  <a:solidFill>
                    <a:srgbClr val="00628C"/>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i="1" dirty="0" smtClean="0">
                          <a:solidFill>
                            <a:srgbClr val="00628C"/>
                          </a:solidFill>
                          <a:latin typeface="Cambria Math" panose="02040503050406030204" pitchFamily="18" charset="0"/>
                        </a:rPr>
                        <m:t>	</m:t>
                      </m:r>
                      <m:r>
                        <a:rPr lang="en-GB" i="1" dirty="0" smtClean="0">
                          <a:solidFill>
                            <a:srgbClr val="00628C"/>
                          </a:solidFill>
                          <a:latin typeface="Cambria Math" panose="02040503050406030204" pitchFamily="18" charset="0"/>
                        </a:rPr>
                        <m:t>𝑛</m:t>
                      </m:r>
                      <m:r>
                        <a:rPr lang="en-GB" i="1" dirty="0" smtClean="0">
                          <a:solidFill>
                            <a:srgbClr val="00628C"/>
                          </a:solidFill>
                          <a:latin typeface="Cambria Math" panose="02040503050406030204" pitchFamily="18" charset="0"/>
                        </a:rPr>
                        <m:t> = 58</m:t>
                      </m:r>
                    </m:oMath>
                  </m:oMathPara>
                </a14:m>
                <a:endParaRPr lang="en-GB" dirty="0">
                  <a:solidFill>
                    <a:srgbClr val="00628C"/>
                  </a:solidFill>
                  <a:latin typeface="+mn-lt"/>
                </a:endParaRPr>
              </a:p>
              <a:p>
                <a:pPr>
                  <a:buNone/>
                </a:pPr>
                <a:r>
                  <a:rPr lang="en-GB" sz="2200" dirty="0">
                    <a:solidFill>
                      <a:srgbClr val="00628C"/>
                    </a:solidFill>
                    <a:latin typeface="+mn-lt"/>
                  </a:rPr>
                  <a:t>f) </a:t>
                </a:r>
                <a14:m>
                  <m:oMath xmlns:m="http://schemas.openxmlformats.org/officeDocument/2006/math">
                    <m:r>
                      <a:rPr lang="en-GB" i="1" dirty="0" smtClean="0">
                        <a:solidFill>
                          <a:srgbClr val="00628C"/>
                        </a:solidFill>
                        <a:latin typeface="Cambria Math" panose="02040503050406030204" pitchFamily="18" charset="0"/>
                      </a:rPr>
                      <m:t>4</m:t>
                    </m:r>
                    <m:r>
                      <a:rPr lang="en-GB" i="1" dirty="0" smtClean="0">
                        <a:solidFill>
                          <a:srgbClr val="00628C"/>
                        </a:solidFill>
                        <a:latin typeface="Cambria Math" panose="02040503050406030204" pitchFamily="18" charset="0"/>
                      </a:rPr>
                      <m:t>𝑛</m:t>
                    </m:r>
                    <m:r>
                      <a:rPr lang="en-GB" i="1" dirty="0" smtClean="0">
                        <a:solidFill>
                          <a:srgbClr val="00628C"/>
                        </a:solidFill>
                        <a:latin typeface="Cambria Math" panose="02040503050406030204" pitchFamily="18" charset="0"/>
                      </a:rPr>
                      <m:t> + 10 = 22</m:t>
                    </m:r>
                  </m:oMath>
                </a14:m>
                <a:endParaRPr lang="en-GB" dirty="0">
                  <a:solidFill>
                    <a:srgbClr val="00628C"/>
                  </a:solidFill>
                  <a:latin typeface="+mn-lt"/>
                </a:endParaRPr>
              </a:p>
              <a:p>
                <a:pPr>
                  <a:buNone/>
                </a:pPr>
                <a14:m>
                  <m:oMathPara xmlns:m="http://schemas.openxmlformats.org/officeDocument/2006/math">
                    <m:oMathParaPr>
                      <m:jc m:val="centerGroup"/>
                    </m:oMathParaPr>
                    <m:oMath xmlns:m="http://schemas.openxmlformats.org/officeDocument/2006/math">
                      <m:r>
                        <a:rPr lang="en-GB" i="1" dirty="0" smtClean="0">
                          <a:solidFill>
                            <a:srgbClr val="00628C"/>
                          </a:solidFill>
                          <a:latin typeface="Cambria Math" panose="02040503050406030204" pitchFamily="18" charset="0"/>
                        </a:rPr>
                        <m:t>	</m:t>
                      </m:r>
                      <m:r>
                        <a:rPr lang="en-GB" i="1" dirty="0" smtClean="0">
                          <a:solidFill>
                            <a:srgbClr val="00628C"/>
                          </a:solidFill>
                          <a:latin typeface="Cambria Math" panose="02040503050406030204" pitchFamily="18" charset="0"/>
                        </a:rPr>
                        <m:t>𝑛</m:t>
                      </m:r>
                      <m:r>
                        <a:rPr lang="en-GB" i="1" dirty="0" smtClean="0">
                          <a:solidFill>
                            <a:srgbClr val="00628C"/>
                          </a:solidFill>
                          <a:latin typeface="Cambria Math" panose="02040503050406030204" pitchFamily="18" charset="0"/>
                        </a:rPr>
                        <m:t> = 8</m:t>
                      </m:r>
                    </m:oMath>
                  </m:oMathPara>
                </a14:m>
                <a:endParaRPr lang="en-GB" dirty="0">
                  <a:solidFill>
                    <a:srgbClr val="00628C"/>
                  </a:solidFill>
                  <a:latin typeface="+mn-lt"/>
                </a:endParaRPr>
              </a:p>
            </p:txBody>
          </p:sp>
        </mc:Choice>
        <mc:Fallback xmlns="">
          <p:sp>
            <p:nvSpPr>
              <p:cNvPr id="5" name="TextBox 4">
                <a:extLst>
                  <a:ext uri="{FF2B5EF4-FFF2-40B4-BE49-F238E27FC236}">
                    <a16:creationId xmlns:a16="http://schemas.microsoft.com/office/drawing/2014/main" id="{742D588B-AF51-0205-8CCC-26E4F0835768}"/>
                  </a:ext>
                </a:extLst>
              </p:cNvPr>
              <p:cNvSpPr txBox="1">
                <a:spLocks noRot="1" noChangeAspect="1" noMove="1" noResize="1" noEditPoints="1" noAdjustHandles="1" noChangeArrowheads="1" noChangeShapeType="1" noTextEdit="1"/>
              </p:cNvSpPr>
              <p:nvPr/>
            </p:nvSpPr>
            <p:spPr>
              <a:xfrm>
                <a:off x="8787135" y="1283681"/>
                <a:ext cx="2977402" cy="3311676"/>
              </a:xfrm>
              <a:prstGeom prst="rect">
                <a:avLst/>
              </a:prstGeom>
              <a:blipFill>
                <a:blip r:embed="rId4"/>
                <a:stretch>
                  <a:fillRect l="-2658"/>
                </a:stretch>
              </a:blipFill>
            </p:spPr>
            <p:txBody>
              <a:bodyPr/>
              <a:lstStyle/>
              <a:p>
                <a:r>
                  <a:rPr lang="en-GB">
                    <a:noFill/>
                  </a:rPr>
                  <a:t> </a:t>
                </a:r>
              </a:p>
            </p:txBody>
          </p:sp>
        </mc:Fallback>
      </mc:AlternateContent>
      <p:sp>
        <p:nvSpPr>
          <p:cNvPr id="6" name="Action Button: Help 5">
            <a:hlinkClick r:id="" action="ppaction://noaction" highlightClick="1"/>
            <a:extLst>
              <a:ext uri="{FF2B5EF4-FFF2-40B4-BE49-F238E27FC236}">
                <a16:creationId xmlns:a16="http://schemas.microsoft.com/office/drawing/2014/main" id="{F4A44745-2B17-25B7-3328-5875464F8C4A}"/>
              </a:ext>
            </a:extLst>
          </p:cNvPr>
          <p:cNvSpPr/>
          <p:nvPr/>
        </p:nvSpPr>
        <p:spPr>
          <a:xfrm>
            <a:off x="320201" y="549862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51463341-5A61-676B-1397-D547D62D2C12}"/>
              </a:ext>
            </a:extLst>
          </p:cNvPr>
          <p:cNvSpPr txBox="1">
            <a:spLocks/>
          </p:cNvSpPr>
          <p:nvPr/>
        </p:nvSpPr>
        <p:spPr>
          <a:xfrm>
            <a:off x="1228222" y="5489551"/>
            <a:ext cx="7124040" cy="8884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600"/>
              </a:spcAft>
            </a:pPr>
            <a:r>
              <a:rPr lang="en-GB" sz="2200" dirty="0"/>
              <a:t>For each of the </a:t>
            </a:r>
            <a:r>
              <a:rPr lang="en-GB" sz="2200" b="1" dirty="0"/>
              <a:t>incorrect</a:t>
            </a:r>
            <a:r>
              <a:rPr lang="en-GB" sz="2200" dirty="0"/>
              <a:t> answers, write an equation for which that value of </a:t>
            </a:r>
            <a:r>
              <a:rPr lang="en-GB" sz="2200" i="1" dirty="0"/>
              <a:t>n</a:t>
            </a:r>
            <a:r>
              <a:rPr lang="en-GB" sz="2200" dirty="0"/>
              <a:t> </a:t>
            </a:r>
            <a:r>
              <a:rPr lang="en-GB" sz="2200" b="1" dirty="0"/>
              <a:t>would</a:t>
            </a:r>
            <a:r>
              <a:rPr lang="en-GB" sz="2200" dirty="0"/>
              <a:t> be the solution.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9FBA42-8509-5B96-96DE-A76F7487CA72}"/>
                  </a:ext>
                </a:extLst>
              </p:cNvPr>
              <p:cNvSpPr txBox="1"/>
              <p:nvPr/>
            </p:nvSpPr>
            <p:spPr>
              <a:xfrm>
                <a:off x="5613741" y="1276444"/>
                <a:ext cx="2848643" cy="3671070"/>
              </a:xfrm>
              <a:prstGeom prst="rect">
                <a:avLst/>
              </a:prstGeom>
              <a:noFill/>
            </p:spPr>
            <p:txBody>
              <a:bodyPr wrap="square">
                <a:spAutoFit/>
              </a:bodyPr>
              <a:lstStyle/>
              <a:p>
                <a:pPr>
                  <a:buNone/>
                </a:pPr>
                <a:r>
                  <a:rPr lang="en-GB" sz="2200" dirty="0">
                    <a:solidFill>
                      <a:srgbClr val="00628C"/>
                    </a:solidFill>
                    <a:latin typeface="+mn-lt"/>
                  </a:rPr>
                  <a:t>a)  </a:t>
                </a:r>
                <a14:m>
                  <m:oMath xmlns:m="http://schemas.openxmlformats.org/officeDocument/2006/math">
                    <m:f>
                      <m:fPr>
                        <m:ctrlPr>
                          <a:rPr lang="en-GB" i="1" smtClean="0">
                            <a:solidFill>
                              <a:srgbClr val="00628C"/>
                            </a:solidFill>
                            <a:latin typeface="Cambria Math" panose="02040503050406030204" pitchFamily="18" charset="0"/>
                          </a:rPr>
                        </m:ctrlPr>
                      </m:fPr>
                      <m:num>
                        <m:r>
                          <a:rPr lang="en-GB" b="0" i="1" smtClean="0">
                            <a:solidFill>
                              <a:srgbClr val="00628C"/>
                            </a:solidFill>
                            <a:latin typeface="Cambria Math" panose="02040503050406030204" pitchFamily="18" charset="0"/>
                          </a:rPr>
                          <m:t>𝑛</m:t>
                        </m:r>
                      </m:num>
                      <m:den>
                        <m:r>
                          <a:rPr lang="en-GB" b="0" i="1" smtClean="0">
                            <a:solidFill>
                              <a:srgbClr val="00628C"/>
                            </a:solidFill>
                            <a:latin typeface="Cambria Math" panose="02040503050406030204" pitchFamily="18" charset="0"/>
                          </a:rPr>
                          <m:t>2</m:t>
                        </m:r>
                      </m:den>
                    </m:f>
                  </m:oMath>
                </a14:m>
                <a:r>
                  <a:rPr lang="en-GB" dirty="0">
                    <a:solidFill>
                      <a:srgbClr val="00628C"/>
                    </a:solidFill>
                    <a:latin typeface="+mn-lt"/>
                  </a:rPr>
                  <a:t> </a:t>
                </a:r>
                <a14:m>
                  <m:oMath xmlns:m="http://schemas.openxmlformats.org/officeDocument/2006/math">
                    <m:r>
                      <a:rPr lang="en-GB" i="1" dirty="0" smtClean="0">
                        <a:solidFill>
                          <a:srgbClr val="00628C"/>
                        </a:solidFill>
                        <a:latin typeface="Cambria Math" panose="02040503050406030204" pitchFamily="18" charset="0"/>
                      </a:rPr>
                      <m:t>= 40</m:t>
                    </m:r>
                  </m:oMath>
                </a14:m>
                <a:endParaRPr lang="en-GB" dirty="0">
                  <a:solidFill>
                    <a:srgbClr val="00628C"/>
                  </a:solidFill>
                  <a:latin typeface="+mn-lt"/>
                </a:endParaRPr>
              </a:p>
              <a:p>
                <a:pPr>
                  <a:spcBef>
                    <a:spcPts val="0"/>
                  </a:spcBef>
                  <a:spcAft>
                    <a:spcPts val="1800"/>
                  </a:spcAft>
                  <a:buNone/>
                </a:pPr>
                <a14:m>
                  <m:oMathPara xmlns:m="http://schemas.openxmlformats.org/officeDocument/2006/math">
                    <m:oMathParaPr>
                      <m:jc m:val="center"/>
                    </m:oMathParaPr>
                    <m:oMath xmlns:m="http://schemas.openxmlformats.org/officeDocument/2006/math">
                      <m:r>
                        <a:rPr lang="en-GB" b="0" i="1" dirty="0" smtClean="0">
                          <a:solidFill>
                            <a:srgbClr val="00628C"/>
                          </a:solidFill>
                          <a:latin typeface="Cambria Math" panose="02040503050406030204" pitchFamily="18" charset="0"/>
                        </a:rPr>
                        <m:t>    </m:t>
                      </m:r>
                      <m:r>
                        <a:rPr lang="en-GB" i="1" dirty="0" smtClean="0">
                          <a:solidFill>
                            <a:srgbClr val="00628C"/>
                          </a:solidFill>
                          <a:latin typeface="Cambria Math" panose="02040503050406030204" pitchFamily="18" charset="0"/>
                        </a:rPr>
                        <m:t>	</m:t>
                      </m:r>
                      <m:r>
                        <a:rPr lang="en-GB" i="1" dirty="0" smtClean="0">
                          <a:solidFill>
                            <a:srgbClr val="00628C"/>
                          </a:solidFill>
                          <a:latin typeface="Cambria Math" panose="02040503050406030204" pitchFamily="18" charset="0"/>
                        </a:rPr>
                        <m:t>𝑛</m:t>
                      </m:r>
                      <m:r>
                        <a:rPr lang="en-GB" i="1" dirty="0" smtClean="0">
                          <a:solidFill>
                            <a:srgbClr val="00628C"/>
                          </a:solidFill>
                          <a:latin typeface="Cambria Math" panose="02040503050406030204" pitchFamily="18" charset="0"/>
                        </a:rPr>
                        <m:t> = 20</m:t>
                      </m:r>
                    </m:oMath>
                  </m:oMathPara>
                </a14:m>
                <a:endParaRPr lang="en-GB" dirty="0">
                  <a:solidFill>
                    <a:srgbClr val="00628C"/>
                  </a:solidFill>
                  <a:latin typeface="+mn-lt"/>
                </a:endParaRPr>
              </a:p>
              <a:p>
                <a:pPr>
                  <a:spcBef>
                    <a:spcPts val="0"/>
                  </a:spcBef>
                  <a:buNone/>
                </a:pPr>
                <a:r>
                  <a:rPr lang="en-GB" sz="2200" dirty="0">
                    <a:solidFill>
                      <a:srgbClr val="00628C"/>
                    </a:solidFill>
                    <a:latin typeface="+mn-lt"/>
                  </a:rPr>
                  <a:t>b) </a:t>
                </a:r>
                <a14:m>
                  <m:oMath xmlns:m="http://schemas.openxmlformats.org/officeDocument/2006/math">
                    <m:r>
                      <a:rPr lang="en-GB" i="1" dirty="0" smtClean="0">
                        <a:solidFill>
                          <a:srgbClr val="00628C"/>
                        </a:solidFill>
                        <a:latin typeface="Cambria Math" panose="02040503050406030204" pitchFamily="18" charset="0"/>
                      </a:rPr>
                      <m:t>𝑛</m:t>
                    </m:r>
                    <m:r>
                      <a:rPr lang="en-GB" i="1" dirty="0" smtClean="0">
                        <a:solidFill>
                          <a:srgbClr val="00628C"/>
                        </a:solidFill>
                        <a:latin typeface="Cambria Math" panose="02040503050406030204" pitchFamily="18" charset="0"/>
                      </a:rPr>
                      <m:t> – 3.5 = 12</m:t>
                    </m:r>
                  </m:oMath>
                </a14:m>
                <a:endParaRPr lang="en-GB" dirty="0">
                  <a:solidFill>
                    <a:srgbClr val="00628C"/>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i="1" dirty="0" smtClean="0">
                          <a:solidFill>
                            <a:srgbClr val="00628C"/>
                          </a:solidFill>
                          <a:latin typeface="Cambria Math" panose="02040503050406030204" pitchFamily="18" charset="0"/>
                        </a:rPr>
                        <m:t>	</m:t>
                      </m:r>
                      <m:r>
                        <a:rPr lang="en-GB" i="1" dirty="0" smtClean="0">
                          <a:solidFill>
                            <a:srgbClr val="00628C"/>
                          </a:solidFill>
                          <a:latin typeface="Cambria Math" panose="02040503050406030204" pitchFamily="18" charset="0"/>
                        </a:rPr>
                        <m:t>𝑛</m:t>
                      </m:r>
                      <m:r>
                        <a:rPr lang="en-GB" i="1" dirty="0" smtClean="0">
                          <a:solidFill>
                            <a:srgbClr val="00628C"/>
                          </a:solidFill>
                          <a:latin typeface="Cambria Math" panose="02040503050406030204" pitchFamily="18" charset="0"/>
                        </a:rPr>
                        <m:t> = 6.5</m:t>
                      </m:r>
                    </m:oMath>
                  </m:oMathPara>
                </a14:m>
                <a:endParaRPr lang="en-GB" dirty="0">
                  <a:solidFill>
                    <a:srgbClr val="00628C"/>
                  </a:solidFill>
                  <a:latin typeface="+mn-lt"/>
                </a:endParaRPr>
              </a:p>
              <a:p>
                <a:pPr>
                  <a:buNone/>
                </a:pPr>
                <a:r>
                  <a:rPr lang="en-GB" sz="2200" dirty="0">
                    <a:solidFill>
                      <a:srgbClr val="00628C"/>
                    </a:solidFill>
                    <a:latin typeface="+mn-lt"/>
                  </a:rPr>
                  <a:t>c) </a:t>
                </a:r>
                <a14:m>
                  <m:oMath xmlns:m="http://schemas.openxmlformats.org/officeDocument/2006/math">
                    <m:r>
                      <a:rPr lang="en-GB" i="1" dirty="0" smtClean="0">
                        <a:solidFill>
                          <a:srgbClr val="00628C"/>
                        </a:solidFill>
                        <a:latin typeface="Cambria Math" panose="02040503050406030204" pitchFamily="18" charset="0"/>
                      </a:rPr>
                      <m:t>2</m:t>
                    </m:r>
                    <m:r>
                      <a:rPr lang="en-GB" i="1" dirty="0" smtClean="0">
                        <a:solidFill>
                          <a:srgbClr val="00628C"/>
                        </a:solidFill>
                        <a:latin typeface="Cambria Math" panose="02040503050406030204" pitchFamily="18" charset="0"/>
                      </a:rPr>
                      <m:t>𝑛</m:t>
                    </m:r>
                    <m:r>
                      <a:rPr lang="en-GB" i="1" dirty="0" smtClean="0">
                        <a:solidFill>
                          <a:srgbClr val="00628C"/>
                        </a:solidFill>
                        <a:latin typeface="Cambria Math" panose="02040503050406030204" pitchFamily="18" charset="0"/>
                      </a:rPr>
                      <m:t> – 9 = −8</m:t>
                    </m:r>
                  </m:oMath>
                </a14:m>
                <a:endParaRPr lang="en-GB" dirty="0">
                  <a:solidFill>
                    <a:srgbClr val="00628C"/>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i="1" dirty="0" smtClean="0">
                          <a:solidFill>
                            <a:srgbClr val="00628C"/>
                          </a:solidFill>
                          <a:latin typeface="Cambria Math" panose="02040503050406030204" pitchFamily="18" charset="0"/>
                        </a:rPr>
                        <m:t>	</m:t>
                      </m:r>
                      <m:r>
                        <a:rPr lang="en-GB" i="1" dirty="0" smtClean="0">
                          <a:solidFill>
                            <a:srgbClr val="00628C"/>
                          </a:solidFill>
                          <a:latin typeface="Cambria Math" panose="02040503050406030204" pitchFamily="18" charset="0"/>
                        </a:rPr>
                        <m:t>𝑛</m:t>
                      </m:r>
                      <m:r>
                        <a:rPr lang="en-GB" i="1" dirty="0" smtClean="0">
                          <a:solidFill>
                            <a:srgbClr val="00628C"/>
                          </a:solidFill>
                          <a:latin typeface="Cambria Math" panose="02040503050406030204" pitchFamily="18" charset="0"/>
                        </a:rPr>
                        <m:t> = </m:t>
                      </m:r>
                      <m:box>
                        <m:boxPr>
                          <m:ctrlPr>
                            <a:rPr lang="en-GB" i="1" smtClean="0">
                              <a:solidFill>
                                <a:srgbClr val="00628C"/>
                              </a:solidFill>
                              <a:latin typeface="Cambria Math" panose="02040503050406030204" pitchFamily="18" charset="0"/>
                            </a:rPr>
                          </m:ctrlPr>
                        </m:boxPr>
                        <m:e>
                          <m:argPr>
                            <m:argSz m:val="-1"/>
                          </m:argPr>
                          <m:f>
                            <m:fPr>
                              <m:ctrlPr>
                                <a:rPr lang="en-GB" i="1" smtClean="0">
                                  <a:solidFill>
                                    <a:srgbClr val="00628C"/>
                                  </a:solidFill>
                                  <a:latin typeface="Cambria Math" panose="02040503050406030204" pitchFamily="18" charset="0"/>
                                </a:rPr>
                              </m:ctrlPr>
                            </m:fPr>
                            <m:num>
                              <m:r>
                                <a:rPr lang="en-GB" b="0" i="1" smtClean="0">
                                  <a:solidFill>
                                    <a:srgbClr val="00628C"/>
                                  </a:solidFill>
                                  <a:latin typeface="Cambria Math" panose="02040503050406030204" pitchFamily="18" charset="0"/>
                                </a:rPr>
                                <m:t>1</m:t>
                              </m:r>
                            </m:num>
                            <m:den>
                              <m:r>
                                <a:rPr lang="en-GB" b="0" i="1" smtClean="0">
                                  <a:solidFill>
                                    <a:srgbClr val="00628C"/>
                                  </a:solidFill>
                                  <a:latin typeface="Cambria Math" panose="02040503050406030204" pitchFamily="18" charset="0"/>
                                </a:rPr>
                                <m:t>2</m:t>
                              </m:r>
                            </m:den>
                          </m:f>
                        </m:e>
                      </m:box>
                    </m:oMath>
                  </m:oMathPara>
                </a14:m>
                <a:endParaRPr lang="en-GB" dirty="0"/>
              </a:p>
            </p:txBody>
          </p:sp>
        </mc:Choice>
        <mc:Fallback xmlns="">
          <p:sp>
            <p:nvSpPr>
              <p:cNvPr id="9" name="TextBox 8">
                <a:extLst>
                  <a:ext uri="{FF2B5EF4-FFF2-40B4-BE49-F238E27FC236}">
                    <a16:creationId xmlns:a16="http://schemas.microsoft.com/office/drawing/2014/main" id="{389FBA42-8509-5B96-96DE-A76F7487CA72}"/>
                  </a:ext>
                </a:extLst>
              </p:cNvPr>
              <p:cNvSpPr txBox="1">
                <a:spLocks noRot="1" noChangeAspect="1" noMove="1" noResize="1" noEditPoints="1" noAdjustHandles="1" noChangeArrowheads="1" noChangeShapeType="1" noTextEdit="1"/>
              </p:cNvSpPr>
              <p:nvPr/>
            </p:nvSpPr>
            <p:spPr>
              <a:xfrm>
                <a:off x="5613741" y="1276444"/>
                <a:ext cx="2848643" cy="3671070"/>
              </a:xfrm>
              <a:prstGeom prst="rect">
                <a:avLst/>
              </a:prstGeom>
              <a:blipFill>
                <a:blip r:embed="rId5"/>
                <a:stretch>
                  <a:fillRect l="-2784"/>
                </a:stretch>
              </a:blipFill>
            </p:spPr>
            <p:txBody>
              <a:bodyPr/>
              <a:lstStyle/>
              <a:p>
                <a:r>
                  <a:rPr lang="en-GB">
                    <a:noFill/>
                  </a:rPr>
                  <a:t> </a:t>
                </a:r>
              </a:p>
            </p:txBody>
          </p:sp>
        </mc:Fallback>
      </mc:AlternateContent>
    </p:spTree>
    <p:extLst>
      <p:ext uri="{BB962C8B-B14F-4D97-AF65-F5344CB8AC3E}">
        <p14:creationId xmlns:p14="http://schemas.microsoft.com/office/powerpoint/2010/main" val="131159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p:bldP spid="9"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D4A336-1777-DD97-160D-C32AEF6FBEA0}"/>
              </a:ext>
            </a:extLst>
          </p:cNvPr>
          <p:cNvSpPr>
            <a:spLocks noGrp="1"/>
          </p:cNvSpPr>
          <p:nvPr>
            <p:ph type="body" sz="quarter" idx="11"/>
          </p:nvPr>
        </p:nvSpPr>
        <p:spPr/>
        <p:txBody>
          <a:bodyPr/>
          <a:lstStyle/>
          <a:p>
            <a:r>
              <a:rPr lang="en-GB" dirty="0"/>
              <a:t>Activity I: Is </a:t>
            </a:r>
            <a:r>
              <a:rPr lang="en-GB" i="1" dirty="0"/>
              <a:t>g </a:t>
            </a:r>
            <a:r>
              <a:rPr lang="en-GB" dirty="0"/>
              <a:t>even? </a:t>
            </a:r>
          </a:p>
        </p:txBody>
      </p:sp>
      <p:sp>
        <p:nvSpPr>
          <p:cNvPr id="8" name="Action Button: Help 7">
            <a:hlinkClick r:id="" action="ppaction://noaction" highlightClick="1"/>
            <a:extLst>
              <a:ext uri="{FF2B5EF4-FFF2-40B4-BE49-F238E27FC236}">
                <a16:creationId xmlns:a16="http://schemas.microsoft.com/office/drawing/2014/main" id="{CB573322-8F48-B291-8875-1B8FBEBA2B32}"/>
              </a:ext>
            </a:extLst>
          </p:cNvPr>
          <p:cNvSpPr/>
          <p:nvPr/>
        </p:nvSpPr>
        <p:spPr>
          <a:xfrm>
            <a:off x="200567" y="576366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C1B0B6-233A-32C2-2911-5100AE31A317}"/>
                  </a:ext>
                </a:extLst>
              </p:cNvPr>
              <p:cNvSpPr txBox="1"/>
              <p:nvPr/>
            </p:nvSpPr>
            <p:spPr>
              <a:xfrm>
                <a:off x="1213431" y="5818639"/>
                <a:ext cx="8995093" cy="769441"/>
              </a:xfrm>
              <a:prstGeom prst="rect">
                <a:avLst/>
              </a:prstGeom>
              <a:noFill/>
            </p:spPr>
            <p:txBody>
              <a:bodyPr wrap="square">
                <a:spAutoFit/>
              </a:bodyPr>
              <a:lstStyle/>
              <a:p>
                <a:pPr marL="0" lvl="1">
                  <a:buNone/>
                </a:pPr>
                <a:r>
                  <a:rPr lang="en-GB" sz="2200" dirty="0"/>
                  <a:t>Write your own expression for </a:t>
                </a:r>
                <a14:m>
                  <m:oMath xmlns:m="http://schemas.openxmlformats.org/officeDocument/2006/math">
                    <m:r>
                      <a:rPr lang="en-GB" sz="2200" i="1" dirty="0" smtClean="0">
                        <a:latin typeface="Cambria Math" panose="02040503050406030204" pitchFamily="18" charset="0"/>
                      </a:rPr>
                      <m:t>𝑔</m:t>
                    </m:r>
                  </m:oMath>
                </a14:m>
                <a:r>
                  <a:rPr lang="en-GB" sz="2200" dirty="0"/>
                  <a:t>. Can you write a description for it where </a:t>
                </a:r>
                <a14:m>
                  <m:oMath xmlns:m="http://schemas.openxmlformats.org/officeDocument/2006/math">
                    <m:r>
                      <a:rPr lang="en-GB" sz="2200" i="1" dirty="0" smtClean="0">
                        <a:latin typeface="Cambria Math" panose="02040503050406030204" pitchFamily="18" charset="0"/>
                      </a:rPr>
                      <m:t>𝑔</m:t>
                    </m:r>
                  </m:oMath>
                </a14:m>
                <a:r>
                  <a:rPr lang="en-GB" sz="2200" dirty="0"/>
                  <a:t> will be even? How about odd or ‘don’t know’? </a:t>
                </a:r>
              </a:p>
            </p:txBody>
          </p:sp>
        </mc:Choice>
        <mc:Fallback xmlns="">
          <p:sp>
            <p:nvSpPr>
              <p:cNvPr id="9" name="TextBox 8">
                <a:extLst>
                  <a:ext uri="{FF2B5EF4-FFF2-40B4-BE49-F238E27FC236}">
                    <a16:creationId xmlns:a16="http://schemas.microsoft.com/office/drawing/2014/main" id="{2CC1B0B6-233A-32C2-2911-5100AE31A317}"/>
                  </a:ext>
                </a:extLst>
              </p:cNvPr>
              <p:cNvSpPr txBox="1">
                <a:spLocks noRot="1" noChangeAspect="1" noMove="1" noResize="1" noEditPoints="1" noAdjustHandles="1" noChangeArrowheads="1" noChangeShapeType="1" noTextEdit="1"/>
              </p:cNvSpPr>
              <p:nvPr/>
            </p:nvSpPr>
            <p:spPr>
              <a:xfrm>
                <a:off x="1213431" y="5818639"/>
                <a:ext cx="8995093" cy="769441"/>
              </a:xfrm>
              <a:prstGeom prst="rect">
                <a:avLst/>
              </a:prstGeom>
              <a:blipFill>
                <a:blip r:embed="rId4"/>
                <a:stretch>
                  <a:fillRect l="-881" t="-4762" b="-158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 name="Table 9">
                <a:extLst>
                  <a:ext uri="{FF2B5EF4-FFF2-40B4-BE49-F238E27FC236}">
                    <a16:creationId xmlns:a16="http://schemas.microsoft.com/office/drawing/2014/main" id="{34227CE4-C218-4318-BA9E-666DAE89E03B}"/>
                  </a:ext>
                </a:extLst>
              </p:cNvPr>
              <p:cNvGraphicFramePr>
                <a:graphicFrameLocks noGrp="1"/>
              </p:cNvGraphicFramePr>
              <p:nvPr>
                <p:extLst>
                  <p:ext uri="{D42A27DB-BD31-4B8C-83A1-F6EECF244321}">
                    <p14:modId xmlns:p14="http://schemas.microsoft.com/office/powerpoint/2010/main" val="3944007136"/>
                  </p:ext>
                </p:extLst>
              </p:nvPr>
            </p:nvGraphicFramePr>
            <p:xfrm>
              <a:off x="654577" y="1831063"/>
              <a:ext cx="6778527" cy="3525330"/>
            </p:xfrm>
            <a:graphic>
              <a:graphicData uri="http://schemas.openxmlformats.org/drawingml/2006/table">
                <a:tbl>
                  <a:tblPr firstRow="1" bandRow="1">
                    <a:tableStyleId>{5940675A-B579-460E-94D1-54222C63F5DA}</a:tableStyleId>
                  </a:tblPr>
                  <a:tblGrid>
                    <a:gridCol w="529987">
                      <a:extLst>
                        <a:ext uri="{9D8B030D-6E8A-4147-A177-3AD203B41FA5}">
                          <a16:colId xmlns:a16="http://schemas.microsoft.com/office/drawing/2014/main" val="1326458079"/>
                        </a:ext>
                      </a:extLst>
                    </a:gridCol>
                    <a:gridCol w="4428554">
                      <a:extLst>
                        <a:ext uri="{9D8B030D-6E8A-4147-A177-3AD203B41FA5}">
                          <a16:colId xmlns:a16="http://schemas.microsoft.com/office/drawing/2014/main" val="2032222948"/>
                        </a:ext>
                      </a:extLst>
                    </a:gridCol>
                    <a:gridCol w="1819986">
                      <a:extLst>
                        <a:ext uri="{9D8B030D-6E8A-4147-A177-3AD203B41FA5}">
                          <a16:colId xmlns:a16="http://schemas.microsoft.com/office/drawing/2014/main" val="9086232"/>
                        </a:ext>
                      </a:extLst>
                    </a:gridCol>
                  </a:tblGrid>
                  <a:tr h="370840">
                    <a:tc>
                      <a:txBody>
                        <a:bodyPr/>
                        <a:lstStyle/>
                        <a:p>
                          <a:endParaRPr lang="en-GB" sz="2200" dirty="0"/>
                        </a:p>
                      </a:txBody>
                      <a:tcPr>
                        <a:solidFill>
                          <a:schemeClr val="accent2"/>
                        </a:solidFill>
                      </a:tcPr>
                    </a:tc>
                    <a:tc>
                      <a:txBody>
                        <a:bodyPr/>
                        <a:lstStyle/>
                        <a:p>
                          <a:r>
                            <a:rPr lang="en-GB" sz="2200" b="1" dirty="0">
                              <a:solidFill>
                                <a:schemeClr val="bg1"/>
                              </a:solidFill>
                            </a:rPr>
                            <a:t>If…</a:t>
                          </a:r>
                        </a:p>
                      </a:txBody>
                      <a:tcPr>
                        <a:solidFill>
                          <a:schemeClr val="accent2"/>
                        </a:solidFill>
                      </a:tcPr>
                    </a:tc>
                    <a:tc>
                      <a:txBody>
                        <a:bodyPr/>
                        <a:lstStyle/>
                        <a:p>
                          <a:pPr algn="ctr"/>
                          <a:r>
                            <a:rPr lang="en-GB" sz="2200" b="1" i="1" dirty="0">
                              <a:solidFill>
                                <a:schemeClr val="bg1"/>
                              </a:solidFill>
                            </a:rPr>
                            <a:t>g</a:t>
                          </a:r>
                          <a:r>
                            <a:rPr lang="en-GB" sz="2200" b="1" i="0" dirty="0">
                              <a:solidFill>
                                <a:schemeClr val="bg1"/>
                              </a:solidFill>
                            </a:rPr>
                            <a:t> is even</a:t>
                          </a:r>
                        </a:p>
                      </a:txBody>
                      <a:tcPr>
                        <a:solidFill>
                          <a:schemeClr val="accent2"/>
                        </a:solidFill>
                      </a:tcPr>
                    </a:tc>
                    <a:extLst>
                      <a:ext uri="{0D108BD9-81ED-4DB2-BD59-A6C34878D82A}">
                        <a16:rowId xmlns:a16="http://schemas.microsoft.com/office/drawing/2014/main" val="1581133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rPr>
                                <m:t>5</m:t>
                              </m:r>
                              <m:r>
                                <a:rPr lang="en-GB" sz="2200" i="1" kern="1200" dirty="0" smtClean="0">
                                  <a:solidFill>
                                    <a:srgbClr val="00628C"/>
                                  </a:solidFill>
                                  <a:latin typeface="Cambria Math" panose="02040503050406030204" pitchFamily="18" charset="0"/>
                                  <a:ea typeface="+mn-ea"/>
                                  <a:cs typeface="+mn-cs"/>
                                </a:rPr>
                                <m:t>𝑔</m:t>
                              </m:r>
                            </m:oMath>
                          </a14:m>
                          <a:r>
                            <a:rPr lang="en-GB" sz="2200" kern="1200" dirty="0">
                              <a:solidFill>
                                <a:srgbClr val="00628C"/>
                              </a:solidFill>
                            </a:rPr>
                            <a:t> gives an odd number</a:t>
                          </a:r>
                          <a:endParaRPr lang="en-GB" sz="2200" kern="1200" dirty="0">
                            <a:solidFill>
                              <a:srgbClr val="00628C"/>
                            </a:solidFill>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ea typeface="Cambria Math" panose="02040503050406030204" pitchFamily="18" charset="0"/>
                                  </a:rPr>
                                  <m:t>×</m:t>
                                </m:r>
                              </m:oMath>
                            </m:oMathPara>
                          </a14:m>
                          <a:endParaRPr lang="en-GB" sz="2200" dirty="0"/>
                        </a:p>
                      </a:txBody>
                      <a:tcPr/>
                    </a:tc>
                    <a:extLst>
                      <a:ext uri="{0D108BD9-81ED-4DB2-BD59-A6C34878D82A}">
                        <a16:rowId xmlns:a16="http://schemas.microsoft.com/office/drawing/2014/main" val="435738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3</m:t>
                              </m:r>
                              <m:r>
                                <a:rPr lang="en-GB" sz="2200" i="1" kern="1200" dirty="0" smtClean="0">
                                  <a:solidFill>
                                    <a:srgbClr val="00628C"/>
                                  </a:solidFill>
                                  <a:latin typeface="Cambria Math" panose="02040503050406030204" pitchFamily="18" charset="0"/>
                                  <a:ea typeface="+mn-ea"/>
                                  <a:cs typeface="+mn-cs"/>
                                </a:rPr>
                                <m:t>𝑔</m:t>
                              </m:r>
                            </m:oMath>
                          </a14:m>
                          <a:r>
                            <a:rPr lang="en-GB" sz="2200" kern="1200" dirty="0">
                              <a:solidFill>
                                <a:srgbClr val="00628C"/>
                              </a:solidFill>
                              <a:latin typeface="+mn-lt"/>
                              <a:ea typeface="+mn-ea"/>
                              <a:cs typeface="+mn-cs"/>
                            </a:rPr>
                            <a:t> </a:t>
                          </a:r>
                          <a:r>
                            <a:rPr lang="en-GB" sz="2200" kern="1200" dirty="0">
                              <a:solidFill>
                                <a:srgbClr val="00628C"/>
                              </a:solidFill>
                            </a:rPr>
                            <a:t>gives</a:t>
                          </a:r>
                          <a:r>
                            <a:rPr lang="en-GB" sz="2200" kern="1200" dirty="0">
                              <a:solidFill>
                                <a:srgbClr val="00628C"/>
                              </a:solidFill>
                              <a:latin typeface="+mn-lt"/>
                              <a:ea typeface="+mn-ea"/>
                              <a:cs typeface="+mn-cs"/>
                            </a:rPr>
                            <a:t> an even number</a:t>
                          </a:r>
                        </a:p>
                      </a:txBody>
                      <a:tcPr/>
                    </a:tc>
                    <a:tc>
                      <a:txBody>
                        <a:bodyPr/>
                        <a:lstStyle/>
                        <a:p>
                          <a:endParaRPr lang="en-GB" dirty="0"/>
                        </a:p>
                      </a:txBody>
                      <a:tcPr/>
                    </a:tc>
                    <a:extLst>
                      <a:ext uri="{0D108BD9-81ED-4DB2-BD59-A6C34878D82A}">
                        <a16:rowId xmlns:a16="http://schemas.microsoft.com/office/drawing/2014/main" val="3800136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kern="1200" dirty="0">
                              <a:solidFill>
                                <a:srgbClr val="00628C"/>
                              </a:solidFill>
                              <a:latin typeface="+mn-lt"/>
                              <a:ea typeface="+mn-ea"/>
                              <a:cs typeface="+mn-cs"/>
                            </a:rPr>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40 – </m:t>
                              </m:r>
                              <m:r>
                                <a:rPr lang="en-GB" sz="2200" i="1" kern="1200" dirty="0" smtClean="0">
                                  <a:solidFill>
                                    <a:srgbClr val="00628C"/>
                                  </a:solidFill>
                                  <a:latin typeface="Cambria Math" panose="02040503050406030204" pitchFamily="18" charset="0"/>
                                  <a:ea typeface="+mn-ea"/>
                                  <a:cs typeface="+mn-cs"/>
                                </a:rPr>
                                <m:t>𝑔</m:t>
                              </m:r>
                              <m:r>
                                <a:rPr lang="en-GB" sz="2200" i="1" kern="1200" dirty="0" smtClean="0">
                                  <a:solidFill>
                                    <a:srgbClr val="00628C"/>
                                  </a:solidFill>
                                  <a:latin typeface="Cambria Math" panose="02040503050406030204" pitchFamily="18" charset="0"/>
                                  <a:ea typeface="+mn-ea"/>
                                  <a:cs typeface="+mn-cs"/>
                                </a:rPr>
                                <m:t> </m:t>
                              </m:r>
                            </m:oMath>
                          </a14:m>
                          <a:r>
                            <a:rPr lang="en-GB" sz="2200" kern="1200" dirty="0">
                              <a:solidFill>
                                <a:srgbClr val="00628C"/>
                              </a:solidFill>
                            </a:rPr>
                            <a:t>gives</a:t>
                          </a:r>
                          <a:r>
                            <a:rPr lang="en-GB" sz="2200" i="0" kern="1200" dirty="0">
                              <a:solidFill>
                                <a:srgbClr val="00628C"/>
                              </a:solidFill>
                              <a:latin typeface="+mn-lt"/>
                              <a:ea typeface="+mn-ea"/>
                              <a:cs typeface="+mn-cs"/>
                            </a:rPr>
                            <a:t> a negative number</a:t>
                          </a:r>
                          <a:endParaRPr lang="en-GB" sz="2200" i="1" kern="1200" dirty="0">
                            <a:solidFill>
                              <a:srgbClr val="00628C"/>
                            </a:solidFill>
                            <a:latin typeface="+mn-lt"/>
                            <a:ea typeface="+mn-ea"/>
                            <a:cs typeface="+mn-cs"/>
                          </a:endParaRPr>
                        </a:p>
                      </a:txBody>
                      <a:tcPr/>
                    </a:tc>
                    <a:tc>
                      <a:txBody>
                        <a:bodyPr/>
                        <a:lstStyle/>
                        <a:p>
                          <a:endParaRPr lang="en-GB" dirty="0"/>
                        </a:p>
                      </a:txBody>
                      <a:tcPr/>
                    </a:tc>
                    <a:extLst>
                      <a:ext uri="{0D108BD9-81ED-4DB2-BD59-A6C34878D82A}">
                        <a16:rowId xmlns:a16="http://schemas.microsoft.com/office/drawing/2014/main" val="1321554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2</m:t>
                              </m:r>
                              <m:r>
                                <a:rPr lang="en-GB" sz="2200" i="1" kern="1200" dirty="0" smtClean="0">
                                  <a:solidFill>
                                    <a:srgbClr val="00628C"/>
                                  </a:solidFill>
                                  <a:latin typeface="Cambria Math" panose="02040503050406030204" pitchFamily="18" charset="0"/>
                                  <a:ea typeface="+mn-ea"/>
                                  <a:cs typeface="+mn-cs"/>
                                </a:rPr>
                                <m:t>𝑔</m:t>
                              </m:r>
                            </m:oMath>
                          </a14:m>
                          <a:r>
                            <a:rPr lang="en-GB" sz="2200" kern="1200" dirty="0">
                              <a:solidFill>
                                <a:srgbClr val="00628C"/>
                              </a:solidFill>
                              <a:latin typeface="+mn-lt"/>
                              <a:ea typeface="+mn-ea"/>
                              <a:cs typeface="+mn-cs"/>
                            </a:rPr>
                            <a:t> </a:t>
                          </a:r>
                          <a:r>
                            <a:rPr lang="en-GB" sz="2200" kern="1200" dirty="0">
                              <a:solidFill>
                                <a:srgbClr val="00628C"/>
                              </a:solidFill>
                            </a:rPr>
                            <a:t>gives</a:t>
                          </a:r>
                          <a:r>
                            <a:rPr lang="en-GB" sz="2200" kern="1200" dirty="0">
                              <a:solidFill>
                                <a:srgbClr val="00628C"/>
                              </a:solidFill>
                              <a:latin typeface="+mn-lt"/>
                              <a:ea typeface="+mn-ea"/>
                              <a:cs typeface="+mn-cs"/>
                            </a:rPr>
                            <a:t> an even number</a:t>
                          </a:r>
                        </a:p>
                      </a:txBody>
                      <a:tcPr/>
                    </a:tc>
                    <a:tc>
                      <a:txBody>
                        <a:bodyPr/>
                        <a:lstStyle/>
                        <a:p>
                          <a:endParaRPr lang="en-GB" dirty="0"/>
                        </a:p>
                      </a:txBody>
                      <a:tcPr/>
                    </a:tc>
                    <a:extLst>
                      <a:ext uri="{0D108BD9-81ED-4DB2-BD59-A6C34878D82A}">
                        <a16:rowId xmlns:a16="http://schemas.microsoft.com/office/drawing/2014/main" val="21235409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2200" i="1" kern="1200" dirty="0" smtClean="0">
                                      <a:solidFill>
                                        <a:srgbClr val="00628C"/>
                                      </a:solidFill>
                                      <a:latin typeface="Cambria Math" panose="02040503050406030204" pitchFamily="18" charset="0"/>
                                      <a:ea typeface="+mn-ea"/>
                                      <a:cs typeface="+mn-cs"/>
                                    </a:rPr>
                                  </m:ctrlPr>
                                </m:fPr>
                                <m:num>
                                  <m:r>
                                    <a:rPr lang="en-GB" sz="2200" b="0" i="1" kern="1200" dirty="0" smtClean="0">
                                      <a:solidFill>
                                        <a:srgbClr val="00628C"/>
                                      </a:solidFill>
                                      <a:latin typeface="Cambria Math" panose="02040503050406030204" pitchFamily="18" charset="0"/>
                                      <a:ea typeface="+mn-ea"/>
                                      <a:cs typeface="+mn-cs"/>
                                    </a:rPr>
                                    <m:t>𝑔</m:t>
                                  </m:r>
                                </m:num>
                                <m:den>
                                  <m:r>
                                    <a:rPr lang="en-GB" sz="2200" kern="1200" dirty="0" smtClean="0">
                                      <a:solidFill>
                                        <a:srgbClr val="00628C"/>
                                      </a:solidFill>
                                      <a:latin typeface="Cambria Math" panose="02040503050406030204" pitchFamily="18" charset="0"/>
                                      <a:ea typeface="+mn-ea"/>
                                      <a:cs typeface="+mn-cs"/>
                                    </a:rPr>
                                    <m:t>2</m:t>
                                  </m:r>
                                </m:den>
                              </m:f>
                              <m:r>
                                <a:rPr lang="en-GB" sz="2200" kern="1200" dirty="0" smtClean="0">
                                  <a:solidFill>
                                    <a:srgbClr val="00628C"/>
                                  </a:solidFill>
                                  <a:latin typeface="Cambria Math" panose="02040503050406030204" pitchFamily="18" charset="0"/>
                                  <a:ea typeface="+mn-ea"/>
                                  <a:cs typeface="+mn-cs"/>
                                </a:rPr>
                                <m:t> </m:t>
                              </m:r>
                            </m:oMath>
                          </a14:m>
                          <a:r>
                            <a:rPr lang="en-GB" sz="2200" kern="1200" dirty="0">
                              <a:solidFill>
                                <a:srgbClr val="00628C"/>
                              </a:solidFill>
                            </a:rPr>
                            <a:t>gives</a:t>
                          </a:r>
                          <a:r>
                            <a:rPr lang="en-GB" sz="2200" kern="1200" dirty="0">
                              <a:solidFill>
                                <a:srgbClr val="00628C"/>
                              </a:solidFill>
                              <a:latin typeface="+mn-lt"/>
                              <a:ea typeface="+mn-ea"/>
                              <a:cs typeface="+mn-cs"/>
                            </a:rPr>
                            <a:t> an odd number</a:t>
                          </a:r>
                        </a:p>
                      </a:txBody>
                      <a:tcPr/>
                    </a:tc>
                    <a:tc>
                      <a:txBody>
                        <a:bodyPr/>
                        <a:lstStyle/>
                        <a:p>
                          <a:endParaRPr lang="en-GB" dirty="0"/>
                        </a:p>
                      </a:txBody>
                      <a:tcPr/>
                    </a:tc>
                    <a:extLst>
                      <a:ext uri="{0D108BD9-81ED-4DB2-BD59-A6C34878D82A}">
                        <a16:rowId xmlns:a16="http://schemas.microsoft.com/office/drawing/2014/main" val="412605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3</m:t>
                              </m:r>
                              <m:r>
                                <a:rPr lang="en-GB" sz="2200" i="1" kern="1200" dirty="0" smtClean="0">
                                  <a:solidFill>
                                    <a:srgbClr val="00628C"/>
                                  </a:solidFill>
                                  <a:latin typeface="Cambria Math" panose="02040503050406030204" pitchFamily="18" charset="0"/>
                                  <a:ea typeface="+mn-ea"/>
                                  <a:cs typeface="+mn-cs"/>
                                </a:rPr>
                                <m:t>𝑔</m:t>
                              </m:r>
                              <m:r>
                                <a:rPr lang="en-GB" sz="2200" i="1" kern="1200" dirty="0" smtClean="0">
                                  <a:solidFill>
                                    <a:srgbClr val="00628C"/>
                                  </a:solidFill>
                                  <a:latin typeface="Cambria Math" panose="02040503050406030204" pitchFamily="18" charset="0"/>
                                  <a:ea typeface="+mn-ea"/>
                                  <a:cs typeface="+mn-cs"/>
                                </a:rPr>
                                <m:t> + 1 </m:t>
                              </m:r>
                            </m:oMath>
                          </a14:m>
                          <a:r>
                            <a:rPr lang="en-GB" sz="2200" kern="1200" dirty="0">
                              <a:solidFill>
                                <a:srgbClr val="00628C"/>
                              </a:solidFill>
                            </a:rPr>
                            <a:t>gives </a:t>
                          </a:r>
                          <a:r>
                            <a:rPr lang="en-GB" sz="2200" kern="1200" dirty="0">
                              <a:solidFill>
                                <a:srgbClr val="00628C"/>
                              </a:solidFill>
                              <a:latin typeface="+mn-lt"/>
                              <a:ea typeface="+mn-ea"/>
                              <a:cs typeface="+mn-cs"/>
                            </a:rPr>
                            <a:t>an odd number</a:t>
                          </a:r>
                        </a:p>
                      </a:txBody>
                      <a:tcPr/>
                    </a:tc>
                    <a:tc>
                      <a:txBody>
                        <a:bodyPr/>
                        <a:lstStyle/>
                        <a:p>
                          <a:endParaRPr lang="en-GB" dirty="0"/>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3(</m:t>
                              </m:r>
                              <m:r>
                                <a:rPr lang="en-GB" sz="2200" i="1" kern="1200" dirty="0" smtClean="0">
                                  <a:solidFill>
                                    <a:srgbClr val="00628C"/>
                                  </a:solidFill>
                                  <a:latin typeface="Cambria Math" panose="02040503050406030204" pitchFamily="18" charset="0"/>
                                  <a:ea typeface="+mn-ea"/>
                                  <a:cs typeface="+mn-cs"/>
                                </a:rPr>
                                <m:t>𝑔</m:t>
                              </m:r>
                              <m:r>
                                <a:rPr lang="en-GB" sz="2200" i="1" kern="1200" dirty="0" smtClean="0">
                                  <a:solidFill>
                                    <a:srgbClr val="00628C"/>
                                  </a:solidFill>
                                  <a:latin typeface="Cambria Math" panose="02040503050406030204" pitchFamily="18" charset="0"/>
                                  <a:ea typeface="+mn-ea"/>
                                  <a:cs typeface="+mn-cs"/>
                                </a:rPr>
                                <m:t> – 2) </m:t>
                              </m:r>
                            </m:oMath>
                          </a14:m>
                          <a:r>
                            <a:rPr lang="en-GB" sz="2200" kern="1200" dirty="0">
                              <a:solidFill>
                                <a:srgbClr val="00628C"/>
                              </a:solidFill>
                            </a:rPr>
                            <a:t>gives </a:t>
                          </a:r>
                          <a:r>
                            <a:rPr lang="en-GB" sz="2200" i="0" kern="1200" dirty="0">
                              <a:solidFill>
                                <a:srgbClr val="00628C"/>
                              </a:solidFill>
                              <a:latin typeface="+mn-lt"/>
                              <a:ea typeface="+mn-ea"/>
                              <a:cs typeface="+mn-cs"/>
                            </a:rPr>
                            <a:t>an even number</a:t>
                          </a:r>
                          <a:endParaRPr lang="en-GB" sz="2200" kern="1200" dirty="0">
                            <a:solidFill>
                              <a:srgbClr val="00628C"/>
                            </a:solidFill>
                            <a:latin typeface="+mn-lt"/>
                            <a:ea typeface="+mn-ea"/>
                            <a:cs typeface="+mn-cs"/>
                          </a:endParaRPr>
                        </a:p>
                      </a:txBody>
                      <a:tcPr/>
                    </a:tc>
                    <a:tc>
                      <a:txBody>
                        <a:bodyPr/>
                        <a:lstStyle/>
                        <a:p>
                          <a:endParaRPr lang="en-GB" dirty="0"/>
                        </a:p>
                      </a:txBody>
                      <a:tcPr/>
                    </a:tc>
                    <a:extLst>
                      <a:ext uri="{0D108BD9-81ED-4DB2-BD59-A6C34878D82A}">
                        <a16:rowId xmlns:a16="http://schemas.microsoft.com/office/drawing/2014/main" val="2361356743"/>
                      </a:ext>
                    </a:extLst>
                  </a:tr>
                </a:tbl>
              </a:graphicData>
            </a:graphic>
          </p:graphicFrame>
        </mc:Choice>
        <mc:Fallback xmlns="">
          <p:graphicFrame>
            <p:nvGraphicFramePr>
              <p:cNvPr id="2" name="Table 9">
                <a:extLst>
                  <a:ext uri="{FF2B5EF4-FFF2-40B4-BE49-F238E27FC236}">
                    <a16:creationId xmlns:a16="http://schemas.microsoft.com/office/drawing/2014/main" id="{34227CE4-C218-4318-BA9E-666DAE89E03B}"/>
                  </a:ext>
                </a:extLst>
              </p:cNvPr>
              <p:cNvGraphicFramePr>
                <a:graphicFrameLocks noGrp="1"/>
              </p:cNvGraphicFramePr>
              <p:nvPr>
                <p:extLst>
                  <p:ext uri="{D42A27DB-BD31-4B8C-83A1-F6EECF244321}">
                    <p14:modId xmlns:p14="http://schemas.microsoft.com/office/powerpoint/2010/main" val="3944007136"/>
                  </p:ext>
                </p:extLst>
              </p:nvPr>
            </p:nvGraphicFramePr>
            <p:xfrm>
              <a:off x="654577" y="1831063"/>
              <a:ext cx="6778527" cy="3525330"/>
            </p:xfrm>
            <a:graphic>
              <a:graphicData uri="http://schemas.openxmlformats.org/drawingml/2006/table">
                <a:tbl>
                  <a:tblPr firstRow="1" bandRow="1">
                    <a:tableStyleId>{5940675A-B579-460E-94D1-54222C63F5DA}</a:tableStyleId>
                  </a:tblPr>
                  <a:tblGrid>
                    <a:gridCol w="529987">
                      <a:extLst>
                        <a:ext uri="{9D8B030D-6E8A-4147-A177-3AD203B41FA5}">
                          <a16:colId xmlns:a16="http://schemas.microsoft.com/office/drawing/2014/main" val="1326458079"/>
                        </a:ext>
                      </a:extLst>
                    </a:gridCol>
                    <a:gridCol w="4428554">
                      <a:extLst>
                        <a:ext uri="{9D8B030D-6E8A-4147-A177-3AD203B41FA5}">
                          <a16:colId xmlns:a16="http://schemas.microsoft.com/office/drawing/2014/main" val="2032222948"/>
                        </a:ext>
                      </a:extLst>
                    </a:gridCol>
                    <a:gridCol w="1819986">
                      <a:extLst>
                        <a:ext uri="{9D8B030D-6E8A-4147-A177-3AD203B41FA5}">
                          <a16:colId xmlns:a16="http://schemas.microsoft.com/office/drawing/2014/main" val="9086232"/>
                        </a:ext>
                      </a:extLst>
                    </a:gridCol>
                  </a:tblGrid>
                  <a:tr h="426720">
                    <a:tc>
                      <a:txBody>
                        <a:bodyPr/>
                        <a:lstStyle/>
                        <a:p>
                          <a:endParaRPr lang="en-GB" sz="2200" dirty="0"/>
                        </a:p>
                      </a:txBody>
                      <a:tcPr>
                        <a:solidFill>
                          <a:schemeClr val="accent2"/>
                        </a:solidFill>
                      </a:tcPr>
                    </a:tc>
                    <a:tc>
                      <a:txBody>
                        <a:bodyPr/>
                        <a:lstStyle/>
                        <a:p>
                          <a:r>
                            <a:rPr lang="en-GB" sz="2200" b="1" dirty="0">
                              <a:solidFill>
                                <a:schemeClr val="bg1"/>
                              </a:solidFill>
                            </a:rPr>
                            <a:t>If…</a:t>
                          </a:r>
                        </a:p>
                      </a:txBody>
                      <a:tcPr>
                        <a:solidFill>
                          <a:schemeClr val="accent2"/>
                        </a:solidFill>
                      </a:tcPr>
                    </a:tc>
                    <a:tc>
                      <a:txBody>
                        <a:bodyPr/>
                        <a:lstStyle/>
                        <a:p>
                          <a:pPr algn="ctr"/>
                          <a:r>
                            <a:rPr lang="en-GB" sz="2200" b="1" i="1" dirty="0">
                              <a:solidFill>
                                <a:schemeClr val="bg1"/>
                              </a:solidFill>
                            </a:rPr>
                            <a:t>g</a:t>
                          </a:r>
                          <a:r>
                            <a:rPr lang="en-GB" sz="2200" b="1" i="0" dirty="0">
                              <a:solidFill>
                                <a:schemeClr val="bg1"/>
                              </a:solidFill>
                            </a:rPr>
                            <a:t> is even</a:t>
                          </a:r>
                        </a:p>
                      </a:txBody>
                      <a:tcPr>
                        <a:solidFill>
                          <a:schemeClr val="accent2"/>
                        </a:solidFill>
                      </a:tcPr>
                    </a:tc>
                    <a:extLst>
                      <a:ext uri="{0D108BD9-81ED-4DB2-BD59-A6C34878D82A}">
                        <a16:rowId xmlns:a16="http://schemas.microsoft.com/office/drawing/2014/main" val="1581133331"/>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a)</a:t>
                          </a:r>
                        </a:p>
                      </a:txBody>
                      <a:tcPr/>
                    </a:tc>
                    <a:tc>
                      <a:txBody>
                        <a:bodyPr/>
                        <a:lstStyle/>
                        <a:p>
                          <a:endParaRPr lang="en-US"/>
                        </a:p>
                      </a:txBody>
                      <a:tcPr>
                        <a:blipFill>
                          <a:blip r:embed="rId5"/>
                          <a:stretch>
                            <a:fillRect l="-12105" t="-107143" r="-41403" b="-657143"/>
                          </a:stretch>
                        </a:blipFill>
                      </a:tcPr>
                    </a:tc>
                    <a:tc>
                      <a:txBody>
                        <a:bodyPr/>
                        <a:lstStyle/>
                        <a:p>
                          <a:endParaRPr lang="en-US"/>
                        </a:p>
                      </a:txBody>
                      <a:tcPr>
                        <a:blipFill>
                          <a:blip r:embed="rId5"/>
                          <a:stretch>
                            <a:fillRect l="-272575" t="-107143" r="-669" b="-657143"/>
                          </a:stretch>
                        </a:blipFill>
                      </a:tcPr>
                    </a:tc>
                    <a:extLst>
                      <a:ext uri="{0D108BD9-81ED-4DB2-BD59-A6C34878D82A}">
                        <a16:rowId xmlns:a16="http://schemas.microsoft.com/office/drawing/2014/main" val="435738672"/>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b)</a:t>
                          </a:r>
                        </a:p>
                      </a:txBody>
                      <a:tcPr/>
                    </a:tc>
                    <a:tc>
                      <a:txBody>
                        <a:bodyPr/>
                        <a:lstStyle/>
                        <a:p>
                          <a:endParaRPr lang="en-US"/>
                        </a:p>
                      </a:txBody>
                      <a:tcPr>
                        <a:blipFill>
                          <a:blip r:embed="rId5"/>
                          <a:stretch>
                            <a:fillRect l="-12105" t="-207143" r="-41403" b="-557143"/>
                          </a:stretch>
                        </a:blipFill>
                      </a:tcPr>
                    </a:tc>
                    <a:tc>
                      <a:txBody>
                        <a:bodyPr/>
                        <a:lstStyle/>
                        <a:p>
                          <a:endParaRPr lang="en-GB" dirty="0"/>
                        </a:p>
                      </a:txBody>
                      <a:tcPr/>
                    </a:tc>
                    <a:extLst>
                      <a:ext uri="{0D108BD9-81ED-4DB2-BD59-A6C34878D82A}">
                        <a16:rowId xmlns:a16="http://schemas.microsoft.com/office/drawing/2014/main" val="3800136614"/>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kern="1200" dirty="0">
                              <a:solidFill>
                                <a:srgbClr val="00628C"/>
                              </a:solidFill>
                              <a:latin typeface="+mn-lt"/>
                              <a:ea typeface="+mn-ea"/>
                              <a:cs typeface="+mn-cs"/>
                            </a:rPr>
                            <a:t>c)</a:t>
                          </a:r>
                        </a:p>
                      </a:txBody>
                      <a:tcPr/>
                    </a:tc>
                    <a:tc>
                      <a:txBody>
                        <a:bodyPr/>
                        <a:lstStyle/>
                        <a:p>
                          <a:endParaRPr lang="en-US"/>
                        </a:p>
                      </a:txBody>
                      <a:tcPr>
                        <a:blipFill>
                          <a:blip r:embed="rId5"/>
                          <a:stretch>
                            <a:fillRect l="-12105" t="-307143" r="-41403" b="-457143"/>
                          </a:stretch>
                        </a:blipFill>
                      </a:tcPr>
                    </a:tc>
                    <a:tc>
                      <a:txBody>
                        <a:bodyPr/>
                        <a:lstStyle/>
                        <a:p>
                          <a:endParaRPr lang="en-GB" dirty="0"/>
                        </a:p>
                      </a:txBody>
                      <a:tcPr/>
                    </a:tc>
                    <a:extLst>
                      <a:ext uri="{0D108BD9-81ED-4DB2-BD59-A6C34878D82A}">
                        <a16:rowId xmlns:a16="http://schemas.microsoft.com/office/drawing/2014/main" val="1321554415"/>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d)</a:t>
                          </a:r>
                        </a:p>
                      </a:txBody>
                      <a:tcPr/>
                    </a:tc>
                    <a:tc>
                      <a:txBody>
                        <a:bodyPr/>
                        <a:lstStyle/>
                        <a:p>
                          <a:endParaRPr lang="en-US"/>
                        </a:p>
                      </a:txBody>
                      <a:tcPr>
                        <a:blipFill>
                          <a:blip r:embed="rId5"/>
                          <a:stretch>
                            <a:fillRect l="-12105" t="-407143" r="-41403" b="-357143"/>
                          </a:stretch>
                        </a:blipFill>
                      </a:tcPr>
                    </a:tc>
                    <a:tc>
                      <a:txBody>
                        <a:bodyPr/>
                        <a:lstStyle/>
                        <a:p>
                          <a:endParaRPr lang="en-GB" dirty="0"/>
                        </a:p>
                      </a:txBody>
                      <a:tcPr/>
                    </a:tc>
                    <a:extLst>
                      <a:ext uri="{0D108BD9-81ED-4DB2-BD59-A6C34878D82A}">
                        <a16:rowId xmlns:a16="http://schemas.microsoft.com/office/drawing/2014/main" val="2123540955"/>
                      </a:ext>
                    </a:extLst>
                  </a:tr>
                  <a:tr h="538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e)</a:t>
                          </a:r>
                        </a:p>
                      </a:txBody>
                      <a:tcPr/>
                    </a:tc>
                    <a:tc>
                      <a:txBody>
                        <a:bodyPr/>
                        <a:lstStyle/>
                        <a:p>
                          <a:endParaRPr lang="en-US"/>
                        </a:p>
                      </a:txBody>
                      <a:tcPr>
                        <a:blipFill>
                          <a:blip r:embed="rId5"/>
                          <a:stretch>
                            <a:fillRect l="-12105" t="-398876" r="-41403" b="-180899"/>
                          </a:stretch>
                        </a:blipFill>
                      </a:tcPr>
                    </a:tc>
                    <a:tc>
                      <a:txBody>
                        <a:bodyPr/>
                        <a:lstStyle/>
                        <a:p>
                          <a:endParaRPr lang="en-GB" dirty="0"/>
                        </a:p>
                      </a:txBody>
                      <a:tcPr/>
                    </a:tc>
                    <a:extLst>
                      <a:ext uri="{0D108BD9-81ED-4DB2-BD59-A6C34878D82A}">
                        <a16:rowId xmlns:a16="http://schemas.microsoft.com/office/drawing/2014/main" val="412605329"/>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f)</a:t>
                          </a:r>
                        </a:p>
                      </a:txBody>
                      <a:tcPr/>
                    </a:tc>
                    <a:tc>
                      <a:txBody>
                        <a:bodyPr/>
                        <a:lstStyle/>
                        <a:p>
                          <a:endParaRPr lang="en-US"/>
                        </a:p>
                      </a:txBody>
                      <a:tcPr>
                        <a:blipFill>
                          <a:blip r:embed="rId5"/>
                          <a:stretch>
                            <a:fillRect l="-12105" t="-634286" r="-41403" b="-130000"/>
                          </a:stretch>
                        </a:blipFill>
                      </a:tcPr>
                    </a:tc>
                    <a:tc>
                      <a:txBody>
                        <a:bodyPr/>
                        <a:lstStyle/>
                        <a:p>
                          <a:endParaRPr lang="en-GB" dirty="0"/>
                        </a:p>
                      </a:txBody>
                      <a:tcPr/>
                    </a:tc>
                    <a:extLst>
                      <a:ext uri="{0D108BD9-81ED-4DB2-BD59-A6C34878D82A}">
                        <a16:rowId xmlns:a16="http://schemas.microsoft.com/office/drawing/2014/main" val="2449457221"/>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g)</a:t>
                          </a:r>
                        </a:p>
                      </a:txBody>
                      <a:tcPr/>
                    </a:tc>
                    <a:tc>
                      <a:txBody>
                        <a:bodyPr/>
                        <a:lstStyle/>
                        <a:p>
                          <a:endParaRPr lang="en-US"/>
                        </a:p>
                      </a:txBody>
                      <a:tcPr>
                        <a:blipFill>
                          <a:blip r:embed="rId5"/>
                          <a:stretch>
                            <a:fillRect l="-12105" t="-734286" r="-41403" b="-30000"/>
                          </a:stretch>
                        </a:blipFill>
                      </a:tcPr>
                    </a:tc>
                    <a:tc>
                      <a:txBody>
                        <a:bodyPr/>
                        <a:lstStyle/>
                        <a:p>
                          <a:endParaRPr lang="en-GB" dirty="0"/>
                        </a:p>
                      </a:txBody>
                      <a:tcPr/>
                    </a:tc>
                    <a:extLst>
                      <a:ext uri="{0D108BD9-81ED-4DB2-BD59-A6C34878D82A}">
                        <a16:rowId xmlns:a16="http://schemas.microsoft.com/office/drawing/2014/main" val="2361356743"/>
                      </a:ext>
                    </a:extLst>
                  </a:tr>
                </a:tbl>
              </a:graphicData>
            </a:graphic>
          </p:graphicFrame>
        </mc:Fallback>
      </mc:AlternateContent>
      <p:sp>
        <p:nvSpPr>
          <p:cNvPr id="10" name="TextBox 9">
            <a:extLst>
              <a:ext uri="{FF2B5EF4-FFF2-40B4-BE49-F238E27FC236}">
                <a16:creationId xmlns:a16="http://schemas.microsoft.com/office/drawing/2014/main" id="{E9338353-2562-381B-82AD-D3F999EBAB2A}"/>
              </a:ext>
            </a:extLst>
          </p:cNvPr>
          <p:cNvSpPr txBox="1"/>
          <p:nvPr/>
        </p:nvSpPr>
        <p:spPr>
          <a:xfrm>
            <a:off x="314310" y="1269854"/>
            <a:ext cx="10920156" cy="430887"/>
          </a:xfrm>
          <a:prstGeom prst="rect">
            <a:avLst/>
          </a:prstGeom>
          <a:noFill/>
        </p:spPr>
        <p:txBody>
          <a:bodyPr wrap="square" rtlCol="0">
            <a:spAutoFit/>
          </a:bodyPr>
          <a:lstStyle/>
          <a:p>
            <a:pPr>
              <a:buNone/>
            </a:pPr>
            <a:r>
              <a:rPr lang="en-GB" sz="2200" dirty="0">
                <a:latin typeface="+mn-lt"/>
              </a:rPr>
              <a:t>Complete the table using </a:t>
            </a:r>
            <a:r>
              <a:rPr lang="en-GB" sz="2200" dirty="0">
                <a:latin typeface="+mn-lt"/>
                <a:sym typeface="Wingdings 2" panose="05020102010507070707" pitchFamily="18" charset="2"/>
              </a:rPr>
              <a:t>, x </a:t>
            </a:r>
            <a:r>
              <a:rPr lang="en-GB" sz="2200" dirty="0">
                <a:latin typeface="+mn-lt"/>
              </a:rPr>
              <a:t>or ? The first one has been done for you. </a:t>
            </a:r>
          </a:p>
        </p:txBody>
      </p:sp>
    </p:spTree>
    <p:extLst>
      <p:ext uri="{BB962C8B-B14F-4D97-AF65-F5344CB8AC3E}">
        <p14:creationId xmlns:p14="http://schemas.microsoft.com/office/powerpoint/2010/main" val="141010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D4A336-1777-DD97-160D-C32AEF6FBEA0}"/>
              </a:ext>
            </a:extLst>
          </p:cNvPr>
          <p:cNvSpPr>
            <a:spLocks noGrp="1"/>
          </p:cNvSpPr>
          <p:nvPr>
            <p:ph type="body" sz="quarter" idx="11"/>
          </p:nvPr>
        </p:nvSpPr>
        <p:spPr/>
        <p:txBody>
          <a:bodyPr/>
          <a:lstStyle/>
          <a:p>
            <a:r>
              <a:rPr lang="en-GB" dirty="0"/>
              <a:t>Activity J: Is </a:t>
            </a:r>
            <a:r>
              <a:rPr lang="en-GB" i="1" dirty="0"/>
              <a:t>j</a:t>
            </a:r>
            <a:r>
              <a:rPr lang="en-GB" dirty="0"/>
              <a:t> more than 40?</a:t>
            </a:r>
          </a:p>
        </p:txBody>
      </p:sp>
      <p:sp>
        <p:nvSpPr>
          <p:cNvPr id="8" name="Action Button: Help 7">
            <a:hlinkClick r:id="" action="ppaction://noaction" highlightClick="1"/>
            <a:extLst>
              <a:ext uri="{FF2B5EF4-FFF2-40B4-BE49-F238E27FC236}">
                <a16:creationId xmlns:a16="http://schemas.microsoft.com/office/drawing/2014/main" id="{CB573322-8F48-B291-8875-1B8FBEBA2B32}"/>
              </a:ext>
            </a:extLst>
          </p:cNvPr>
          <p:cNvSpPr/>
          <p:nvPr/>
        </p:nvSpPr>
        <p:spPr>
          <a:xfrm>
            <a:off x="200567" y="576366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C1B0B6-233A-32C2-2911-5100AE31A317}"/>
                  </a:ext>
                </a:extLst>
              </p:cNvPr>
              <p:cNvSpPr txBox="1"/>
              <p:nvPr/>
            </p:nvSpPr>
            <p:spPr>
              <a:xfrm>
                <a:off x="1213431" y="5818639"/>
                <a:ext cx="9090629" cy="769441"/>
              </a:xfrm>
              <a:prstGeom prst="rect">
                <a:avLst/>
              </a:prstGeom>
              <a:noFill/>
            </p:spPr>
            <p:txBody>
              <a:bodyPr wrap="square">
                <a:spAutoFit/>
              </a:bodyPr>
              <a:lstStyle/>
              <a:p>
                <a:pPr marL="0" lvl="1">
                  <a:buNone/>
                </a:pPr>
                <a:r>
                  <a:rPr lang="en-GB" sz="2200" dirty="0"/>
                  <a:t>Write your own expression for </a:t>
                </a:r>
                <a14:m>
                  <m:oMath xmlns:m="http://schemas.openxmlformats.org/officeDocument/2006/math">
                    <m:r>
                      <a:rPr lang="en-GB" sz="2200" i="1" dirty="0" smtClean="0">
                        <a:latin typeface="Cambria Math" panose="02040503050406030204" pitchFamily="18" charset="0"/>
                      </a:rPr>
                      <m:t>𝑗</m:t>
                    </m:r>
                    <m:r>
                      <a:rPr lang="en-GB" sz="2200" i="1" dirty="0" smtClean="0">
                        <a:latin typeface="Cambria Math" panose="02040503050406030204" pitchFamily="18" charset="0"/>
                      </a:rPr>
                      <m:t>.</m:t>
                    </m:r>
                  </m:oMath>
                </a14:m>
                <a:r>
                  <a:rPr lang="en-GB" sz="2200" dirty="0"/>
                  <a:t> Can you write a description for it where </a:t>
                </a:r>
                <a14:m>
                  <m:oMath xmlns:m="http://schemas.openxmlformats.org/officeDocument/2006/math">
                    <m:r>
                      <a:rPr lang="en-GB" sz="2200" i="1" dirty="0" smtClean="0">
                        <a:latin typeface="Cambria Math" panose="02040503050406030204" pitchFamily="18" charset="0"/>
                      </a:rPr>
                      <m:t>𝑗</m:t>
                    </m:r>
                  </m:oMath>
                </a14:m>
                <a:r>
                  <a:rPr lang="en-GB" sz="2200" dirty="0"/>
                  <a:t> will be more than 40? How about less than 40 or ‘don’t know’? </a:t>
                </a:r>
              </a:p>
            </p:txBody>
          </p:sp>
        </mc:Choice>
        <mc:Fallback xmlns="">
          <p:sp>
            <p:nvSpPr>
              <p:cNvPr id="9" name="TextBox 8">
                <a:extLst>
                  <a:ext uri="{FF2B5EF4-FFF2-40B4-BE49-F238E27FC236}">
                    <a16:creationId xmlns:a16="http://schemas.microsoft.com/office/drawing/2014/main" id="{2CC1B0B6-233A-32C2-2911-5100AE31A317}"/>
                  </a:ext>
                </a:extLst>
              </p:cNvPr>
              <p:cNvSpPr txBox="1">
                <a:spLocks noRot="1" noChangeAspect="1" noMove="1" noResize="1" noEditPoints="1" noAdjustHandles="1" noChangeArrowheads="1" noChangeShapeType="1" noTextEdit="1"/>
              </p:cNvSpPr>
              <p:nvPr/>
            </p:nvSpPr>
            <p:spPr>
              <a:xfrm>
                <a:off x="1213431" y="5818639"/>
                <a:ext cx="9090629" cy="769441"/>
              </a:xfrm>
              <a:prstGeom prst="rect">
                <a:avLst/>
              </a:prstGeom>
              <a:blipFill>
                <a:blip r:embed="rId3"/>
                <a:stretch>
                  <a:fillRect l="-872" t="-4762" r="-1140" b="-158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 name="Table 9">
                <a:extLst>
                  <a:ext uri="{FF2B5EF4-FFF2-40B4-BE49-F238E27FC236}">
                    <a16:creationId xmlns:a16="http://schemas.microsoft.com/office/drawing/2014/main" id="{34227CE4-C218-4318-BA9E-666DAE89E03B}"/>
                  </a:ext>
                </a:extLst>
              </p:cNvPr>
              <p:cNvGraphicFramePr>
                <a:graphicFrameLocks noGrp="1"/>
              </p:cNvGraphicFramePr>
              <p:nvPr>
                <p:extLst>
                  <p:ext uri="{D42A27DB-BD31-4B8C-83A1-F6EECF244321}">
                    <p14:modId xmlns:p14="http://schemas.microsoft.com/office/powerpoint/2010/main" val="558509104"/>
                  </p:ext>
                </p:extLst>
              </p:nvPr>
            </p:nvGraphicFramePr>
            <p:xfrm>
              <a:off x="320201" y="1863775"/>
              <a:ext cx="8291536" cy="3564509"/>
            </p:xfrm>
            <a:graphic>
              <a:graphicData uri="http://schemas.openxmlformats.org/drawingml/2006/table">
                <a:tbl>
                  <a:tblPr firstRow="1" bandRow="1">
                    <a:tableStyleId>{5940675A-B579-460E-94D1-54222C63F5DA}</a:tableStyleId>
                  </a:tblPr>
                  <a:tblGrid>
                    <a:gridCol w="566903">
                      <a:extLst>
                        <a:ext uri="{9D8B030D-6E8A-4147-A177-3AD203B41FA5}">
                          <a16:colId xmlns:a16="http://schemas.microsoft.com/office/drawing/2014/main" val="2937234487"/>
                        </a:ext>
                      </a:extLst>
                    </a:gridCol>
                    <a:gridCol w="5139641">
                      <a:extLst>
                        <a:ext uri="{9D8B030D-6E8A-4147-A177-3AD203B41FA5}">
                          <a16:colId xmlns:a16="http://schemas.microsoft.com/office/drawing/2014/main" val="2032222948"/>
                        </a:ext>
                      </a:extLst>
                    </a:gridCol>
                    <a:gridCol w="2584992">
                      <a:extLst>
                        <a:ext uri="{9D8B030D-6E8A-4147-A177-3AD203B41FA5}">
                          <a16:colId xmlns:a16="http://schemas.microsoft.com/office/drawing/2014/main" val="2198014285"/>
                        </a:ext>
                      </a:extLst>
                    </a:gridCol>
                  </a:tblGrid>
                  <a:tr h="370840">
                    <a:tc>
                      <a:txBody>
                        <a:bodyPr/>
                        <a:lstStyle/>
                        <a:p>
                          <a:endParaRPr lang="en-GB" sz="2200" dirty="0"/>
                        </a:p>
                      </a:txBody>
                      <a:tcPr>
                        <a:solidFill>
                          <a:schemeClr val="accent2"/>
                        </a:solidFill>
                      </a:tcPr>
                    </a:tc>
                    <a:tc>
                      <a:txBody>
                        <a:bodyPr/>
                        <a:lstStyle/>
                        <a:p>
                          <a:r>
                            <a:rPr lang="en-GB" sz="2200" b="1" dirty="0">
                              <a:solidFill>
                                <a:schemeClr val="bg1"/>
                              </a:solidFill>
                            </a:rPr>
                            <a:t>If… </a:t>
                          </a:r>
                        </a:p>
                      </a:txBody>
                      <a:tcPr>
                        <a:solidFill>
                          <a:schemeClr val="accent2"/>
                        </a:solidFill>
                      </a:tcPr>
                    </a:tc>
                    <a:tc>
                      <a:txBody>
                        <a:bodyPr/>
                        <a:lstStyle/>
                        <a:p>
                          <a:pPr algn="ctr"/>
                          <a:r>
                            <a:rPr lang="en-GB" sz="2200" b="1" i="1" dirty="0">
                              <a:solidFill>
                                <a:schemeClr val="bg1"/>
                              </a:solidFill>
                            </a:rPr>
                            <a:t>j</a:t>
                          </a:r>
                          <a:r>
                            <a:rPr lang="en-GB" sz="2200" b="1" i="0" dirty="0">
                              <a:solidFill>
                                <a:schemeClr val="bg1"/>
                              </a:solidFill>
                            </a:rPr>
                            <a:t> is m</a:t>
                          </a:r>
                          <a:r>
                            <a:rPr lang="en-GB" sz="2200" b="1" dirty="0">
                              <a:solidFill>
                                <a:schemeClr val="bg1"/>
                              </a:solidFill>
                            </a:rPr>
                            <a:t>ore than 40</a:t>
                          </a:r>
                        </a:p>
                      </a:txBody>
                      <a:tcPr>
                        <a:solidFill>
                          <a:schemeClr val="accent2"/>
                        </a:solidFill>
                      </a:tcPr>
                    </a:tc>
                    <a:extLst>
                      <a:ext uri="{0D108BD9-81ED-4DB2-BD59-A6C34878D82A}">
                        <a16:rowId xmlns:a16="http://schemas.microsoft.com/office/drawing/2014/main" val="1581133331"/>
                      </a:ext>
                    </a:extLst>
                  </a:tr>
                  <a:tr h="4140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rPr>
                                <m:t>5</m:t>
                              </m:r>
                              <m:r>
                                <a:rPr lang="en-GB" sz="2200" i="1" kern="1200" dirty="0" smtClean="0">
                                  <a:solidFill>
                                    <a:srgbClr val="00628C"/>
                                  </a:solidFill>
                                  <a:latin typeface="Cambria Math" panose="02040503050406030204" pitchFamily="18" charset="0"/>
                                  <a:ea typeface="+mn-ea"/>
                                  <a:cs typeface="+mn-cs"/>
                                </a:rPr>
                                <m:t>𝑗</m:t>
                              </m:r>
                            </m:oMath>
                          </a14:m>
                          <a:r>
                            <a:rPr lang="en-GB" sz="2200" kern="1200" dirty="0">
                              <a:solidFill>
                                <a:srgbClr val="00628C"/>
                              </a:solidFill>
                            </a:rPr>
                            <a:t> gives a number greater than 10</a:t>
                          </a:r>
                          <a:endParaRPr lang="en-GB" sz="2200" kern="1200" dirty="0">
                            <a:solidFill>
                              <a:srgbClr val="00628C"/>
                            </a:solidFill>
                            <a:latin typeface="+mn-lt"/>
                            <a:ea typeface="+mn-ea"/>
                            <a:cs typeface="+mn-cs"/>
                          </a:endParaRPr>
                        </a:p>
                      </a:txBody>
                      <a:tcPr/>
                    </a:tc>
                    <a:tc>
                      <a:txBody>
                        <a:bodyPr/>
                        <a:lstStyle/>
                        <a:p>
                          <a:pPr algn="ctr"/>
                          <a:r>
                            <a:rPr lang="en-GB" sz="2200" dirty="0"/>
                            <a:t>?</a:t>
                          </a:r>
                        </a:p>
                      </a:txBody>
                      <a:tcPr/>
                    </a:tc>
                    <a:extLst>
                      <a:ext uri="{0D108BD9-81ED-4DB2-BD59-A6C34878D82A}">
                        <a16:rowId xmlns:a16="http://schemas.microsoft.com/office/drawing/2014/main" val="435738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3</m:t>
                              </m:r>
                              <m:r>
                                <a:rPr lang="en-GB" sz="2200" i="1" kern="1200" dirty="0" smtClean="0">
                                  <a:solidFill>
                                    <a:srgbClr val="00628C"/>
                                  </a:solidFill>
                                  <a:latin typeface="Cambria Math" panose="02040503050406030204" pitchFamily="18" charset="0"/>
                                  <a:ea typeface="+mn-ea"/>
                                  <a:cs typeface="+mn-cs"/>
                                </a:rPr>
                                <m:t>𝑗</m:t>
                              </m:r>
                            </m:oMath>
                          </a14:m>
                          <a:r>
                            <a:rPr lang="en-GB" sz="2200" kern="1200" dirty="0">
                              <a:solidFill>
                                <a:srgbClr val="00628C"/>
                              </a:solidFill>
                              <a:latin typeface="+mn-lt"/>
                              <a:ea typeface="+mn-ea"/>
                              <a:cs typeface="+mn-cs"/>
                            </a:rPr>
                            <a:t> </a:t>
                          </a:r>
                          <a:r>
                            <a:rPr lang="en-GB" sz="2200" kern="1200" dirty="0">
                              <a:solidFill>
                                <a:srgbClr val="00628C"/>
                              </a:solidFill>
                            </a:rPr>
                            <a:t>gives</a:t>
                          </a:r>
                          <a:r>
                            <a:rPr lang="en-GB" sz="2200" kern="1200" dirty="0">
                              <a:solidFill>
                                <a:srgbClr val="00628C"/>
                              </a:solidFill>
                              <a:latin typeface="+mn-lt"/>
                              <a:ea typeface="+mn-ea"/>
                              <a:cs typeface="+mn-cs"/>
                            </a:rPr>
                            <a:t> a number less than 100</a:t>
                          </a:r>
                        </a:p>
                      </a:txBody>
                      <a:tcPr/>
                    </a:tc>
                    <a:tc>
                      <a:txBody>
                        <a:bodyPr/>
                        <a:lstStyle/>
                        <a:p>
                          <a:endParaRPr lang="en-GB" dirty="0"/>
                        </a:p>
                      </a:txBody>
                      <a:tcPr/>
                    </a:tc>
                    <a:extLst>
                      <a:ext uri="{0D108BD9-81ED-4DB2-BD59-A6C34878D82A}">
                        <a16:rowId xmlns:a16="http://schemas.microsoft.com/office/drawing/2014/main" val="3800136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kern="1200" dirty="0">
                              <a:solidFill>
                                <a:srgbClr val="00628C"/>
                              </a:solidFill>
                              <a:latin typeface="+mn-lt"/>
                              <a:ea typeface="+mn-ea"/>
                              <a:cs typeface="+mn-cs"/>
                            </a:rPr>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40 – </m:t>
                              </m:r>
                              <m:r>
                                <a:rPr lang="en-GB" sz="2200" i="1" kern="1200" dirty="0" smtClean="0">
                                  <a:solidFill>
                                    <a:srgbClr val="00628C"/>
                                  </a:solidFill>
                                  <a:latin typeface="Cambria Math" panose="02040503050406030204" pitchFamily="18" charset="0"/>
                                  <a:ea typeface="+mn-ea"/>
                                  <a:cs typeface="+mn-cs"/>
                                </a:rPr>
                                <m:t>𝑗</m:t>
                              </m:r>
                              <m:r>
                                <a:rPr lang="en-GB" sz="2200" i="1" kern="1200" dirty="0" smtClean="0">
                                  <a:solidFill>
                                    <a:srgbClr val="00628C"/>
                                  </a:solidFill>
                                  <a:latin typeface="Cambria Math" panose="02040503050406030204" pitchFamily="18" charset="0"/>
                                  <a:ea typeface="+mn-ea"/>
                                  <a:cs typeface="+mn-cs"/>
                                </a:rPr>
                                <m:t> </m:t>
                              </m:r>
                            </m:oMath>
                          </a14:m>
                          <a:r>
                            <a:rPr lang="en-GB" sz="2200" kern="1200" dirty="0">
                              <a:solidFill>
                                <a:srgbClr val="00628C"/>
                              </a:solidFill>
                            </a:rPr>
                            <a:t>gives</a:t>
                          </a:r>
                          <a:r>
                            <a:rPr lang="en-GB" sz="2200" i="0" kern="1200" dirty="0">
                              <a:solidFill>
                                <a:srgbClr val="00628C"/>
                              </a:solidFill>
                              <a:latin typeface="+mn-lt"/>
                              <a:ea typeface="+mn-ea"/>
                              <a:cs typeface="+mn-cs"/>
                            </a:rPr>
                            <a:t> a number less than 0</a:t>
                          </a:r>
                          <a:endParaRPr lang="en-GB" sz="2200" i="1" kern="1200" dirty="0">
                            <a:solidFill>
                              <a:srgbClr val="00628C"/>
                            </a:solidFill>
                            <a:latin typeface="+mn-lt"/>
                            <a:ea typeface="+mn-ea"/>
                            <a:cs typeface="+mn-cs"/>
                          </a:endParaRPr>
                        </a:p>
                      </a:txBody>
                      <a:tcPr/>
                    </a:tc>
                    <a:tc>
                      <a:txBody>
                        <a:bodyPr/>
                        <a:lstStyle/>
                        <a:p>
                          <a:endParaRPr lang="en-GB" dirty="0"/>
                        </a:p>
                      </a:txBody>
                      <a:tcPr/>
                    </a:tc>
                    <a:extLst>
                      <a:ext uri="{0D108BD9-81ED-4DB2-BD59-A6C34878D82A}">
                        <a16:rowId xmlns:a16="http://schemas.microsoft.com/office/drawing/2014/main" val="1321554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2</m:t>
                              </m:r>
                              <m:r>
                                <a:rPr lang="en-GB" sz="2200" i="1" kern="1200" dirty="0" smtClean="0">
                                  <a:solidFill>
                                    <a:srgbClr val="00628C"/>
                                  </a:solidFill>
                                  <a:latin typeface="Cambria Math" panose="02040503050406030204" pitchFamily="18" charset="0"/>
                                  <a:ea typeface="+mn-ea"/>
                                  <a:cs typeface="+mn-cs"/>
                                </a:rPr>
                                <m:t>𝑗</m:t>
                              </m:r>
                            </m:oMath>
                          </a14:m>
                          <a:r>
                            <a:rPr lang="en-GB" sz="2200" kern="1200" dirty="0">
                              <a:solidFill>
                                <a:srgbClr val="00628C"/>
                              </a:solidFill>
                              <a:latin typeface="+mn-lt"/>
                              <a:ea typeface="+mn-ea"/>
                              <a:cs typeface="+mn-cs"/>
                            </a:rPr>
                            <a:t> </a:t>
                          </a:r>
                          <a:r>
                            <a:rPr lang="en-GB" sz="2200" kern="1200" dirty="0">
                              <a:solidFill>
                                <a:srgbClr val="00628C"/>
                              </a:solidFill>
                            </a:rPr>
                            <a:t>gives</a:t>
                          </a:r>
                          <a:r>
                            <a:rPr lang="en-GB" sz="2200" kern="1200" dirty="0">
                              <a:solidFill>
                                <a:srgbClr val="00628C"/>
                              </a:solidFill>
                              <a:latin typeface="+mn-lt"/>
                              <a:ea typeface="+mn-ea"/>
                              <a:cs typeface="+mn-cs"/>
                            </a:rPr>
                            <a:t> a number greater than 40</a:t>
                          </a:r>
                        </a:p>
                      </a:txBody>
                      <a:tcPr/>
                    </a:tc>
                    <a:tc>
                      <a:txBody>
                        <a:bodyPr/>
                        <a:lstStyle/>
                        <a:p>
                          <a:endParaRPr lang="en-GB" dirty="0"/>
                        </a:p>
                      </a:txBody>
                      <a:tcPr/>
                    </a:tc>
                    <a:extLst>
                      <a:ext uri="{0D108BD9-81ED-4DB2-BD59-A6C34878D82A}">
                        <a16:rowId xmlns:a16="http://schemas.microsoft.com/office/drawing/2014/main" val="21235409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2200" i="1" kern="1200" dirty="0" smtClean="0">
                                      <a:solidFill>
                                        <a:srgbClr val="00628C"/>
                                      </a:solidFill>
                                      <a:latin typeface="Cambria Math" panose="02040503050406030204" pitchFamily="18" charset="0"/>
                                      <a:ea typeface="+mn-ea"/>
                                      <a:cs typeface="+mn-cs"/>
                                    </a:rPr>
                                  </m:ctrlPr>
                                </m:fPr>
                                <m:num>
                                  <m:r>
                                    <a:rPr lang="en-GB" sz="2200" b="0" i="1" kern="1200" dirty="0" smtClean="0">
                                      <a:solidFill>
                                        <a:srgbClr val="00628C"/>
                                      </a:solidFill>
                                      <a:latin typeface="Cambria Math" panose="02040503050406030204" pitchFamily="18" charset="0"/>
                                      <a:ea typeface="+mn-ea"/>
                                      <a:cs typeface="+mn-cs"/>
                                    </a:rPr>
                                    <m:t>𝑗</m:t>
                                  </m:r>
                                </m:num>
                                <m:den>
                                  <m:r>
                                    <a:rPr lang="en-GB" sz="2200" kern="1200" dirty="0" smtClean="0">
                                      <a:solidFill>
                                        <a:srgbClr val="00628C"/>
                                      </a:solidFill>
                                      <a:latin typeface="Cambria Math" panose="02040503050406030204" pitchFamily="18" charset="0"/>
                                      <a:ea typeface="+mn-ea"/>
                                      <a:cs typeface="+mn-cs"/>
                                    </a:rPr>
                                    <m:t>2</m:t>
                                  </m:r>
                                </m:den>
                              </m:f>
                              <m:r>
                                <a:rPr lang="en-GB" sz="2200" kern="1200" dirty="0" smtClean="0">
                                  <a:solidFill>
                                    <a:srgbClr val="00628C"/>
                                  </a:solidFill>
                                  <a:latin typeface="Cambria Math" panose="02040503050406030204" pitchFamily="18" charset="0"/>
                                  <a:ea typeface="+mn-ea"/>
                                  <a:cs typeface="+mn-cs"/>
                                </a:rPr>
                                <m:t> </m:t>
                              </m:r>
                            </m:oMath>
                          </a14:m>
                          <a:r>
                            <a:rPr lang="en-GB" sz="2200" kern="1200" dirty="0">
                              <a:solidFill>
                                <a:srgbClr val="00628C"/>
                              </a:solidFill>
                            </a:rPr>
                            <a:t>gives</a:t>
                          </a:r>
                          <a:r>
                            <a:rPr lang="en-GB" sz="2200" kern="1200" dirty="0">
                              <a:solidFill>
                                <a:srgbClr val="00628C"/>
                              </a:solidFill>
                              <a:latin typeface="+mn-lt"/>
                              <a:ea typeface="+mn-ea"/>
                              <a:cs typeface="+mn-cs"/>
                            </a:rPr>
                            <a:t> a number greater than 20</a:t>
                          </a:r>
                        </a:p>
                      </a:txBody>
                      <a:tcPr/>
                    </a:tc>
                    <a:tc>
                      <a:txBody>
                        <a:bodyPr/>
                        <a:lstStyle/>
                        <a:p>
                          <a:endParaRPr lang="en-GB" dirty="0"/>
                        </a:p>
                      </a:txBody>
                      <a:tcPr/>
                    </a:tc>
                    <a:extLst>
                      <a:ext uri="{0D108BD9-81ED-4DB2-BD59-A6C34878D82A}">
                        <a16:rowId xmlns:a16="http://schemas.microsoft.com/office/drawing/2014/main" val="412605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3</m:t>
                              </m:r>
                              <m:r>
                                <a:rPr lang="en-GB" sz="2200" i="1" kern="1200" dirty="0" smtClean="0">
                                  <a:solidFill>
                                    <a:srgbClr val="00628C"/>
                                  </a:solidFill>
                                  <a:latin typeface="Cambria Math" panose="02040503050406030204" pitchFamily="18" charset="0"/>
                                  <a:ea typeface="+mn-ea"/>
                                  <a:cs typeface="+mn-cs"/>
                                </a:rPr>
                                <m:t>𝑗</m:t>
                              </m:r>
                              <m:r>
                                <a:rPr lang="en-GB" sz="2200" i="1" kern="1200" dirty="0" smtClean="0">
                                  <a:solidFill>
                                    <a:srgbClr val="00628C"/>
                                  </a:solidFill>
                                  <a:latin typeface="Cambria Math" panose="02040503050406030204" pitchFamily="18" charset="0"/>
                                  <a:ea typeface="+mn-ea"/>
                                  <a:cs typeface="+mn-cs"/>
                                </a:rPr>
                                <m:t> + 1 </m:t>
                              </m:r>
                            </m:oMath>
                          </a14:m>
                          <a:r>
                            <a:rPr lang="en-GB" sz="2200" kern="1200" dirty="0">
                              <a:solidFill>
                                <a:srgbClr val="00628C"/>
                              </a:solidFill>
                            </a:rPr>
                            <a:t>gives</a:t>
                          </a:r>
                          <a:r>
                            <a:rPr lang="en-GB" sz="2200" kern="1200" dirty="0">
                              <a:solidFill>
                                <a:srgbClr val="00628C"/>
                              </a:solidFill>
                              <a:latin typeface="+mn-lt"/>
                              <a:ea typeface="+mn-ea"/>
                              <a:cs typeface="+mn-cs"/>
                            </a:rPr>
                            <a:t> a number more than 200</a:t>
                          </a:r>
                        </a:p>
                      </a:txBody>
                      <a:tcPr/>
                    </a:tc>
                    <a:tc>
                      <a:txBody>
                        <a:bodyPr/>
                        <a:lstStyle/>
                        <a:p>
                          <a:endParaRPr lang="en-GB" dirty="0"/>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i="1" kern="1200" dirty="0" smtClean="0">
                                  <a:solidFill>
                                    <a:srgbClr val="00628C"/>
                                  </a:solidFill>
                                  <a:latin typeface="Cambria Math" panose="02040503050406030204" pitchFamily="18" charset="0"/>
                                  <a:ea typeface="+mn-ea"/>
                                  <a:cs typeface="+mn-cs"/>
                                </a:rPr>
                                <m:t>3(</m:t>
                              </m:r>
                              <m:r>
                                <a:rPr lang="en-GB" sz="2200" i="1" kern="1200" dirty="0" smtClean="0">
                                  <a:solidFill>
                                    <a:srgbClr val="00628C"/>
                                  </a:solidFill>
                                  <a:latin typeface="Cambria Math" panose="02040503050406030204" pitchFamily="18" charset="0"/>
                                  <a:ea typeface="+mn-ea"/>
                                  <a:cs typeface="+mn-cs"/>
                                </a:rPr>
                                <m:t>𝑗</m:t>
                              </m:r>
                              <m:r>
                                <a:rPr lang="en-GB" sz="2200" i="1" kern="1200" dirty="0" smtClean="0">
                                  <a:solidFill>
                                    <a:srgbClr val="00628C"/>
                                  </a:solidFill>
                                  <a:latin typeface="Cambria Math" panose="02040503050406030204" pitchFamily="18" charset="0"/>
                                  <a:ea typeface="+mn-ea"/>
                                  <a:cs typeface="+mn-cs"/>
                                </a:rPr>
                                <m:t> – 2) </m:t>
                              </m:r>
                            </m:oMath>
                          </a14:m>
                          <a:r>
                            <a:rPr lang="en-GB" sz="2200" kern="1200" dirty="0">
                              <a:solidFill>
                                <a:srgbClr val="00628C"/>
                              </a:solidFill>
                            </a:rPr>
                            <a:t>gives</a:t>
                          </a:r>
                          <a:r>
                            <a:rPr lang="en-GB" sz="2200" i="0" kern="1200" dirty="0">
                              <a:solidFill>
                                <a:srgbClr val="00628C"/>
                              </a:solidFill>
                              <a:latin typeface="+mn-lt"/>
                              <a:ea typeface="+mn-ea"/>
                              <a:cs typeface="+mn-cs"/>
                            </a:rPr>
                            <a:t> a number more than 8 </a:t>
                          </a:r>
                          <a:endParaRPr lang="en-GB" sz="2200" kern="1200" dirty="0">
                            <a:solidFill>
                              <a:srgbClr val="00628C"/>
                            </a:solidFill>
                            <a:latin typeface="+mn-lt"/>
                            <a:ea typeface="+mn-ea"/>
                            <a:cs typeface="+mn-cs"/>
                          </a:endParaRPr>
                        </a:p>
                      </a:txBody>
                      <a:tcPr/>
                    </a:tc>
                    <a:tc>
                      <a:txBody>
                        <a:bodyPr/>
                        <a:lstStyle/>
                        <a:p>
                          <a:endParaRPr lang="en-GB" dirty="0"/>
                        </a:p>
                      </a:txBody>
                      <a:tcPr/>
                    </a:tc>
                    <a:extLst>
                      <a:ext uri="{0D108BD9-81ED-4DB2-BD59-A6C34878D82A}">
                        <a16:rowId xmlns:a16="http://schemas.microsoft.com/office/drawing/2014/main" val="2361356743"/>
                      </a:ext>
                    </a:extLst>
                  </a:tr>
                </a:tbl>
              </a:graphicData>
            </a:graphic>
          </p:graphicFrame>
        </mc:Choice>
        <mc:Fallback xmlns="">
          <p:graphicFrame>
            <p:nvGraphicFramePr>
              <p:cNvPr id="2" name="Table 9">
                <a:extLst>
                  <a:ext uri="{FF2B5EF4-FFF2-40B4-BE49-F238E27FC236}">
                    <a16:creationId xmlns:a16="http://schemas.microsoft.com/office/drawing/2014/main" id="{34227CE4-C218-4318-BA9E-666DAE89E03B}"/>
                  </a:ext>
                </a:extLst>
              </p:cNvPr>
              <p:cNvGraphicFramePr>
                <a:graphicFrameLocks noGrp="1"/>
              </p:cNvGraphicFramePr>
              <p:nvPr>
                <p:extLst>
                  <p:ext uri="{D42A27DB-BD31-4B8C-83A1-F6EECF244321}">
                    <p14:modId xmlns:p14="http://schemas.microsoft.com/office/powerpoint/2010/main" val="558509104"/>
                  </p:ext>
                </p:extLst>
              </p:nvPr>
            </p:nvGraphicFramePr>
            <p:xfrm>
              <a:off x="320201" y="1863775"/>
              <a:ext cx="8291536" cy="3564509"/>
            </p:xfrm>
            <a:graphic>
              <a:graphicData uri="http://schemas.openxmlformats.org/drawingml/2006/table">
                <a:tbl>
                  <a:tblPr firstRow="1" bandRow="1">
                    <a:tableStyleId>{5940675A-B579-460E-94D1-54222C63F5DA}</a:tableStyleId>
                  </a:tblPr>
                  <a:tblGrid>
                    <a:gridCol w="566903">
                      <a:extLst>
                        <a:ext uri="{9D8B030D-6E8A-4147-A177-3AD203B41FA5}">
                          <a16:colId xmlns:a16="http://schemas.microsoft.com/office/drawing/2014/main" val="2937234487"/>
                        </a:ext>
                      </a:extLst>
                    </a:gridCol>
                    <a:gridCol w="5139641">
                      <a:extLst>
                        <a:ext uri="{9D8B030D-6E8A-4147-A177-3AD203B41FA5}">
                          <a16:colId xmlns:a16="http://schemas.microsoft.com/office/drawing/2014/main" val="2032222948"/>
                        </a:ext>
                      </a:extLst>
                    </a:gridCol>
                    <a:gridCol w="2584992">
                      <a:extLst>
                        <a:ext uri="{9D8B030D-6E8A-4147-A177-3AD203B41FA5}">
                          <a16:colId xmlns:a16="http://schemas.microsoft.com/office/drawing/2014/main" val="2198014285"/>
                        </a:ext>
                      </a:extLst>
                    </a:gridCol>
                  </a:tblGrid>
                  <a:tr h="426720">
                    <a:tc>
                      <a:txBody>
                        <a:bodyPr/>
                        <a:lstStyle/>
                        <a:p>
                          <a:endParaRPr lang="en-GB" sz="2200" dirty="0"/>
                        </a:p>
                      </a:txBody>
                      <a:tcPr>
                        <a:solidFill>
                          <a:schemeClr val="accent2"/>
                        </a:solidFill>
                      </a:tcPr>
                    </a:tc>
                    <a:tc>
                      <a:txBody>
                        <a:bodyPr/>
                        <a:lstStyle/>
                        <a:p>
                          <a:r>
                            <a:rPr lang="en-GB" sz="2200" b="1" dirty="0">
                              <a:solidFill>
                                <a:schemeClr val="bg1"/>
                              </a:solidFill>
                            </a:rPr>
                            <a:t>If… </a:t>
                          </a:r>
                        </a:p>
                      </a:txBody>
                      <a:tcPr>
                        <a:solidFill>
                          <a:schemeClr val="accent2"/>
                        </a:solidFill>
                      </a:tcPr>
                    </a:tc>
                    <a:tc>
                      <a:txBody>
                        <a:bodyPr/>
                        <a:lstStyle/>
                        <a:p>
                          <a:pPr algn="ctr"/>
                          <a:r>
                            <a:rPr lang="en-GB" sz="2200" b="1" i="1" dirty="0">
                              <a:solidFill>
                                <a:schemeClr val="bg1"/>
                              </a:solidFill>
                            </a:rPr>
                            <a:t>j</a:t>
                          </a:r>
                          <a:r>
                            <a:rPr lang="en-GB" sz="2200" b="1" i="0" dirty="0">
                              <a:solidFill>
                                <a:schemeClr val="bg1"/>
                              </a:solidFill>
                            </a:rPr>
                            <a:t> is m</a:t>
                          </a:r>
                          <a:r>
                            <a:rPr lang="en-GB" sz="2200" b="1" dirty="0">
                              <a:solidFill>
                                <a:schemeClr val="bg1"/>
                              </a:solidFill>
                            </a:rPr>
                            <a:t>ore than 40</a:t>
                          </a:r>
                        </a:p>
                      </a:txBody>
                      <a:tcPr>
                        <a:solidFill>
                          <a:schemeClr val="accent2"/>
                        </a:solidFill>
                      </a:tcPr>
                    </a:tc>
                    <a:extLst>
                      <a:ext uri="{0D108BD9-81ED-4DB2-BD59-A6C34878D82A}">
                        <a16:rowId xmlns:a16="http://schemas.microsoft.com/office/drawing/2014/main" val="1581133331"/>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a)</a:t>
                          </a:r>
                        </a:p>
                      </a:txBody>
                      <a:tcPr/>
                    </a:tc>
                    <a:tc>
                      <a:txBody>
                        <a:bodyPr/>
                        <a:lstStyle/>
                        <a:p>
                          <a:endParaRPr lang="en-US"/>
                        </a:p>
                      </a:txBody>
                      <a:tcPr>
                        <a:blipFill>
                          <a:blip r:embed="rId4"/>
                          <a:stretch>
                            <a:fillRect l="-11137" t="-107143" r="-50474" b="-667143"/>
                          </a:stretch>
                        </a:blipFill>
                      </a:tcPr>
                    </a:tc>
                    <a:tc>
                      <a:txBody>
                        <a:bodyPr/>
                        <a:lstStyle/>
                        <a:p>
                          <a:pPr algn="ctr"/>
                          <a:r>
                            <a:rPr lang="en-GB" sz="2200" dirty="0"/>
                            <a:t>?</a:t>
                          </a:r>
                        </a:p>
                      </a:txBody>
                      <a:tcPr/>
                    </a:tc>
                    <a:extLst>
                      <a:ext uri="{0D108BD9-81ED-4DB2-BD59-A6C34878D82A}">
                        <a16:rowId xmlns:a16="http://schemas.microsoft.com/office/drawing/2014/main" val="435738672"/>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b)</a:t>
                          </a:r>
                        </a:p>
                      </a:txBody>
                      <a:tcPr/>
                    </a:tc>
                    <a:tc>
                      <a:txBody>
                        <a:bodyPr/>
                        <a:lstStyle/>
                        <a:p>
                          <a:endParaRPr lang="en-US"/>
                        </a:p>
                      </a:txBody>
                      <a:tcPr>
                        <a:blipFill>
                          <a:blip r:embed="rId4"/>
                          <a:stretch>
                            <a:fillRect l="-11137" t="-207143" r="-50474" b="-567143"/>
                          </a:stretch>
                        </a:blipFill>
                      </a:tcPr>
                    </a:tc>
                    <a:tc>
                      <a:txBody>
                        <a:bodyPr/>
                        <a:lstStyle/>
                        <a:p>
                          <a:endParaRPr lang="en-GB" dirty="0"/>
                        </a:p>
                      </a:txBody>
                      <a:tcPr/>
                    </a:tc>
                    <a:extLst>
                      <a:ext uri="{0D108BD9-81ED-4DB2-BD59-A6C34878D82A}">
                        <a16:rowId xmlns:a16="http://schemas.microsoft.com/office/drawing/2014/main" val="3800136614"/>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kern="1200" dirty="0">
                              <a:solidFill>
                                <a:srgbClr val="00628C"/>
                              </a:solidFill>
                              <a:latin typeface="+mn-lt"/>
                              <a:ea typeface="+mn-ea"/>
                              <a:cs typeface="+mn-cs"/>
                            </a:rPr>
                            <a:t>c)</a:t>
                          </a:r>
                        </a:p>
                      </a:txBody>
                      <a:tcPr/>
                    </a:tc>
                    <a:tc>
                      <a:txBody>
                        <a:bodyPr/>
                        <a:lstStyle/>
                        <a:p>
                          <a:endParaRPr lang="en-US"/>
                        </a:p>
                      </a:txBody>
                      <a:tcPr>
                        <a:blipFill>
                          <a:blip r:embed="rId4"/>
                          <a:stretch>
                            <a:fillRect l="-11137" t="-302817" r="-50474" b="-459155"/>
                          </a:stretch>
                        </a:blipFill>
                      </a:tcPr>
                    </a:tc>
                    <a:tc>
                      <a:txBody>
                        <a:bodyPr/>
                        <a:lstStyle/>
                        <a:p>
                          <a:endParaRPr lang="en-GB" dirty="0"/>
                        </a:p>
                      </a:txBody>
                      <a:tcPr/>
                    </a:tc>
                    <a:extLst>
                      <a:ext uri="{0D108BD9-81ED-4DB2-BD59-A6C34878D82A}">
                        <a16:rowId xmlns:a16="http://schemas.microsoft.com/office/drawing/2014/main" val="1321554415"/>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d)</a:t>
                          </a:r>
                        </a:p>
                      </a:txBody>
                      <a:tcPr/>
                    </a:tc>
                    <a:tc>
                      <a:txBody>
                        <a:bodyPr/>
                        <a:lstStyle/>
                        <a:p>
                          <a:endParaRPr lang="en-US"/>
                        </a:p>
                      </a:txBody>
                      <a:tcPr>
                        <a:blipFill>
                          <a:blip r:embed="rId4"/>
                          <a:stretch>
                            <a:fillRect l="-11137" t="-408571" r="-50474" b="-365714"/>
                          </a:stretch>
                        </a:blipFill>
                      </a:tcPr>
                    </a:tc>
                    <a:tc>
                      <a:txBody>
                        <a:bodyPr/>
                        <a:lstStyle/>
                        <a:p>
                          <a:endParaRPr lang="en-GB" dirty="0"/>
                        </a:p>
                      </a:txBody>
                      <a:tcPr/>
                    </a:tc>
                    <a:extLst>
                      <a:ext uri="{0D108BD9-81ED-4DB2-BD59-A6C34878D82A}">
                        <a16:rowId xmlns:a16="http://schemas.microsoft.com/office/drawing/2014/main" val="2123540955"/>
                      </a:ext>
                    </a:extLst>
                  </a:tr>
                  <a:tr h="57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e)</a:t>
                          </a:r>
                        </a:p>
                      </a:txBody>
                      <a:tcPr/>
                    </a:tc>
                    <a:tc>
                      <a:txBody>
                        <a:bodyPr/>
                        <a:lstStyle/>
                        <a:p>
                          <a:endParaRPr lang="en-US"/>
                        </a:p>
                      </a:txBody>
                      <a:tcPr>
                        <a:blipFill>
                          <a:blip r:embed="rId4"/>
                          <a:stretch>
                            <a:fillRect l="-11137" t="-374737" r="-50474" b="-169474"/>
                          </a:stretch>
                        </a:blipFill>
                      </a:tcPr>
                    </a:tc>
                    <a:tc>
                      <a:txBody>
                        <a:bodyPr/>
                        <a:lstStyle/>
                        <a:p>
                          <a:endParaRPr lang="en-GB" dirty="0"/>
                        </a:p>
                      </a:txBody>
                      <a:tcPr/>
                    </a:tc>
                    <a:extLst>
                      <a:ext uri="{0D108BD9-81ED-4DB2-BD59-A6C34878D82A}">
                        <a16:rowId xmlns:a16="http://schemas.microsoft.com/office/drawing/2014/main" val="412605329"/>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f)</a:t>
                          </a:r>
                        </a:p>
                      </a:txBody>
                      <a:tcPr/>
                    </a:tc>
                    <a:tc>
                      <a:txBody>
                        <a:bodyPr/>
                        <a:lstStyle/>
                        <a:p>
                          <a:endParaRPr lang="en-US"/>
                        </a:p>
                      </a:txBody>
                      <a:tcPr>
                        <a:blipFill>
                          <a:blip r:embed="rId4"/>
                          <a:stretch>
                            <a:fillRect l="-11137" t="-644286" r="-50474" b="-130000"/>
                          </a:stretch>
                        </a:blipFill>
                      </a:tcPr>
                    </a:tc>
                    <a:tc>
                      <a:txBody>
                        <a:bodyPr/>
                        <a:lstStyle/>
                        <a:p>
                          <a:endParaRPr lang="en-GB" dirty="0"/>
                        </a:p>
                      </a:txBody>
                      <a:tcPr/>
                    </a:tc>
                    <a:extLst>
                      <a:ext uri="{0D108BD9-81ED-4DB2-BD59-A6C34878D82A}">
                        <a16:rowId xmlns:a16="http://schemas.microsoft.com/office/drawing/2014/main" val="2449457221"/>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dirty="0">
                              <a:solidFill>
                                <a:srgbClr val="00628C"/>
                              </a:solidFill>
                              <a:latin typeface="+mn-lt"/>
                              <a:ea typeface="+mn-ea"/>
                              <a:cs typeface="+mn-cs"/>
                            </a:rPr>
                            <a:t>g)</a:t>
                          </a:r>
                        </a:p>
                      </a:txBody>
                      <a:tcPr/>
                    </a:tc>
                    <a:tc>
                      <a:txBody>
                        <a:bodyPr/>
                        <a:lstStyle/>
                        <a:p>
                          <a:endParaRPr lang="en-US"/>
                        </a:p>
                      </a:txBody>
                      <a:tcPr>
                        <a:blipFill>
                          <a:blip r:embed="rId4"/>
                          <a:stretch>
                            <a:fillRect l="-11137" t="-744286" r="-50474" b="-30000"/>
                          </a:stretch>
                        </a:blipFill>
                      </a:tcPr>
                    </a:tc>
                    <a:tc>
                      <a:txBody>
                        <a:bodyPr/>
                        <a:lstStyle/>
                        <a:p>
                          <a:endParaRPr lang="en-GB" dirty="0"/>
                        </a:p>
                      </a:txBody>
                      <a:tcPr/>
                    </a:tc>
                    <a:extLst>
                      <a:ext uri="{0D108BD9-81ED-4DB2-BD59-A6C34878D82A}">
                        <a16:rowId xmlns:a16="http://schemas.microsoft.com/office/drawing/2014/main" val="2361356743"/>
                      </a:ext>
                    </a:extLst>
                  </a:tr>
                </a:tbl>
              </a:graphicData>
            </a:graphic>
          </p:graphicFrame>
        </mc:Fallback>
      </mc:AlternateContent>
      <p:sp>
        <p:nvSpPr>
          <p:cNvPr id="7" name="TextBox 6">
            <a:extLst>
              <a:ext uri="{FF2B5EF4-FFF2-40B4-BE49-F238E27FC236}">
                <a16:creationId xmlns:a16="http://schemas.microsoft.com/office/drawing/2014/main" id="{190CA350-98B9-4CEE-BE7C-86CBC0E0F64A}"/>
              </a:ext>
            </a:extLst>
          </p:cNvPr>
          <p:cNvSpPr txBox="1"/>
          <p:nvPr/>
        </p:nvSpPr>
        <p:spPr>
          <a:xfrm>
            <a:off x="314310" y="1269854"/>
            <a:ext cx="10920156" cy="430887"/>
          </a:xfrm>
          <a:prstGeom prst="rect">
            <a:avLst/>
          </a:prstGeom>
          <a:noFill/>
        </p:spPr>
        <p:txBody>
          <a:bodyPr wrap="square" rtlCol="0">
            <a:spAutoFit/>
          </a:bodyPr>
          <a:lstStyle/>
          <a:p>
            <a:pPr>
              <a:buNone/>
            </a:pPr>
            <a:r>
              <a:rPr lang="en-GB" sz="2200" dirty="0">
                <a:latin typeface="+mn-lt"/>
              </a:rPr>
              <a:t>Complete the table using </a:t>
            </a:r>
            <a:r>
              <a:rPr lang="en-GB" sz="2200" dirty="0">
                <a:latin typeface="+mn-lt"/>
                <a:sym typeface="Wingdings 2" panose="05020102010507070707" pitchFamily="18" charset="2"/>
              </a:rPr>
              <a:t>, x </a:t>
            </a:r>
            <a:r>
              <a:rPr lang="en-GB" sz="2200" dirty="0">
                <a:latin typeface="+mn-lt"/>
              </a:rPr>
              <a:t>or ? The first one has been done for you. </a:t>
            </a:r>
          </a:p>
        </p:txBody>
      </p:sp>
    </p:spTree>
    <p:extLst>
      <p:ext uri="{BB962C8B-B14F-4D97-AF65-F5344CB8AC3E}">
        <p14:creationId xmlns:p14="http://schemas.microsoft.com/office/powerpoint/2010/main" val="8440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28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02224907"/>
              </p:ext>
            </p:extLst>
          </p:nvPr>
        </p:nvGraphicFramePr>
        <p:xfrm>
          <a:off x="619696" y="1253165"/>
          <a:ext cx="10450239" cy="3986404"/>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34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Understand what is meant by finding a solution to a linear equation with one unknown</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Code</a:t>
                      </a:r>
                    </a:p>
                  </a:txBody>
                  <a:tcPr>
                    <a:solidFill>
                      <a:schemeClr val="accent2"/>
                    </a:solidFill>
                  </a:tcPr>
                </a:tc>
                <a:extLst>
                  <a:ext uri="{0D108BD9-81ED-4DB2-BD59-A6C34878D82A}">
                    <a16:rowId xmlns:a16="http://schemas.microsoft.com/office/drawing/2014/main" val="979699445"/>
                  </a:ext>
                </a:extLst>
              </a:tr>
              <a:tr h="504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Recognise that there are many different types of equations of which linear is one type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2.2.1.1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749094"/>
                  </a:ext>
                </a:extLst>
              </a:tr>
              <a:tr h="504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that in an equation the two sides of the 'equals' sign balance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2.2.1.2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90816"/>
                  </a:ext>
                </a:extLst>
              </a:tr>
              <a:tr h="504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that a solution is a value that makes the two sides of an equation balance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2.2.1.3*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955695"/>
                  </a:ext>
                </a:extLst>
              </a:tr>
              <a:tr h="504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that a family of linear equations can all have the same solution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2.2.1.4</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2739072"/>
                  </a:ext>
                </a:extLst>
              </a:tr>
              <a:tr h="612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Solve a linear equation with a single unknown on one side where obtaining the solution requires one step</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Code</a:t>
                      </a:r>
                    </a:p>
                  </a:txBody>
                  <a:tcPr anchor="ctr">
                    <a:solidFill>
                      <a:schemeClr val="accent2"/>
                    </a:solidFill>
                  </a:tcPr>
                </a:tc>
                <a:extLst>
                  <a:ext uri="{0D108BD9-81ED-4DB2-BD59-A6C34878D82A}">
                    <a16:rowId xmlns:a16="http://schemas.microsoft.com/office/drawing/2014/main" val="1983606207"/>
                  </a:ext>
                </a:extLst>
              </a:tr>
              <a:tr h="504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Solve a linear equation requiring a single additive step</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2.2.2.1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7014955"/>
                  </a:ext>
                </a:extLst>
              </a:tr>
              <a:tr h="504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Solve a linear equation requiring a single multiplicative step</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2.2.2.2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9893030"/>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3860183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128962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277DDEB3-48C0-4EA7-37D6-C665319402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90212" y="1202116"/>
            <a:ext cx="6653686" cy="4429764"/>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6F970C9F-2753-9632-19C7-A89C9E0347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225666" y="1214118"/>
            <a:ext cx="6653686" cy="4429764"/>
          </a:xfrm>
          <a:prstGeom prst="rect">
            <a:avLst/>
          </a:prstGeom>
        </p:spPr>
      </p:pic>
    </p:spTree>
    <p:extLst>
      <p:ext uri="{BB962C8B-B14F-4D97-AF65-F5344CB8AC3E}">
        <p14:creationId xmlns:p14="http://schemas.microsoft.com/office/powerpoint/2010/main" val="631888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77D8F35-DEBE-4372-8F7B-EAE31776E7B0}"/>
              </a:ext>
            </a:extLst>
          </p:cNvPr>
          <p:cNvSpPr txBox="1"/>
          <p:nvPr/>
        </p:nvSpPr>
        <p:spPr>
          <a:xfrm rot="16200000">
            <a:off x="-3035526" y="3187721"/>
            <a:ext cx="6694226" cy="646331"/>
          </a:xfrm>
          <a:prstGeom prst="rect">
            <a:avLst/>
          </a:prstGeom>
          <a:noFill/>
        </p:spPr>
        <p:txBody>
          <a:bodyPr wrap="square" rtlCol="0">
            <a:spAutoFit/>
          </a:bodyPr>
          <a:lstStyle/>
          <a:p>
            <a:pPr marL="457200" indent="-457200">
              <a:buClr>
                <a:srgbClr val="585858"/>
              </a:buClr>
              <a:buFont typeface="+mj-lt"/>
              <a:buAutoNum type="alphaLcParenR"/>
            </a:pPr>
            <a:r>
              <a:rPr lang="en-GB" sz="1800" dirty="0">
                <a:solidFill>
                  <a:srgbClr val="585858"/>
                </a:solidFill>
              </a:rPr>
              <a:t> If </a:t>
            </a:r>
            <a:r>
              <a:rPr lang="en-GB" sz="1800" i="1" dirty="0">
                <a:solidFill>
                  <a:srgbClr val="585858"/>
                </a:solidFill>
              </a:rPr>
              <a:t>w </a:t>
            </a:r>
            <a:r>
              <a:rPr lang="en-GB" sz="1800" dirty="0">
                <a:solidFill>
                  <a:srgbClr val="585858"/>
                </a:solidFill>
              </a:rPr>
              <a:t>= 15, fill in the gaps so that each of these equations is true.</a:t>
            </a:r>
          </a:p>
        </p:txBody>
      </p:sp>
      <p:sp>
        <p:nvSpPr>
          <p:cNvPr id="19" name="TextBox 18">
            <a:extLst>
              <a:ext uri="{FF2B5EF4-FFF2-40B4-BE49-F238E27FC236}">
                <a16:creationId xmlns:a16="http://schemas.microsoft.com/office/drawing/2014/main" id="{732430D0-8F4F-4024-914C-D3FC8F503F39}"/>
              </a:ext>
            </a:extLst>
          </p:cNvPr>
          <p:cNvSpPr txBox="1"/>
          <p:nvPr/>
        </p:nvSpPr>
        <p:spPr>
          <a:xfrm rot="16200000">
            <a:off x="-1721316" y="2857692"/>
            <a:ext cx="7354284" cy="646331"/>
          </a:xfrm>
          <a:prstGeom prst="rect">
            <a:avLst/>
          </a:prstGeom>
          <a:noFill/>
        </p:spPr>
        <p:txBody>
          <a:bodyPr wrap="square" rtlCol="0">
            <a:spAutoFit/>
          </a:bodyPr>
          <a:lstStyle/>
          <a:p>
            <a:pPr marL="457200" indent="-457200">
              <a:buClr>
                <a:srgbClr val="585858"/>
              </a:buClr>
              <a:buFont typeface="+mj-lt"/>
              <a:buAutoNum type="alphaLcParenR" startAt="2"/>
            </a:pPr>
            <a:r>
              <a:rPr lang="en-GB" sz="1800" dirty="0">
                <a:solidFill>
                  <a:srgbClr val="585858"/>
                </a:solidFill>
              </a:rPr>
              <a:t>If </a:t>
            </a:r>
            <a:r>
              <a:rPr lang="en-GB" sz="1800" i="1" dirty="0">
                <a:solidFill>
                  <a:srgbClr val="585858"/>
                </a:solidFill>
              </a:rPr>
              <a:t>w + y = 15</a:t>
            </a:r>
            <a:r>
              <a:rPr lang="en-GB" sz="1800" dirty="0">
                <a:solidFill>
                  <a:srgbClr val="585858"/>
                </a:solidFill>
              </a:rPr>
              <a:t>, fill in the gaps so that each of these equations is true.</a:t>
            </a:r>
          </a:p>
        </p:txBody>
      </p:sp>
      <p:pic>
        <p:nvPicPr>
          <p:cNvPr id="7" name="Picture 6">
            <a:extLst>
              <a:ext uri="{FF2B5EF4-FFF2-40B4-BE49-F238E27FC236}">
                <a16:creationId xmlns:a16="http://schemas.microsoft.com/office/drawing/2014/main" id="{07D69330-C639-91FF-BF55-19919B88E19D}"/>
              </a:ext>
            </a:extLst>
          </p:cNvPr>
          <p:cNvPicPr>
            <a:picLocks noChangeAspect="1"/>
          </p:cNvPicPr>
          <p:nvPr/>
        </p:nvPicPr>
        <p:blipFill>
          <a:blip r:embed="rId3"/>
          <a:stretch>
            <a:fillRect/>
          </a:stretch>
        </p:blipFill>
        <p:spPr>
          <a:xfrm rot="16200000">
            <a:off x="-2336891" y="2895554"/>
            <a:ext cx="6724471" cy="1066892"/>
          </a:xfrm>
          <a:prstGeom prst="rect">
            <a:avLst/>
          </a:prstGeom>
        </p:spPr>
      </p:pic>
      <p:pic>
        <p:nvPicPr>
          <p:cNvPr id="8" name="Picture 7">
            <a:extLst>
              <a:ext uri="{FF2B5EF4-FFF2-40B4-BE49-F238E27FC236}">
                <a16:creationId xmlns:a16="http://schemas.microsoft.com/office/drawing/2014/main" id="{2A9F5235-6ABE-053A-278E-CD92DDC30D21}"/>
              </a:ext>
            </a:extLst>
          </p:cNvPr>
          <p:cNvPicPr>
            <a:picLocks noChangeAspect="1"/>
          </p:cNvPicPr>
          <p:nvPr/>
        </p:nvPicPr>
        <p:blipFill>
          <a:blip r:embed="rId4"/>
          <a:stretch>
            <a:fillRect/>
          </a:stretch>
        </p:blipFill>
        <p:spPr>
          <a:xfrm rot="16200000">
            <a:off x="-406529" y="2742049"/>
            <a:ext cx="6724471" cy="1353429"/>
          </a:xfrm>
          <a:prstGeom prst="rect">
            <a:avLst/>
          </a:prstGeom>
        </p:spPr>
      </p:pic>
      <p:cxnSp>
        <p:nvCxnSpPr>
          <p:cNvPr id="14" name="Straight Connector 13">
            <a:extLst>
              <a:ext uri="{FF2B5EF4-FFF2-40B4-BE49-F238E27FC236}">
                <a16:creationId xmlns:a16="http://schemas.microsoft.com/office/drawing/2014/main" id="{EB139E64-7F39-44EF-3D2F-96B9D3D4B6F4}"/>
              </a:ext>
            </a:extLst>
          </p:cNvPr>
          <p:cNvCxnSpPr/>
          <p:nvPr/>
        </p:nvCxnSpPr>
        <p:spPr>
          <a:xfrm>
            <a:off x="4054978"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48F5D9-97AE-B352-558E-F41BA01AB172}"/>
              </a:ext>
            </a:extLst>
          </p:cNvPr>
          <p:cNvCxnSpPr/>
          <p:nvPr/>
        </p:nvCxnSpPr>
        <p:spPr>
          <a:xfrm>
            <a:off x="8260759" y="5687"/>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6EABAAD-4F15-B6C3-9565-14A6245EBFA6}"/>
              </a:ext>
            </a:extLst>
          </p:cNvPr>
          <p:cNvSpPr txBox="1"/>
          <p:nvPr/>
        </p:nvSpPr>
        <p:spPr>
          <a:xfrm rot="16200000">
            <a:off x="1303989" y="3187722"/>
            <a:ext cx="6694226" cy="646331"/>
          </a:xfrm>
          <a:prstGeom prst="rect">
            <a:avLst/>
          </a:prstGeom>
          <a:noFill/>
        </p:spPr>
        <p:txBody>
          <a:bodyPr wrap="square" rtlCol="0">
            <a:spAutoFit/>
          </a:bodyPr>
          <a:lstStyle/>
          <a:p>
            <a:pPr marL="457200" indent="-457200">
              <a:buClr>
                <a:srgbClr val="585858"/>
              </a:buClr>
              <a:buFont typeface="+mj-lt"/>
              <a:buAutoNum type="alphaLcParenR"/>
            </a:pPr>
            <a:r>
              <a:rPr lang="en-GB" sz="1800" dirty="0">
                <a:solidFill>
                  <a:srgbClr val="585858"/>
                </a:solidFill>
              </a:rPr>
              <a:t> If </a:t>
            </a:r>
            <a:r>
              <a:rPr lang="en-GB" sz="1800" i="1" dirty="0">
                <a:solidFill>
                  <a:srgbClr val="585858"/>
                </a:solidFill>
              </a:rPr>
              <a:t>w </a:t>
            </a:r>
            <a:r>
              <a:rPr lang="en-GB" sz="1800" dirty="0">
                <a:solidFill>
                  <a:srgbClr val="585858"/>
                </a:solidFill>
              </a:rPr>
              <a:t>= 15, fill in the gaps so that each of these equations is true.</a:t>
            </a:r>
          </a:p>
        </p:txBody>
      </p:sp>
      <p:sp>
        <p:nvSpPr>
          <p:cNvPr id="17" name="TextBox 16">
            <a:extLst>
              <a:ext uri="{FF2B5EF4-FFF2-40B4-BE49-F238E27FC236}">
                <a16:creationId xmlns:a16="http://schemas.microsoft.com/office/drawing/2014/main" id="{790E273E-A10C-4919-395C-12BFA57782A8}"/>
              </a:ext>
            </a:extLst>
          </p:cNvPr>
          <p:cNvSpPr txBox="1"/>
          <p:nvPr/>
        </p:nvSpPr>
        <p:spPr>
          <a:xfrm rot="16200000">
            <a:off x="2618199" y="2857693"/>
            <a:ext cx="7354284" cy="646331"/>
          </a:xfrm>
          <a:prstGeom prst="rect">
            <a:avLst/>
          </a:prstGeom>
          <a:noFill/>
        </p:spPr>
        <p:txBody>
          <a:bodyPr wrap="square" rtlCol="0">
            <a:spAutoFit/>
          </a:bodyPr>
          <a:lstStyle/>
          <a:p>
            <a:pPr marL="457200" indent="-457200">
              <a:buClr>
                <a:srgbClr val="585858"/>
              </a:buClr>
              <a:buFont typeface="+mj-lt"/>
              <a:buAutoNum type="alphaLcParenR" startAt="2"/>
            </a:pPr>
            <a:r>
              <a:rPr lang="en-GB" sz="1800" dirty="0">
                <a:solidFill>
                  <a:srgbClr val="585858"/>
                </a:solidFill>
              </a:rPr>
              <a:t>If </a:t>
            </a:r>
            <a:r>
              <a:rPr lang="en-GB" sz="1800" i="1" dirty="0">
                <a:solidFill>
                  <a:srgbClr val="585858"/>
                </a:solidFill>
              </a:rPr>
              <a:t>w + y = 15</a:t>
            </a:r>
            <a:r>
              <a:rPr lang="en-GB" sz="1800" dirty="0">
                <a:solidFill>
                  <a:srgbClr val="585858"/>
                </a:solidFill>
              </a:rPr>
              <a:t>, fill in the gaps so that each of these equations is true.</a:t>
            </a:r>
          </a:p>
        </p:txBody>
      </p:sp>
      <p:pic>
        <p:nvPicPr>
          <p:cNvPr id="18" name="Picture 17">
            <a:extLst>
              <a:ext uri="{FF2B5EF4-FFF2-40B4-BE49-F238E27FC236}">
                <a16:creationId xmlns:a16="http://schemas.microsoft.com/office/drawing/2014/main" id="{4446698A-BDE1-3F94-C3B8-2ADC6A489ABC}"/>
              </a:ext>
            </a:extLst>
          </p:cNvPr>
          <p:cNvPicPr>
            <a:picLocks noChangeAspect="1"/>
          </p:cNvPicPr>
          <p:nvPr/>
        </p:nvPicPr>
        <p:blipFill>
          <a:blip r:embed="rId3"/>
          <a:stretch>
            <a:fillRect/>
          </a:stretch>
        </p:blipFill>
        <p:spPr>
          <a:xfrm rot="16200000">
            <a:off x="2002624" y="2895555"/>
            <a:ext cx="6724471" cy="1066892"/>
          </a:xfrm>
          <a:prstGeom prst="rect">
            <a:avLst/>
          </a:prstGeom>
        </p:spPr>
      </p:pic>
      <p:pic>
        <p:nvPicPr>
          <p:cNvPr id="21" name="Picture 20">
            <a:extLst>
              <a:ext uri="{FF2B5EF4-FFF2-40B4-BE49-F238E27FC236}">
                <a16:creationId xmlns:a16="http://schemas.microsoft.com/office/drawing/2014/main" id="{A218B677-6BA4-432D-82F9-C3BF03F3C543}"/>
              </a:ext>
            </a:extLst>
          </p:cNvPr>
          <p:cNvPicPr>
            <a:picLocks noChangeAspect="1"/>
          </p:cNvPicPr>
          <p:nvPr/>
        </p:nvPicPr>
        <p:blipFill>
          <a:blip r:embed="rId4"/>
          <a:stretch>
            <a:fillRect/>
          </a:stretch>
        </p:blipFill>
        <p:spPr>
          <a:xfrm rot="16200000">
            <a:off x="3932986" y="2742050"/>
            <a:ext cx="6724471" cy="1353429"/>
          </a:xfrm>
          <a:prstGeom prst="rect">
            <a:avLst/>
          </a:prstGeom>
        </p:spPr>
      </p:pic>
      <p:sp>
        <p:nvSpPr>
          <p:cNvPr id="26" name="TextBox 25">
            <a:extLst>
              <a:ext uri="{FF2B5EF4-FFF2-40B4-BE49-F238E27FC236}">
                <a16:creationId xmlns:a16="http://schemas.microsoft.com/office/drawing/2014/main" id="{77A53192-9021-3DDB-DB08-385075C9BD88}"/>
              </a:ext>
            </a:extLst>
          </p:cNvPr>
          <p:cNvSpPr txBox="1"/>
          <p:nvPr/>
        </p:nvSpPr>
        <p:spPr>
          <a:xfrm rot="16200000">
            <a:off x="5355105" y="3187720"/>
            <a:ext cx="6694226" cy="646331"/>
          </a:xfrm>
          <a:prstGeom prst="rect">
            <a:avLst/>
          </a:prstGeom>
          <a:noFill/>
        </p:spPr>
        <p:txBody>
          <a:bodyPr wrap="square" rtlCol="0">
            <a:spAutoFit/>
          </a:bodyPr>
          <a:lstStyle/>
          <a:p>
            <a:pPr marL="457200" indent="-457200">
              <a:buClr>
                <a:srgbClr val="585858"/>
              </a:buClr>
              <a:buFont typeface="+mj-lt"/>
              <a:buAutoNum type="alphaLcParenR"/>
            </a:pPr>
            <a:r>
              <a:rPr lang="en-GB" sz="1800" dirty="0">
                <a:solidFill>
                  <a:srgbClr val="585858"/>
                </a:solidFill>
              </a:rPr>
              <a:t> If </a:t>
            </a:r>
            <a:r>
              <a:rPr lang="en-GB" sz="1800" i="1" dirty="0">
                <a:solidFill>
                  <a:srgbClr val="585858"/>
                </a:solidFill>
              </a:rPr>
              <a:t>w </a:t>
            </a:r>
            <a:r>
              <a:rPr lang="en-GB" sz="1800" dirty="0">
                <a:solidFill>
                  <a:srgbClr val="585858"/>
                </a:solidFill>
              </a:rPr>
              <a:t>= 15, fill in the gaps so that each of these equations is true.</a:t>
            </a:r>
          </a:p>
        </p:txBody>
      </p:sp>
      <p:sp>
        <p:nvSpPr>
          <p:cNvPr id="27" name="TextBox 26">
            <a:extLst>
              <a:ext uri="{FF2B5EF4-FFF2-40B4-BE49-F238E27FC236}">
                <a16:creationId xmlns:a16="http://schemas.microsoft.com/office/drawing/2014/main" id="{1AAB5B6E-8983-D241-E0D3-A3A91EB7EA83}"/>
              </a:ext>
            </a:extLst>
          </p:cNvPr>
          <p:cNvSpPr txBox="1"/>
          <p:nvPr/>
        </p:nvSpPr>
        <p:spPr>
          <a:xfrm rot="16200000">
            <a:off x="6669315" y="2857691"/>
            <a:ext cx="7354284" cy="646331"/>
          </a:xfrm>
          <a:prstGeom prst="rect">
            <a:avLst/>
          </a:prstGeom>
          <a:noFill/>
        </p:spPr>
        <p:txBody>
          <a:bodyPr wrap="square" rtlCol="0">
            <a:spAutoFit/>
          </a:bodyPr>
          <a:lstStyle/>
          <a:p>
            <a:pPr marL="457200" indent="-457200">
              <a:buClr>
                <a:srgbClr val="585858"/>
              </a:buClr>
              <a:buFont typeface="+mj-lt"/>
              <a:buAutoNum type="alphaLcParenR" startAt="2"/>
            </a:pPr>
            <a:r>
              <a:rPr lang="en-GB" sz="1800" dirty="0">
                <a:solidFill>
                  <a:srgbClr val="585858"/>
                </a:solidFill>
              </a:rPr>
              <a:t>If </a:t>
            </a:r>
            <a:r>
              <a:rPr lang="en-GB" sz="1800" i="1" dirty="0">
                <a:solidFill>
                  <a:srgbClr val="585858"/>
                </a:solidFill>
              </a:rPr>
              <a:t>w + y = 15</a:t>
            </a:r>
            <a:r>
              <a:rPr lang="en-GB" sz="1800" dirty="0">
                <a:solidFill>
                  <a:srgbClr val="585858"/>
                </a:solidFill>
              </a:rPr>
              <a:t>, fill in the gaps so that each of these equations is true.</a:t>
            </a:r>
          </a:p>
        </p:txBody>
      </p:sp>
      <p:pic>
        <p:nvPicPr>
          <p:cNvPr id="28" name="Picture 27">
            <a:extLst>
              <a:ext uri="{FF2B5EF4-FFF2-40B4-BE49-F238E27FC236}">
                <a16:creationId xmlns:a16="http://schemas.microsoft.com/office/drawing/2014/main" id="{0A58444A-8AB6-568B-EBEC-11AF5EAB90B3}"/>
              </a:ext>
            </a:extLst>
          </p:cNvPr>
          <p:cNvPicPr>
            <a:picLocks noChangeAspect="1"/>
          </p:cNvPicPr>
          <p:nvPr/>
        </p:nvPicPr>
        <p:blipFill>
          <a:blip r:embed="rId3"/>
          <a:stretch>
            <a:fillRect/>
          </a:stretch>
        </p:blipFill>
        <p:spPr>
          <a:xfrm rot="16200000">
            <a:off x="6053740" y="2895553"/>
            <a:ext cx="6724471" cy="1066892"/>
          </a:xfrm>
          <a:prstGeom prst="rect">
            <a:avLst/>
          </a:prstGeom>
        </p:spPr>
      </p:pic>
      <p:pic>
        <p:nvPicPr>
          <p:cNvPr id="30" name="Picture 29">
            <a:extLst>
              <a:ext uri="{FF2B5EF4-FFF2-40B4-BE49-F238E27FC236}">
                <a16:creationId xmlns:a16="http://schemas.microsoft.com/office/drawing/2014/main" id="{2905CA7F-77A1-9E49-EFE6-C7DBD98D5641}"/>
              </a:ext>
            </a:extLst>
          </p:cNvPr>
          <p:cNvPicPr>
            <a:picLocks noChangeAspect="1"/>
          </p:cNvPicPr>
          <p:nvPr/>
        </p:nvPicPr>
        <p:blipFill>
          <a:blip r:embed="rId4"/>
          <a:stretch>
            <a:fillRect/>
          </a:stretch>
        </p:blipFill>
        <p:spPr>
          <a:xfrm rot="16200000">
            <a:off x="7984102" y="2742048"/>
            <a:ext cx="6724471" cy="1353429"/>
          </a:xfrm>
          <a:prstGeom prst="rect">
            <a:avLst/>
          </a:prstGeom>
        </p:spPr>
      </p:pic>
    </p:spTree>
    <p:extLst>
      <p:ext uri="{BB962C8B-B14F-4D97-AF65-F5344CB8AC3E}">
        <p14:creationId xmlns:p14="http://schemas.microsoft.com/office/powerpoint/2010/main" val="2588178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45B840-E502-022D-582E-17FC5B1D7124}"/>
              </a:ext>
            </a:extLst>
          </p:cNvPr>
          <p:cNvGrpSpPr/>
          <p:nvPr/>
        </p:nvGrpSpPr>
        <p:grpSpPr>
          <a:xfrm>
            <a:off x="341657" y="167657"/>
            <a:ext cx="3497051" cy="2759042"/>
            <a:chOff x="303069" y="2419413"/>
            <a:chExt cx="3497051" cy="2759042"/>
          </a:xfrm>
        </p:grpSpPr>
        <p:sp>
          <p:nvSpPr>
            <p:cNvPr id="10" name="Oval 9">
              <a:extLst>
                <a:ext uri="{FF2B5EF4-FFF2-40B4-BE49-F238E27FC236}">
                  <a16:creationId xmlns:a16="http://schemas.microsoft.com/office/drawing/2014/main" id="{4E894E08-0C27-8155-5B88-86B89D3E6CD9}"/>
                </a:ext>
              </a:extLst>
            </p:cNvPr>
            <p:cNvSpPr/>
            <p:nvPr/>
          </p:nvSpPr>
          <p:spPr>
            <a:xfrm>
              <a:off x="2892100" y="3072455"/>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4" name="Arrow: U-Turn 3">
              <a:extLst>
                <a:ext uri="{FF2B5EF4-FFF2-40B4-BE49-F238E27FC236}">
                  <a16:creationId xmlns:a16="http://schemas.microsoft.com/office/drawing/2014/main" id="{B479E742-5641-B675-A864-1A5D59706A60}"/>
                </a:ext>
              </a:extLst>
            </p:cNvPr>
            <p:cNvSpPr/>
            <p:nvPr/>
          </p:nvSpPr>
          <p:spPr>
            <a:xfrm>
              <a:off x="971940" y="2597923"/>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5" name="Oval 4">
              <a:extLst>
                <a:ext uri="{FF2B5EF4-FFF2-40B4-BE49-F238E27FC236}">
                  <a16:creationId xmlns:a16="http://schemas.microsoft.com/office/drawing/2014/main" id="{F0D29ADF-8E33-49CF-6CB2-529D7C63B93C}"/>
                </a:ext>
              </a:extLst>
            </p:cNvPr>
            <p:cNvSpPr/>
            <p:nvPr/>
          </p:nvSpPr>
          <p:spPr>
            <a:xfrm>
              <a:off x="590420" y="3101032"/>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00628C"/>
                  </a:solidFill>
                </a:rPr>
                <a:t>20</a:t>
              </a:r>
            </a:p>
          </p:txBody>
        </p:sp>
        <p:sp>
          <p:nvSpPr>
            <p:cNvPr id="9" name="Rectangle 8">
              <a:extLst>
                <a:ext uri="{FF2B5EF4-FFF2-40B4-BE49-F238E27FC236}">
                  <a16:creationId xmlns:a16="http://schemas.microsoft.com/office/drawing/2014/main" id="{CFFD2AA5-7230-2DBA-8E63-13C4983E4768}"/>
                </a:ext>
              </a:extLst>
            </p:cNvPr>
            <p:cNvSpPr/>
            <p:nvPr/>
          </p:nvSpPr>
          <p:spPr>
            <a:xfrm>
              <a:off x="1429357" y="2433188"/>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sym typeface="Symbol" panose="05050102010706020507" pitchFamily="18" charset="2"/>
                </a:rPr>
                <a:t></a:t>
              </a:r>
              <a:r>
                <a:rPr lang="en-GB" sz="2400" dirty="0">
                  <a:solidFill>
                    <a:srgbClr val="00628C"/>
                  </a:solidFill>
                </a:rPr>
                <a:t> 8</a:t>
              </a:r>
            </a:p>
          </p:txBody>
        </p:sp>
        <p:sp>
          <p:nvSpPr>
            <p:cNvPr id="11" name="Rectangle 10">
              <a:extLst>
                <a:ext uri="{FF2B5EF4-FFF2-40B4-BE49-F238E27FC236}">
                  <a16:creationId xmlns:a16="http://schemas.microsoft.com/office/drawing/2014/main" id="{4E46205F-5BCA-A047-CCBF-ABEF29894CE2}"/>
                </a:ext>
              </a:extLst>
            </p:cNvPr>
            <p:cNvSpPr/>
            <p:nvPr/>
          </p:nvSpPr>
          <p:spPr>
            <a:xfrm>
              <a:off x="2258708" y="2433187"/>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 4</a:t>
              </a:r>
            </a:p>
          </p:txBody>
        </p:sp>
        <p:sp>
          <p:nvSpPr>
            <p:cNvPr id="13" name="Arrow: U-Turn 12">
              <a:extLst>
                <a:ext uri="{FF2B5EF4-FFF2-40B4-BE49-F238E27FC236}">
                  <a16:creationId xmlns:a16="http://schemas.microsoft.com/office/drawing/2014/main" id="{4A1D86CF-4695-97EA-E69F-D33EA1A87A7E}"/>
                </a:ext>
              </a:extLst>
            </p:cNvPr>
            <p:cNvSpPr/>
            <p:nvPr/>
          </p:nvSpPr>
          <p:spPr>
            <a:xfrm rot="10800000">
              <a:off x="890220" y="3514477"/>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4" name="Rectangle 13">
              <a:extLst>
                <a:ext uri="{FF2B5EF4-FFF2-40B4-BE49-F238E27FC236}">
                  <a16:creationId xmlns:a16="http://schemas.microsoft.com/office/drawing/2014/main" id="{41F49D7C-E594-190F-9CE2-6CAB2478D98B}"/>
                </a:ext>
              </a:extLst>
            </p:cNvPr>
            <p:cNvSpPr/>
            <p:nvPr/>
          </p:nvSpPr>
          <p:spPr>
            <a:xfrm>
              <a:off x="1429357" y="3648115"/>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5" name="Rectangle 14">
              <a:extLst>
                <a:ext uri="{FF2B5EF4-FFF2-40B4-BE49-F238E27FC236}">
                  <a16:creationId xmlns:a16="http://schemas.microsoft.com/office/drawing/2014/main" id="{392BD834-E734-E56D-838D-802AA3895459}"/>
                </a:ext>
              </a:extLst>
            </p:cNvPr>
            <p:cNvSpPr/>
            <p:nvPr/>
          </p:nvSpPr>
          <p:spPr>
            <a:xfrm>
              <a:off x="2258708" y="3648114"/>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CFD10A-8541-2CB3-DF8F-846032AB9246}"/>
                    </a:ext>
                  </a:extLst>
                </p:cNvPr>
                <p:cNvSpPr txBox="1"/>
                <p:nvPr/>
              </p:nvSpPr>
              <p:spPr>
                <a:xfrm>
                  <a:off x="807070" y="4409014"/>
                  <a:ext cx="2549966" cy="769441"/>
                </a:xfrm>
                <a:prstGeom prst="rect">
                  <a:avLst/>
                </a:prstGeom>
                <a:noFill/>
              </p:spPr>
              <p:txBody>
                <a:bodyPr wrap="square">
                  <a:spAutoFit/>
                </a:bodyPr>
                <a:lstStyle/>
                <a:p>
                  <a:pPr algn="ctr">
                    <a:spcBef>
                      <a:spcPts val="1200"/>
                    </a:spcBef>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20 × 4 – 8 = 72</m:t>
                        </m:r>
                      </m:oMath>
                    </m:oMathPara>
                  </a14:m>
                  <a:endParaRPr lang="en-GB" sz="2200" dirty="0"/>
                </a:p>
                <a:p>
                  <a:pPr algn="ctr">
                    <a:spcBef>
                      <a:spcPts val="1200"/>
                    </a:spcBef>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4(20 – 8) = 48</m:t>
                        </m:r>
                      </m:oMath>
                    </m:oMathPara>
                  </a14:m>
                  <a:endParaRPr lang="en-GB" sz="2200" dirty="0"/>
                </a:p>
              </p:txBody>
            </p:sp>
          </mc:Choice>
          <mc:Fallback xmlns="">
            <p:sp>
              <p:nvSpPr>
                <p:cNvPr id="16" name="TextBox 15">
                  <a:extLst>
                    <a:ext uri="{FF2B5EF4-FFF2-40B4-BE49-F238E27FC236}">
                      <a16:creationId xmlns:a16="http://schemas.microsoft.com/office/drawing/2014/main" id="{0ACFD10A-8541-2CB3-DF8F-846032AB9246}"/>
                    </a:ext>
                  </a:extLst>
                </p:cNvPr>
                <p:cNvSpPr txBox="1">
                  <a:spLocks noRot="1" noChangeAspect="1" noMove="1" noResize="1" noEditPoints="1" noAdjustHandles="1" noChangeArrowheads="1" noChangeShapeType="1" noTextEdit="1"/>
                </p:cNvSpPr>
                <p:nvPr/>
              </p:nvSpPr>
              <p:spPr>
                <a:xfrm>
                  <a:off x="807070" y="4409014"/>
                  <a:ext cx="2549966" cy="769441"/>
                </a:xfrm>
                <a:prstGeom prst="rect">
                  <a:avLst/>
                </a:prstGeom>
                <a:blipFill>
                  <a:blip r:embed="rId4"/>
                  <a:stretch>
                    <a:fillRect b="-10317"/>
                  </a:stretch>
                </a:blipFill>
              </p:spPr>
              <p:txBody>
                <a:bodyPr/>
                <a:lstStyle/>
                <a:p>
                  <a:r>
                    <a:rPr lang="en-GB">
                      <a:noFill/>
                    </a:rPr>
                    <a:t> </a:t>
                  </a:r>
                </a:p>
              </p:txBody>
            </p:sp>
          </mc:Fallback>
        </mc:AlternateContent>
        <p:sp>
          <p:nvSpPr>
            <p:cNvPr id="39" name="Oval 38">
              <a:extLst>
                <a:ext uri="{FF2B5EF4-FFF2-40B4-BE49-F238E27FC236}">
                  <a16:creationId xmlns:a16="http://schemas.microsoft.com/office/drawing/2014/main" id="{63FDDA4C-34C2-D180-16A8-2B65E3E61E0A}"/>
                </a:ext>
              </a:extLst>
            </p:cNvPr>
            <p:cNvSpPr/>
            <p:nvPr/>
          </p:nvSpPr>
          <p:spPr>
            <a:xfrm>
              <a:off x="303069" y="2419413"/>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1</a:t>
              </a:r>
            </a:p>
          </p:txBody>
        </p:sp>
      </p:grpSp>
      <p:grpSp>
        <p:nvGrpSpPr>
          <p:cNvPr id="7" name="Group 6">
            <a:extLst>
              <a:ext uri="{FF2B5EF4-FFF2-40B4-BE49-F238E27FC236}">
                <a16:creationId xmlns:a16="http://schemas.microsoft.com/office/drawing/2014/main" id="{FFF53922-2024-945E-A8F4-56116DE53E92}"/>
              </a:ext>
            </a:extLst>
          </p:cNvPr>
          <p:cNvGrpSpPr/>
          <p:nvPr/>
        </p:nvGrpSpPr>
        <p:grpSpPr>
          <a:xfrm>
            <a:off x="4194742" y="152437"/>
            <a:ext cx="3585896" cy="2720407"/>
            <a:chOff x="4163469" y="2417965"/>
            <a:chExt cx="3585896" cy="2720407"/>
          </a:xfrm>
        </p:grpSpPr>
        <p:sp>
          <p:nvSpPr>
            <p:cNvPr id="17" name="Oval 16">
              <a:extLst>
                <a:ext uri="{FF2B5EF4-FFF2-40B4-BE49-F238E27FC236}">
                  <a16:creationId xmlns:a16="http://schemas.microsoft.com/office/drawing/2014/main" id="{A035F925-4877-41CA-ADF6-007CE69EC114}"/>
                </a:ext>
              </a:extLst>
            </p:cNvPr>
            <p:cNvSpPr/>
            <p:nvPr/>
          </p:nvSpPr>
          <p:spPr>
            <a:xfrm>
              <a:off x="6793360" y="3072454"/>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18" name="Arrow: U-Turn 17">
              <a:extLst>
                <a:ext uri="{FF2B5EF4-FFF2-40B4-BE49-F238E27FC236}">
                  <a16:creationId xmlns:a16="http://schemas.microsoft.com/office/drawing/2014/main" id="{7A1C87A7-E073-D268-5A4E-18981F466E1F}"/>
                </a:ext>
              </a:extLst>
            </p:cNvPr>
            <p:cNvSpPr/>
            <p:nvPr/>
          </p:nvSpPr>
          <p:spPr>
            <a:xfrm>
              <a:off x="4873200" y="2597922"/>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9" name="Oval 18">
              <a:extLst>
                <a:ext uri="{FF2B5EF4-FFF2-40B4-BE49-F238E27FC236}">
                  <a16:creationId xmlns:a16="http://schemas.microsoft.com/office/drawing/2014/main" id="{535B0A79-06FC-3EA2-241E-0DCBA84A17B0}"/>
                </a:ext>
              </a:extLst>
            </p:cNvPr>
            <p:cNvSpPr/>
            <p:nvPr/>
          </p:nvSpPr>
          <p:spPr>
            <a:xfrm>
              <a:off x="4491680" y="3101031"/>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00628C"/>
                  </a:solidFill>
                </a:rPr>
                <a:t>20</a:t>
              </a:r>
            </a:p>
          </p:txBody>
        </p:sp>
        <p:sp>
          <p:nvSpPr>
            <p:cNvPr id="20" name="Rectangle 19">
              <a:extLst>
                <a:ext uri="{FF2B5EF4-FFF2-40B4-BE49-F238E27FC236}">
                  <a16:creationId xmlns:a16="http://schemas.microsoft.com/office/drawing/2014/main" id="{C4D2CE23-95A3-0970-23A1-4BBE63F8A95F}"/>
                </a:ext>
              </a:extLst>
            </p:cNvPr>
            <p:cNvSpPr/>
            <p:nvPr/>
          </p:nvSpPr>
          <p:spPr>
            <a:xfrm>
              <a:off x="5330617" y="2433187"/>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 8</a:t>
              </a:r>
            </a:p>
          </p:txBody>
        </p:sp>
        <p:sp>
          <p:nvSpPr>
            <p:cNvPr id="21" name="Rectangle 20">
              <a:extLst>
                <a:ext uri="{FF2B5EF4-FFF2-40B4-BE49-F238E27FC236}">
                  <a16:creationId xmlns:a16="http://schemas.microsoft.com/office/drawing/2014/main" id="{544EE7D4-C355-5E69-A234-AB3B8DF8E99E}"/>
                </a:ext>
              </a:extLst>
            </p:cNvPr>
            <p:cNvSpPr/>
            <p:nvPr/>
          </p:nvSpPr>
          <p:spPr>
            <a:xfrm>
              <a:off x="6159968" y="2433186"/>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+ 4</a:t>
              </a:r>
            </a:p>
          </p:txBody>
        </p:sp>
        <p:sp>
          <p:nvSpPr>
            <p:cNvPr id="22" name="Arrow: U-Turn 21">
              <a:extLst>
                <a:ext uri="{FF2B5EF4-FFF2-40B4-BE49-F238E27FC236}">
                  <a16:creationId xmlns:a16="http://schemas.microsoft.com/office/drawing/2014/main" id="{27AB915D-1B39-B0DA-3ED2-CCC73299C242}"/>
                </a:ext>
              </a:extLst>
            </p:cNvPr>
            <p:cNvSpPr/>
            <p:nvPr/>
          </p:nvSpPr>
          <p:spPr>
            <a:xfrm rot="10800000">
              <a:off x="4791480" y="3514476"/>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23" name="Rectangle 22">
              <a:extLst>
                <a:ext uri="{FF2B5EF4-FFF2-40B4-BE49-F238E27FC236}">
                  <a16:creationId xmlns:a16="http://schemas.microsoft.com/office/drawing/2014/main" id="{30DF73B5-909B-8657-43A4-8A21CEE4A9B3}"/>
                </a:ext>
              </a:extLst>
            </p:cNvPr>
            <p:cNvSpPr/>
            <p:nvPr/>
          </p:nvSpPr>
          <p:spPr>
            <a:xfrm>
              <a:off x="5330617" y="3648114"/>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24" name="Rectangle 23">
              <a:extLst>
                <a:ext uri="{FF2B5EF4-FFF2-40B4-BE49-F238E27FC236}">
                  <a16:creationId xmlns:a16="http://schemas.microsoft.com/office/drawing/2014/main" id="{2373EBAE-8103-63BA-8687-F4191224656D}"/>
                </a:ext>
              </a:extLst>
            </p:cNvPr>
            <p:cNvSpPr/>
            <p:nvPr/>
          </p:nvSpPr>
          <p:spPr>
            <a:xfrm>
              <a:off x="6159968" y="3648113"/>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2F8D9D7-603C-D472-8969-D7932D3A2788}"/>
                    </a:ext>
                  </a:extLst>
                </p:cNvPr>
                <p:cNvSpPr txBox="1"/>
                <p:nvPr/>
              </p:nvSpPr>
              <p:spPr>
                <a:xfrm>
                  <a:off x="4372876" y="4502364"/>
                  <a:ext cx="1615827" cy="636008"/>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20</m:t>
                            </m:r>
                          </m:num>
                          <m:den>
                            <m:r>
                              <a:rPr lang="en-GB" sz="2200" b="0" i="1" smtClean="0">
                                <a:latin typeface="Cambria Math" panose="02040503050406030204" pitchFamily="18" charset="0"/>
                              </a:rPr>
                              <m:t>8</m:t>
                            </m:r>
                          </m:den>
                        </m:f>
                        <m:r>
                          <a:rPr lang="en-GB" sz="2200" b="0" i="0" smtClean="0">
                            <a:latin typeface="Cambria Math" panose="02040503050406030204" pitchFamily="18" charset="0"/>
                          </a:rPr>
                          <m:t>+4=6.5</m:t>
                        </m:r>
                      </m:oMath>
                    </m:oMathPara>
                  </a14:m>
                  <a:endParaRPr lang="en-GB" sz="2200" dirty="0"/>
                </a:p>
              </p:txBody>
            </p:sp>
          </mc:Choice>
          <mc:Fallback xmlns="">
            <p:sp>
              <p:nvSpPr>
                <p:cNvPr id="25" name="TextBox 24">
                  <a:extLst>
                    <a:ext uri="{FF2B5EF4-FFF2-40B4-BE49-F238E27FC236}">
                      <a16:creationId xmlns:a16="http://schemas.microsoft.com/office/drawing/2014/main" id="{92F8D9D7-603C-D472-8969-D7932D3A2788}"/>
                    </a:ext>
                  </a:extLst>
                </p:cNvPr>
                <p:cNvSpPr txBox="1">
                  <a:spLocks noRot="1" noChangeAspect="1" noMove="1" noResize="1" noEditPoints="1" noAdjustHandles="1" noChangeArrowheads="1" noChangeShapeType="1" noTextEdit="1"/>
                </p:cNvSpPr>
                <p:nvPr/>
              </p:nvSpPr>
              <p:spPr>
                <a:xfrm>
                  <a:off x="4372876" y="4502364"/>
                  <a:ext cx="1615827" cy="63600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90E71E2-1342-3FFC-AAAB-1397C4509E1D}"/>
                    </a:ext>
                  </a:extLst>
                </p:cNvPr>
                <p:cNvSpPr txBox="1"/>
                <p:nvPr/>
              </p:nvSpPr>
              <p:spPr>
                <a:xfrm>
                  <a:off x="6346737" y="4502364"/>
                  <a:ext cx="1402628" cy="636008"/>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3=</m:t>
                        </m:r>
                        <m:f>
                          <m:fPr>
                            <m:ctrlPr>
                              <a:rPr lang="en-GB" sz="2200" i="1" smtClean="0">
                                <a:latin typeface="Cambria Math" panose="02040503050406030204" pitchFamily="18" charset="0"/>
                              </a:rPr>
                            </m:ctrlPr>
                          </m:fPr>
                          <m:num>
                            <m:r>
                              <a:rPr lang="en-GB" sz="2200" b="0" i="1" smtClean="0">
                                <a:latin typeface="Cambria Math" panose="02040503050406030204" pitchFamily="18" charset="0"/>
                              </a:rPr>
                              <m:t>20+4</m:t>
                            </m:r>
                          </m:num>
                          <m:den>
                            <m:r>
                              <a:rPr lang="en-GB" sz="2200" b="0" i="1" smtClean="0">
                                <a:latin typeface="Cambria Math" panose="02040503050406030204" pitchFamily="18" charset="0"/>
                              </a:rPr>
                              <m:t>8</m:t>
                            </m:r>
                          </m:den>
                        </m:f>
                      </m:oMath>
                    </m:oMathPara>
                  </a14:m>
                  <a:endParaRPr lang="en-GB" sz="2200" dirty="0"/>
                </a:p>
              </p:txBody>
            </p:sp>
          </mc:Choice>
          <mc:Fallback xmlns="">
            <p:sp>
              <p:nvSpPr>
                <p:cNvPr id="26" name="TextBox 25">
                  <a:extLst>
                    <a:ext uri="{FF2B5EF4-FFF2-40B4-BE49-F238E27FC236}">
                      <a16:creationId xmlns:a16="http://schemas.microsoft.com/office/drawing/2014/main" id="{990E71E2-1342-3FFC-AAAB-1397C4509E1D}"/>
                    </a:ext>
                  </a:extLst>
                </p:cNvPr>
                <p:cNvSpPr txBox="1">
                  <a:spLocks noRot="1" noChangeAspect="1" noMove="1" noResize="1" noEditPoints="1" noAdjustHandles="1" noChangeArrowheads="1" noChangeShapeType="1" noTextEdit="1"/>
                </p:cNvSpPr>
                <p:nvPr/>
              </p:nvSpPr>
              <p:spPr>
                <a:xfrm>
                  <a:off x="6346737" y="4502364"/>
                  <a:ext cx="1402628" cy="636008"/>
                </a:xfrm>
                <a:prstGeom prst="rect">
                  <a:avLst/>
                </a:prstGeom>
                <a:blipFill>
                  <a:blip r:embed="rId6"/>
                  <a:stretch>
                    <a:fillRect/>
                  </a:stretch>
                </a:blipFill>
              </p:spPr>
              <p:txBody>
                <a:bodyPr/>
                <a:lstStyle/>
                <a:p>
                  <a:r>
                    <a:rPr lang="en-GB">
                      <a:noFill/>
                    </a:rPr>
                    <a:t> </a:t>
                  </a:r>
                </a:p>
              </p:txBody>
            </p:sp>
          </mc:Fallback>
        </mc:AlternateContent>
        <p:sp>
          <p:nvSpPr>
            <p:cNvPr id="40" name="Oval 39">
              <a:extLst>
                <a:ext uri="{FF2B5EF4-FFF2-40B4-BE49-F238E27FC236}">
                  <a16:creationId xmlns:a16="http://schemas.microsoft.com/office/drawing/2014/main" id="{80AF5380-67F1-DC36-18C2-DD561A611A2D}"/>
                </a:ext>
              </a:extLst>
            </p:cNvPr>
            <p:cNvSpPr/>
            <p:nvPr/>
          </p:nvSpPr>
          <p:spPr>
            <a:xfrm>
              <a:off x="4163469" y="2417965"/>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2</a:t>
              </a:r>
            </a:p>
          </p:txBody>
        </p:sp>
      </p:grpSp>
      <p:grpSp>
        <p:nvGrpSpPr>
          <p:cNvPr id="8" name="Group 7">
            <a:extLst>
              <a:ext uri="{FF2B5EF4-FFF2-40B4-BE49-F238E27FC236}">
                <a16:creationId xmlns:a16="http://schemas.microsoft.com/office/drawing/2014/main" id="{D80AE570-BAB8-30CF-D285-6630B4614EF8}"/>
              </a:ext>
            </a:extLst>
          </p:cNvPr>
          <p:cNvGrpSpPr/>
          <p:nvPr/>
        </p:nvGrpSpPr>
        <p:grpSpPr>
          <a:xfrm>
            <a:off x="8055142" y="152437"/>
            <a:ext cx="3497051" cy="2813765"/>
            <a:chOff x="8023869" y="2417965"/>
            <a:chExt cx="3497051" cy="2813765"/>
          </a:xfrm>
        </p:grpSpPr>
        <p:sp>
          <p:nvSpPr>
            <p:cNvPr id="27" name="Oval 26">
              <a:extLst>
                <a:ext uri="{FF2B5EF4-FFF2-40B4-BE49-F238E27FC236}">
                  <a16:creationId xmlns:a16="http://schemas.microsoft.com/office/drawing/2014/main" id="{E3E4F2F4-EC2A-D95C-7A2B-723633FD3587}"/>
                </a:ext>
              </a:extLst>
            </p:cNvPr>
            <p:cNvSpPr/>
            <p:nvPr/>
          </p:nvSpPr>
          <p:spPr>
            <a:xfrm>
              <a:off x="10612900" y="3072453"/>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28" name="Arrow: U-Turn 27">
              <a:extLst>
                <a:ext uri="{FF2B5EF4-FFF2-40B4-BE49-F238E27FC236}">
                  <a16:creationId xmlns:a16="http://schemas.microsoft.com/office/drawing/2014/main" id="{76839BCE-3753-EF37-5B7B-7A372CD5C7C9}"/>
                </a:ext>
              </a:extLst>
            </p:cNvPr>
            <p:cNvSpPr/>
            <p:nvPr/>
          </p:nvSpPr>
          <p:spPr>
            <a:xfrm>
              <a:off x="8692740" y="2597921"/>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29" name="Oval 28">
              <a:extLst>
                <a:ext uri="{FF2B5EF4-FFF2-40B4-BE49-F238E27FC236}">
                  <a16:creationId xmlns:a16="http://schemas.microsoft.com/office/drawing/2014/main" id="{5709CA7F-A716-2EEC-F3A7-FD6CF5F59F82}"/>
                </a:ext>
              </a:extLst>
            </p:cNvPr>
            <p:cNvSpPr/>
            <p:nvPr/>
          </p:nvSpPr>
          <p:spPr>
            <a:xfrm>
              <a:off x="8311220" y="3101030"/>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00628C"/>
                  </a:solidFill>
                </a:rPr>
                <a:t>20</a:t>
              </a:r>
            </a:p>
          </p:txBody>
        </p:sp>
        <p:sp>
          <p:nvSpPr>
            <p:cNvPr id="30" name="Rectangle 29">
              <a:extLst>
                <a:ext uri="{FF2B5EF4-FFF2-40B4-BE49-F238E27FC236}">
                  <a16:creationId xmlns:a16="http://schemas.microsoft.com/office/drawing/2014/main" id="{54BC6965-B7FC-F20D-2E65-79A61F387D03}"/>
                </a:ext>
              </a:extLst>
            </p:cNvPr>
            <p:cNvSpPr/>
            <p:nvPr/>
          </p:nvSpPr>
          <p:spPr>
            <a:xfrm>
              <a:off x="9150157" y="2433186"/>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sym typeface="Symbol" panose="05050102010706020507" pitchFamily="18" charset="2"/>
                </a:rPr>
                <a:t></a:t>
              </a:r>
              <a:r>
                <a:rPr lang="en-GB" sz="2400" dirty="0">
                  <a:solidFill>
                    <a:srgbClr val="00628C"/>
                  </a:solidFill>
                </a:rPr>
                <a:t> 8</a:t>
              </a:r>
            </a:p>
          </p:txBody>
        </p:sp>
        <p:sp>
          <p:nvSpPr>
            <p:cNvPr id="31" name="Rectangle 30">
              <a:extLst>
                <a:ext uri="{FF2B5EF4-FFF2-40B4-BE49-F238E27FC236}">
                  <a16:creationId xmlns:a16="http://schemas.microsoft.com/office/drawing/2014/main" id="{F7AB68F9-9931-D95C-465D-60861028F83F}"/>
                </a:ext>
              </a:extLst>
            </p:cNvPr>
            <p:cNvSpPr/>
            <p:nvPr/>
          </p:nvSpPr>
          <p:spPr>
            <a:xfrm>
              <a:off x="9979508" y="2433185"/>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+ 4</a:t>
              </a:r>
            </a:p>
          </p:txBody>
        </p:sp>
        <p:sp>
          <p:nvSpPr>
            <p:cNvPr id="32" name="Arrow: U-Turn 31">
              <a:extLst>
                <a:ext uri="{FF2B5EF4-FFF2-40B4-BE49-F238E27FC236}">
                  <a16:creationId xmlns:a16="http://schemas.microsoft.com/office/drawing/2014/main" id="{37BEE56B-91CB-0AD6-11ED-2712EC62B548}"/>
                </a:ext>
              </a:extLst>
            </p:cNvPr>
            <p:cNvSpPr/>
            <p:nvPr/>
          </p:nvSpPr>
          <p:spPr>
            <a:xfrm rot="10800000">
              <a:off x="8611020" y="3514475"/>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33" name="Rectangle 32">
              <a:extLst>
                <a:ext uri="{FF2B5EF4-FFF2-40B4-BE49-F238E27FC236}">
                  <a16:creationId xmlns:a16="http://schemas.microsoft.com/office/drawing/2014/main" id="{F8DC5974-8FF8-ABDC-FB78-D1ADE16C3660}"/>
                </a:ext>
              </a:extLst>
            </p:cNvPr>
            <p:cNvSpPr/>
            <p:nvPr/>
          </p:nvSpPr>
          <p:spPr>
            <a:xfrm>
              <a:off x="9150157" y="3648113"/>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34" name="Rectangle 33">
              <a:extLst>
                <a:ext uri="{FF2B5EF4-FFF2-40B4-BE49-F238E27FC236}">
                  <a16:creationId xmlns:a16="http://schemas.microsoft.com/office/drawing/2014/main" id="{0F25C4ED-6319-665A-3653-1999FFAB85C8}"/>
                </a:ext>
              </a:extLst>
            </p:cNvPr>
            <p:cNvSpPr/>
            <p:nvPr/>
          </p:nvSpPr>
          <p:spPr>
            <a:xfrm>
              <a:off x="9979508" y="3648112"/>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B81569E-54BB-CEC8-6F8C-FDC0CC61DD71}"/>
                    </a:ext>
                  </a:extLst>
                </p:cNvPr>
                <p:cNvSpPr txBox="1"/>
                <p:nvPr/>
              </p:nvSpPr>
              <p:spPr>
                <a:xfrm>
                  <a:off x="8662559" y="4462289"/>
                  <a:ext cx="2633897" cy="769441"/>
                </a:xfrm>
                <a:prstGeom prst="rect">
                  <a:avLst/>
                </a:prstGeom>
                <a:noFill/>
              </p:spPr>
              <p:txBody>
                <a:bodyPr wrap="square">
                  <a:spAutoFit/>
                </a:bodyPr>
                <a:lstStyle/>
                <a:p>
                  <a:pPr algn="ctr">
                    <a:spcBef>
                      <a:spcPts val="1200"/>
                    </a:spcBef>
                    <a:spcAft>
                      <a:spcPts val="0"/>
                    </a:spcAft>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16 = 20 + 4 – 8</m:t>
                        </m:r>
                      </m:oMath>
                    </m:oMathPara>
                  </a14:m>
                  <a:endParaRPr lang="en-GB" sz="2200" dirty="0"/>
                </a:p>
                <a:p>
                  <a:pPr algn="ctr">
                    <a:spcBef>
                      <a:spcPts val="1200"/>
                    </a:spcBef>
                    <a:spcAft>
                      <a:spcPts val="0"/>
                    </a:spcAft>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16 = 20 – 8 + 4</m:t>
                        </m:r>
                      </m:oMath>
                    </m:oMathPara>
                  </a14:m>
                  <a:endParaRPr lang="en-GB" sz="2200" dirty="0"/>
                </a:p>
              </p:txBody>
            </p:sp>
          </mc:Choice>
          <mc:Fallback xmlns="">
            <p:sp>
              <p:nvSpPr>
                <p:cNvPr id="35" name="TextBox 34">
                  <a:extLst>
                    <a:ext uri="{FF2B5EF4-FFF2-40B4-BE49-F238E27FC236}">
                      <a16:creationId xmlns:a16="http://schemas.microsoft.com/office/drawing/2014/main" id="{EB81569E-54BB-CEC8-6F8C-FDC0CC61DD71}"/>
                    </a:ext>
                  </a:extLst>
                </p:cNvPr>
                <p:cNvSpPr txBox="1">
                  <a:spLocks noRot="1" noChangeAspect="1" noMove="1" noResize="1" noEditPoints="1" noAdjustHandles="1" noChangeArrowheads="1" noChangeShapeType="1" noTextEdit="1"/>
                </p:cNvSpPr>
                <p:nvPr/>
              </p:nvSpPr>
              <p:spPr>
                <a:xfrm>
                  <a:off x="8662559" y="4462289"/>
                  <a:ext cx="2633897" cy="769441"/>
                </a:xfrm>
                <a:prstGeom prst="rect">
                  <a:avLst/>
                </a:prstGeom>
                <a:blipFill>
                  <a:blip r:embed="rId7"/>
                  <a:stretch>
                    <a:fillRect/>
                  </a:stretch>
                </a:blipFill>
              </p:spPr>
              <p:txBody>
                <a:bodyPr/>
                <a:lstStyle/>
                <a:p>
                  <a:r>
                    <a:rPr lang="en-GB">
                      <a:noFill/>
                    </a:rPr>
                    <a:t> </a:t>
                  </a:r>
                </a:p>
              </p:txBody>
            </p:sp>
          </mc:Fallback>
        </mc:AlternateContent>
        <p:sp>
          <p:nvSpPr>
            <p:cNvPr id="41" name="Oval 40">
              <a:extLst>
                <a:ext uri="{FF2B5EF4-FFF2-40B4-BE49-F238E27FC236}">
                  <a16:creationId xmlns:a16="http://schemas.microsoft.com/office/drawing/2014/main" id="{CF863C40-2863-581E-97AB-024FA44792AB}"/>
                </a:ext>
              </a:extLst>
            </p:cNvPr>
            <p:cNvSpPr/>
            <p:nvPr/>
          </p:nvSpPr>
          <p:spPr>
            <a:xfrm>
              <a:off x="8023869" y="2417965"/>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3</a:t>
              </a:r>
            </a:p>
          </p:txBody>
        </p:sp>
      </p:grpSp>
      <p:cxnSp>
        <p:nvCxnSpPr>
          <p:cNvPr id="42" name="Straight Connector 41">
            <a:extLst>
              <a:ext uri="{FF2B5EF4-FFF2-40B4-BE49-F238E27FC236}">
                <a16:creationId xmlns:a16="http://schemas.microsoft.com/office/drawing/2014/main" id="{053CD01C-D79E-3160-5ED8-4E68DB5851F1}"/>
              </a:ext>
            </a:extLst>
          </p:cNvPr>
          <p:cNvCxnSpPr>
            <a:cxnSpLocks/>
          </p:cNvCxnSpPr>
          <p:nvPr/>
        </p:nvCxnSpPr>
        <p:spPr>
          <a:xfrm flipH="1">
            <a:off x="-26536" y="3425165"/>
            <a:ext cx="1216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E9A93079-2C66-9F8B-369F-E30C3426B249}"/>
              </a:ext>
            </a:extLst>
          </p:cNvPr>
          <p:cNvGrpSpPr/>
          <p:nvPr/>
        </p:nvGrpSpPr>
        <p:grpSpPr>
          <a:xfrm>
            <a:off x="357025" y="3626270"/>
            <a:ext cx="3497051" cy="2759042"/>
            <a:chOff x="303069" y="2419413"/>
            <a:chExt cx="3497051" cy="2759042"/>
          </a:xfrm>
        </p:grpSpPr>
        <p:sp>
          <p:nvSpPr>
            <p:cNvPr id="44" name="Oval 43">
              <a:extLst>
                <a:ext uri="{FF2B5EF4-FFF2-40B4-BE49-F238E27FC236}">
                  <a16:creationId xmlns:a16="http://schemas.microsoft.com/office/drawing/2014/main" id="{E74AD355-EE84-6310-1939-5A37049A810F}"/>
                </a:ext>
              </a:extLst>
            </p:cNvPr>
            <p:cNvSpPr/>
            <p:nvPr/>
          </p:nvSpPr>
          <p:spPr>
            <a:xfrm>
              <a:off x="2892100" y="3072455"/>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45" name="Arrow: U-Turn 44">
              <a:extLst>
                <a:ext uri="{FF2B5EF4-FFF2-40B4-BE49-F238E27FC236}">
                  <a16:creationId xmlns:a16="http://schemas.microsoft.com/office/drawing/2014/main" id="{406F1A84-8C45-5948-B09F-655A6EE115DE}"/>
                </a:ext>
              </a:extLst>
            </p:cNvPr>
            <p:cNvSpPr/>
            <p:nvPr/>
          </p:nvSpPr>
          <p:spPr>
            <a:xfrm>
              <a:off x="971940" y="2597923"/>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46" name="Oval 45">
              <a:extLst>
                <a:ext uri="{FF2B5EF4-FFF2-40B4-BE49-F238E27FC236}">
                  <a16:creationId xmlns:a16="http://schemas.microsoft.com/office/drawing/2014/main" id="{88505FB9-9819-B60E-9781-74A78838F87B}"/>
                </a:ext>
              </a:extLst>
            </p:cNvPr>
            <p:cNvSpPr/>
            <p:nvPr/>
          </p:nvSpPr>
          <p:spPr>
            <a:xfrm>
              <a:off x="590420" y="3101032"/>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00628C"/>
                  </a:solidFill>
                </a:rPr>
                <a:t>20</a:t>
              </a:r>
            </a:p>
          </p:txBody>
        </p:sp>
        <p:sp>
          <p:nvSpPr>
            <p:cNvPr id="47" name="Rectangle 46">
              <a:extLst>
                <a:ext uri="{FF2B5EF4-FFF2-40B4-BE49-F238E27FC236}">
                  <a16:creationId xmlns:a16="http://schemas.microsoft.com/office/drawing/2014/main" id="{4CCA8044-7790-2903-EB0D-45AC13103C6D}"/>
                </a:ext>
              </a:extLst>
            </p:cNvPr>
            <p:cNvSpPr/>
            <p:nvPr/>
          </p:nvSpPr>
          <p:spPr>
            <a:xfrm>
              <a:off x="1429357" y="2433188"/>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sym typeface="Symbol" panose="05050102010706020507" pitchFamily="18" charset="2"/>
                </a:rPr>
                <a:t></a:t>
              </a:r>
              <a:r>
                <a:rPr lang="en-GB" sz="2400" dirty="0">
                  <a:solidFill>
                    <a:srgbClr val="00628C"/>
                  </a:solidFill>
                </a:rPr>
                <a:t> 8</a:t>
              </a:r>
            </a:p>
          </p:txBody>
        </p:sp>
        <p:sp>
          <p:nvSpPr>
            <p:cNvPr id="48" name="Rectangle 47">
              <a:extLst>
                <a:ext uri="{FF2B5EF4-FFF2-40B4-BE49-F238E27FC236}">
                  <a16:creationId xmlns:a16="http://schemas.microsoft.com/office/drawing/2014/main" id="{9528C9E0-1E41-6EA0-0EFE-B2996C262EDE}"/>
                </a:ext>
              </a:extLst>
            </p:cNvPr>
            <p:cNvSpPr/>
            <p:nvPr/>
          </p:nvSpPr>
          <p:spPr>
            <a:xfrm>
              <a:off x="2258708" y="2433187"/>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 4</a:t>
              </a:r>
            </a:p>
          </p:txBody>
        </p:sp>
        <p:sp>
          <p:nvSpPr>
            <p:cNvPr id="49" name="Arrow: U-Turn 48">
              <a:extLst>
                <a:ext uri="{FF2B5EF4-FFF2-40B4-BE49-F238E27FC236}">
                  <a16:creationId xmlns:a16="http://schemas.microsoft.com/office/drawing/2014/main" id="{D6779314-D990-4640-B013-F86EF0B9A919}"/>
                </a:ext>
              </a:extLst>
            </p:cNvPr>
            <p:cNvSpPr/>
            <p:nvPr/>
          </p:nvSpPr>
          <p:spPr>
            <a:xfrm rot="10800000">
              <a:off x="890220" y="3514477"/>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50" name="Rectangle 49">
              <a:extLst>
                <a:ext uri="{FF2B5EF4-FFF2-40B4-BE49-F238E27FC236}">
                  <a16:creationId xmlns:a16="http://schemas.microsoft.com/office/drawing/2014/main" id="{14A4372F-2A2C-0905-89FA-670D93F88F8D}"/>
                </a:ext>
              </a:extLst>
            </p:cNvPr>
            <p:cNvSpPr/>
            <p:nvPr/>
          </p:nvSpPr>
          <p:spPr>
            <a:xfrm>
              <a:off x="1429357" y="3648115"/>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51" name="Rectangle 50">
              <a:extLst>
                <a:ext uri="{FF2B5EF4-FFF2-40B4-BE49-F238E27FC236}">
                  <a16:creationId xmlns:a16="http://schemas.microsoft.com/office/drawing/2014/main" id="{1EF8EC7C-EC89-9DEC-6DDD-2F6E2D03B071}"/>
                </a:ext>
              </a:extLst>
            </p:cNvPr>
            <p:cNvSpPr/>
            <p:nvPr/>
          </p:nvSpPr>
          <p:spPr>
            <a:xfrm>
              <a:off x="2258708" y="3648114"/>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7B8E77B-375A-A521-37DE-D93253868D49}"/>
                    </a:ext>
                  </a:extLst>
                </p:cNvPr>
                <p:cNvSpPr txBox="1"/>
                <p:nvPr/>
              </p:nvSpPr>
              <p:spPr>
                <a:xfrm>
                  <a:off x="807070" y="4409014"/>
                  <a:ext cx="2549966" cy="769441"/>
                </a:xfrm>
                <a:prstGeom prst="rect">
                  <a:avLst/>
                </a:prstGeom>
                <a:noFill/>
              </p:spPr>
              <p:txBody>
                <a:bodyPr wrap="square">
                  <a:spAutoFit/>
                </a:bodyPr>
                <a:lstStyle/>
                <a:p>
                  <a:pPr algn="ctr">
                    <a:spcBef>
                      <a:spcPts val="1200"/>
                    </a:spcBef>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20 × 4 – 8 = 72</m:t>
                        </m:r>
                      </m:oMath>
                    </m:oMathPara>
                  </a14:m>
                  <a:endParaRPr lang="en-GB" sz="2200" dirty="0"/>
                </a:p>
                <a:p>
                  <a:pPr algn="ctr">
                    <a:spcBef>
                      <a:spcPts val="1200"/>
                    </a:spcBef>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4(20 – 8) = 48</m:t>
                        </m:r>
                      </m:oMath>
                    </m:oMathPara>
                  </a14:m>
                  <a:endParaRPr lang="en-GB" sz="2200" dirty="0"/>
                </a:p>
              </p:txBody>
            </p:sp>
          </mc:Choice>
          <mc:Fallback xmlns="">
            <p:sp>
              <p:nvSpPr>
                <p:cNvPr id="52" name="TextBox 51">
                  <a:extLst>
                    <a:ext uri="{FF2B5EF4-FFF2-40B4-BE49-F238E27FC236}">
                      <a16:creationId xmlns:a16="http://schemas.microsoft.com/office/drawing/2014/main" id="{B7B8E77B-375A-A521-37DE-D93253868D49}"/>
                    </a:ext>
                  </a:extLst>
                </p:cNvPr>
                <p:cNvSpPr txBox="1">
                  <a:spLocks noRot="1" noChangeAspect="1" noMove="1" noResize="1" noEditPoints="1" noAdjustHandles="1" noChangeArrowheads="1" noChangeShapeType="1" noTextEdit="1"/>
                </p:cNvSpPr>
                <p:nvPr/>
              </p:nvSpPr>
              <p:spPr>
                <a:xfrm>
                  <a:off x="807070" y="4409014"/>
                  <a:ext cx="2549966" cy="769441"/>
                </a:xfrm>
                <a:prstGeom prst="rect">
                  <a:avLst/>
                </a:prstGeom>
                <a:blipFill>
                  <a:blip r:embed="rId8"/>
                  <a:stretch>
                    <a:fillRect b="-10317"/>
                  </a:stretch>
                </a:blipFill>
              </p:spPr>
              <p:txBody>
                <a:bodyPr/>
                <a:lstStyle/>
                <a:p>
                  <a:r>
                    <a:rPr lang="en-GB">
                      <a:noFill/>
                    </a:rPr>
                    <a:t> </a:t>
                  </a:r>
                </a:p>
              </p:txBody>
            </p:sp>
          </mc:Fallback>
        </mc:AlternateContent>
        <p:sp>
          <p:nvSpPr>
            <p:cNvPr id="53" name="Oval 52">
              <a:extLst>
                <a:ext uri="{FF2B5EF4-FFF2-40B4-BE49-F238E27FC236}">
                  <a16:creationId xmlns:a16="http://schemas.microsoft.com/office/drawing/2014/main" id="{879DE890-D696-DFC5-489E-C04EA453DAAD}"/>
                </a:ext>
              </a:extLst>
            </p:cNvPr>
            <p:cNvSpPr/>
            <p:nvPr/>
          </p:nvSpPr>
          <p:spPr>
            <a:xfrm>
              <a:off x="303069" y="2419413"/>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1</a:t>
              </a:r>
            </a:p>
          </p:txBody>
        </p:sp>
      </p:grpSp>
      <p:grpSp>
        <p:nvGrpSpPr>
          <p:cNvPr id="54" name="Group 53">
            <a:extLst>
              <a:ext uri="{FF2B5EF4-FFF2-40B4-BE49-F238E27FC236}">
                <a16:creationId xmlns:a16="http://schemas.microsoft.com/office/drawing/2014/main" id="{EF4DEE57-B320-DED8-D1D4-AAFB5021746B}"/>
              </a:ext>
            </a:extLst>
          </p:cNvPr>
          <p:cNvGrpSpPr/>
          <p:nvPr/>
        </p:nvGrpSpPr>
        <p:grpSpPr>
          <a:xfrm>
            <a:off x="4210110" y="3611050"/>
            <a:ext cx="3585896" cy="2720407"/>
            <a:chOff x="4163469" y="2417965"/>
            <a:chExt cx="3585896" cy="2720407"/>
          </a:xfrm>
        </p:grpSpPr>
        <p:sp>
          <p:nvSpPr>
            <p:cNvPr id="55" name="Oval 54">
              <a:extLst>
                <a:ext uri="{FF2B5EF4-FFF2-40B4-BE49-F238E27FC236}">
                  <a16:creationId xmlns:a16="http://schemas.microsoft.com/office/drawing/2014/main" id="{73B010F0-DB3E-3D29-5EB2-C6E07EC38A9E}"/>
                </a:ext>
              </a:extLst>
            </p:cNvPr>
            <p:cNvSpPr/>
            <p:nvPr/>
          </p:nvSpPr>
          <p:spPr>
            <a:xfrm>
              <a:off x="6793360" y="3072454"/>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56" name="Arrow: U-Turn 55">
              <a:extLst>
                <a:ext uri="{FF2B5EF4-FFF2-40B4-BE49-F238E27FC236}">
                  <a16:creationId xmlns:a16="http://schemas.microsoft.com/office/drawing/2014/main" id="{9AFEDF0A-BC48-524E-2263-2FE2A3D2B806}"/>
                </a:ext>
              </a:extLst>
            </p:cNvPr>
            <p:cNvSpPr/>
            <p:nvPr/>
          </p:nvSpPr>
          <p:spPr>
            <a:xfrm>
              <a:off x="4873200" y="2597922"/>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57" name="Oval 56">
              <a:extLst>
                <a:ext uri="{FF2B5EF4-FFF2-40B4-BE49-F238E27FC236}">
                  <a16:creationId xmlns:a16="http://schemas.microsoft.com/office/drawing/2014/main" id="{33CD304C-9E95-0563-368F-FD94688CD99F}"/>
                </a:ext>
              </a:extLst>
            </p:cNvPr>
            <p:cNvSpPr/>
            <p:nvPr/>
          </p:nvSpPr>
          <p:spPr>
            <a:xfrm>
              <a:off x="4491680" y="3101031"/>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00628C"/>
                  </a:solidFill>
                </a:rPr>
                <a:t>20</a:t>
              </a:r>
            </a:p>
          </p:txBody>
        </p:sp>
        <p:sp>
          <p:nvSpPr>
            <p:cNvPr id="58" name="Rectangle 57">
              <a:extLst>
                <a:ext uri="{FF2B5EF4-FFF2-40B4-BE49-F238E27FC236}">
                  <a16:creationId xmlns:a16="http://schemas.microsoft.com/office/drawing/2014/main" id="{6B1BD8D3-AA70-79B5-240B-103979579D07}"/>
                </a:ext>
              </a:extLst>
            </p:cNvPr>
            <p:cNvSpPr/>
            <p:nvPr/>
          </p:nvSpPr>
          <p:spPr>
            <a:xfrm>
              <a:off x="5330617" y="2433187"/>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 8</a:t>
              </a:r>
            </a:p>
          </p:txBody>
        </p:sp>
        <p:sp>
          <p:nvSpPr>
            <p:cNvPr id="59" name="Rectangle 58">
              <a:extLst>
                <a:ext uri="{FF2B5EF4-FFF2-40B4-BE49-F238E27FC236}">
                  <a16:creationId xmlns:a16="http://schemas.microsoft.com/office/drawing/2014/main" id="{11B6E8AB-4A13-3301-8F07-CB33A4F8A572}"/>
                </a:ext>
              </a:extLst>
            </p:cNvPr>
            <p:cNvSpPr/>
            <p:nvPr/>
          </p:nvSpPr>
          <p:spPr>
            <a:xfrm>
              <a:off x="6159968" y="2433186"/>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+ 4</a:t>
              </a:r>
            </a:p>
          </p:txBody>
        </p:sp>
        <p:sp>
          <p:nvSpPr>
            <p:cNvPr id="60" name="Arrow: U-Turn 59">
              <a:extLst>
                <a:ext uri="{FF2B5EF4-FFF2-40B4-BE49-F238E27FC236}">
                  <a16:creationId xmlns:a16="http://schemas.microsoft.com/office/drawing/2014/main" id="{42084855-8537-42EF-AD16-FC40A1D249EF}"/>
                </a:ext>
              </a:extLst>
            </p:cNvPr>
            <p:cNvSpPr/>
            <p:nvPr/>
          </p:nvSpPr>
          <p:spPr>
            <a:xfrm rot="10800000">
              <a:off x="4791480" y="3514476"/>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61" name="Rectangle 60">
              <a:extLst>
                <a:ext uri="{FF2B5EF4-FFF2-40B4-BE49-F238E27FC236}">
                  <a16:creationId xmlns:a16="http://schemas.microsoft.com/office/drawing/2014/main" id="{A2440D87-D51A-674E-03A0-0E753D65CF35}"/>
                </a:ext>
              </a:extLst>
            </p:cNvPr>
            <p:cNvSpPr/>
            <p:nvPr/>
          </p:nvSpPr>
          <p:spPr>
            <a:xfrm>
              <a:off x="5330617" y="3648114"/>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62" name="Rectangle 61">
              <a:extLst>
                <a:ext uri="{FF2B5EF4-FFF2-40B4-BE49-F238E27FC236}">
                  <a16:creationId xmlns:a16="http://schemas.microsoft.com/office/drawing/2014/main" id="{51CCAA97-3092-E04C-36C9-03BF3330B233}"/>
                </a:ext>
              </a:extLst>
            </p:cNvPr>
            <p:cNvSpPr/>
            <p:nvPr/>
          </p:nvSpPr>
          <p:spPr>
            <a:xfrm>
              <a:off x="6159968" y="3648113"/>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A83C6DF-BD53-C0A0-3CF4-6302CED73A69}"/>
                    </a:ext>
                  </a:extLst>
                </p:cNvPr>
                <p:cNvSpPr txBox="1"/>
                <p:nvPr/>
              </p:nvSpPr>
              <p:spPr>
                <a:xfrm>
                  <a:off x="4372876" y="4502364"/>
                  <a:ext cx="1615827" cy="636008"/>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20</m:t>
                            </m:r>
                          </m:num>
                          <m:den>
                            <m:r>
                              <a:rPr lang="en-GB" sz="2200" b="0" i="1" smtClean="0">
                                <a:latin typeface="Cambria Math" panose="02040503050406030204" pitchFamily="18" charset="0"/>
                              </a:rPr>
                              <m:t>8</m:t>
                            </m:r>
                          </m:den>
                        </m:f>
                        <m:r>
                          <a:rPr lang="en-GB" sz="2200" b="0" i="0" smtClean="0">
                            <a:latin typeface="Cambria Math" panose="02040503050406030204" pitchFamily="18" charset="0"/>
                          </a:rPr>
                          <m:t>+4=6.5</m:t>
                        </m:r>
                      </m:oMath>
                    </m:oMathPara>
                  </a14:m>
                  <a:endParaRPr lang="en-GB" sz="2200" dirty="0"/>
                </a:p>
              </p:txBody>
            </p:sp>
          </mc:Choice>
          <mc:Fallback xmlns="">
            <p:sp>
              <p:nvSpPr>
                <p:cNvPr id="63" name="TextBox 62">
                  <a:extLst>
                    <a:ext uri="{FF2B5EF4-FFF2-40B4-BE49-F238E27FC236}">
                      <a16:creationId xmlns:a16="http://schemas.microsoft.com/office/drawing/2014/main" id="{4A83C6DF-BD53-C0A0-3CF4-6302CED73A69}"/>
                    </a:ext>
                  </a:extLst>
                </p:cNvPr>
                <p:cNvSpPr txBox="1">
                  <a:spLocks noRot="1" noChangeAspect="1" noMove="1" noResize="1" noEditPoints="1" noAdjustHandles="1" noChangeArrowheads="1" noChangeShapeType="1" noTextEdit="1"/>
                </p:cNvSpPr>
                <p:nvPr/>
              </p:nvSpPr>
              <p:spPr>
                <a:xfrm>
                  <a:off x="4372876" y="4502364"/>
                  <a:ext cx="1615827" cy="636008"/>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1B8B887-69F9-BB65-448A-15B63E0EAFF2}"/>
                    </a:ext>
                  </a:extLst>
                </p:cNvPr>
                <p:cNvSpPr txBox="1"/>
                <p:nvPr/>
              </p:nvSpPr>
              <p:spPr>
                <a:xfrm>
                  <a:off x="6346737" y="4502364"/>
                  <a:ext cx="1402628" cy="636008"/>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3=</m:t>
                        </m:r>
                        <m:f>
                          <m:fPr>
                            <m:ctrlPr>
                              <a:rPr lang="en-GB" sz="2200" i="1" smtClean="0">
                                <a:latin typeface="Cambria Math" panose="02040503050406030204" pitchFamily="18" charset="0"/>
                              </a:rPr>
                            </m:ctrlPr>
                          </m:fPr>
                          <m:num>
                            <m:r>
                              <a:rPr lang="en-GB" sz="2200" b="0" i="1" smtClean="0">
                                <a:latin typeface="Cambria Math" panose="02040503050406030204" pitchFamily="18" charset="0"/>
                              </a:rPr>
                              <m:t>20+4</m:t>
                            </m:r>
                          </m:num>
                          <m:den>
                            <m:r>
                              <a:rPr lang="en-GB" sz="2200" b="0" i="1" smtClean="0">
                                <a:latin typeface="Cambria Math" panose="02040503050406030204" pitchFamily="18" charset="0"/>
                              </a:rPr>
                              <m:t>8</m:t>
                            </m:r>
                          </m:den>
                        </m:f>
                      </m:oMath>
                    </m:oMathPara>
                  </a14:m>
                  <a:endParaRPr lang="en-GB" sz="2200" dirty="0"/>
                </a:p>
              </p:txBody>
            </p:sp>
          </mc:Choice>
          <mc:Fallback xmlns="">
            <p:sp>
              <p:nvSpPr>
                <p:cNvPr id="64" name="TextBox 63">
                  <a:extLst>
                    <a:ext uri="{FF2B5EF4-FFF2-40B4-BE49-F238E27FC236}">
                      <a16:creationId xmlns:a16="http://schemas.microsoft.com/office/drawing/2014/main" id="{D1B8B887-69F9-BB65-448A-15B63E0EAFF2}"/>
                    </a:ext>
                  </a:extLst>
                </p:cNvPr>
                <p:cNvSpPr txBox="1">
                  <a:spLocks noRot="1" noChangeAspect="1" noMove="1" noResize="1" noEditPoints="1" noAdjustHandles="1" noChangeArrowheads="1" noChangeShapeType="1" noTextEdit="1"/>
                </p:cNvSpPr>
                <p:nvPr/>
              </p:nvSpPr>
              <p:spPr>
                <a:xfrm>
                  <a:off x="6346737" y="4502364"/>
                  <a:ext cx="1402628" cy="636008"/>
                </a:xfrm>
                <a:prstGeom prst="rect">
                  <a:avLst/>
                </a:prstGeom>
                <a:blipFill>
                  <a:blip r:embed="rId10"/>
                  <a:stretch>
                    <a:fillRect/>
                  </a:stretch>
                </a:blipFill>
              </p:spPr>
              <p:txBody>
                <a:bodyPr/>
                <a:lstStyle/>
                <a:p>
                  <a:r>
                    <a:rPr lang="en-GB">
                      <a:noFill/>
                    </a:rPr>
                    <a:t> </a:t>
                  </a:r>
                </a:p>
              </p:txBody>
            </p:sp>
          </mc:Fallback>
        </mc:AlternateContent>
        <p:sp>
          <p:nvSpPr>
            <p:cNvPr id="65" name="Oval 64">
              <a:extLst>
                <a:ext uri="{FF2B5EF4-FFF2-40B4-BE49-F238E27FC236}">
                  <a16:creationId xmlns:a16="http://schemas.microsoft.com/office/drawing/2014/main" id="{C5DFC6E7-7F21-688E-4078-BC109F12C31D}"/>
                </a:ext>
              </a:extLst>
            </p:cNvPr>
            <p:cNvSpPr/>
            <p:nvPr/>
          </p:nvSpPr>
          <p:spPr>
            <a:xfrm>
              <a:off x="4163469" y="2417965"/>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2</a:t>
              </a:r>
            </a:p>
          </p:txBody>
        </p:sp>
      </p:grpSp>
      <p:grpSp>
        <p:nvGrpSpPr>
          <p:cNvPr id="66" name="Group 65">
            <a:extLst>
              <a:ext uri="{FF2B5EF4-FFF2-40B4-BE49-F238E27FC236}">
                <a16:creationId xmlns:a16="http://schemas.microsoft.com/office/drawing/2014/main" id="{5FED99BC-0736-2D4E-3ABF-5CEE165E0647}"/>
              </a:ext>
            </a:extLst>
          </p:cNvPr>
          <p:cNvGrpSpPr/>
          <p:nvPr/>
        </p:nvGrpSpPr>
        <p:grpSpPr>
          <a:xfrm>
            <a:off x="8070510" y="3611050"/>
            <a:ext cx="3497051" cy="2813765"/>
            <a:chOff x="8023869" y="2417965"/>
            <a:chExt cx="3497051" cy="2813765"/>
          </a:xfrm>
        </p:grpSpPr>
        <p:sp>
          <p:nvSpPr>
            <p:cNvPr id="67" name="Oval 66">
              <a:extLst>
                <a:ext uri="{FF2B5EF4-FFF2-40B4-BE49-F238E27FC236}">
                  <a16:creationId xmlns:a16="http://schemas.microsoft.com/office/drawing/2014/main" id="{CD12BFA9-5924-7669-C549-D2CB065C6592}"/>
                </a:ext>
              </a:extLst>
            </p:cNvPr>
            <p:cNvSpPr/>
            <p:nvPr/>
          </p:nvSpPr>
          <p:spPr>
            <a:xfrm>
              <a:off x="10612900" y="3072453"/>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68" name="Arrow: U-Turn 67">
              <a:extLst>
                <a:ext uri="{FF2B5EF4-FFF2-40B4-BE49-F238E27FC236}">
                  <a16:creationId xmlns:a16="http://schemas.microsoft.com/office/drawing/2014/main" id="{DC70DC3E-9C1A-F7B2-F441-ECA740A76764}"/>
                </a:ext>
              </a:extLst>
            </p:cNvPr>
            <p:cNvSpPr/>
            <p:nvPr/>
          </p:nvSpPr>
          <p:spPr>
            <a:xfrm>
              <a:off x="8692740" y="2597921"/>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69" name="Oval 68">
              <a:extLst>
                <a:ext uri="{FF2B5EF4-FFF2-40B4-BE49-F238E27FC236}">
                  <a16:creationId xmlns:a16="http://schemas.microsoft.com/office/drawing/2014/main" id="{B0E42A34-24C4-E4C9-71FC-1BADE05BE20F}"/>
                </a:ext>
              </a:extLst>
            </p:cNvPr>
            <p:cNvSpPr/>
            <p:nvPr/>
          </p:nvSpPr>
          <p:spPr>
            <a:xfrm>
              <a:off x="8311220" y="3101030"/>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00628C"/>
                  </a:solidFill>
                </a:rPr>
                <a:t>20</a:t>
              </a:r>
            </a:p>
          </p:txBody>
        </p:sp>
        <p:sp>
          <p:nvSpPr>
            <p:cNvPr id="70" name="Rectangle 69">
              <a:extLst>
                <a:ext uri="{FF2B5EF4-FFF2-40B4-BE49-F238E27FC236}">
                  <a16:creationId xmlns:a16="http://schemas.microsoft.com/office/drawing/2014/main" id="{2D0BE23F-AADE-5C96-A85D-223EAE18103F}"/>
                </a:ext>
              </a:extLst>
            </p:cNvPr>
            <p:cNvSpPr/>
            <p:nvPr/>
          </p:nvSpPr>
          <p:spPr>
            <a:xfrm>
              <a:off x="9150157" y="2433186"/>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sym typeface="Symbol" panose="05050102010706020507" pitchFamily="18" charset="2"/>
                </a:rPr>
                <a:t></a:t>
              </a:r>
              <a:r>
                <a:rPr lang="en-GB" sz="2400" dirty="0">
                  <a:solidFill>
                    <a:srgbClr val="00628C"/>
                  </a:solidFill>
                </a:rPr>
                <a:t> 8</a:t>
              </a:r>
            </a:p>
          </p:txBody>
        </p:sp>
        <p:sp>
          <p:nvSpPr>
            <p:cNvPr id="71" name="Rectangle 70">
              <a:extLst>
                <a:ext uri="{FF2B5EF4-FFF2-40B4-BE49-F238E27FC236}">
                  <a16:creationId xmlns:a16="http://schemas.microsoft.com/office/drawing/2014/main" id="{B8331562-38AA-B846-0410-77AFAA25B265}"/>
                </a:ext>
              </a:extLst>
            </p:cNvPr>
            <p:cNvSpPr/>
            <p:nvPr/>
          </p:nvSpPr>
          <p:spPr>
            <a:xfrm>
              <a:off x="9979508" y="2433185"/>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00628C"/>
                  </a:solidFill>
                </a:rPr>
                <a:t>+ 4</a:t>
              </a:r>
            </a:p>
          </p:txBody>
        </p:sp>
        <p:sp>
          <p:nvSpPr>
            <p:cNvPr id="72" name="Arrow: U-Turn 71">
              <a:extLst>
                <a:ext uri="{FF2B5EF4-FFF2-40B4-BE49-F238E27FC236}">
                  <a16:creationId xmlns:a16="http://schemas.microsoft.com/office/drawing/2014/main" id="{BB413D2A-C9FF-83AA-6126-01B92E3BDED0}"/>
                </a:ext>
              </a:extLst>
            </p:cNvPr>
            <p:cNvSpPr/>
            <p:nvPr/>
          </p:nvSpPr>
          <p:spPr>
            <a:xfrm rot="10800000">
              <a:off x="8611020" y="3514475"/>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73" name="Rectangle 72">
              <a:extLst>
                <a:ext uri="{FF2B5EF4-FFF2-40B4-BE49-F238E27FC236}">
                  <a16:creationId xmlns:a16="http://schemas.microsoft.com/office/drawing/2014/main" id="{B30FD901-8E08-BBD2-EC98-F3BC885D3F39}"/>
                </a:ext>
              </a:extLst>
            </p:cNvPr>
            <p:cNvSpPr/>
            <p:nvPr/>
          </p:nvSpPr>
          <p:spPr>
            <a:xfrm>
              <a:off x="9150157" y="3648113"/>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74" name="Rectangle 73">
              <a:extLst>
                <a:ext uri="{FF2B5EF4-FFF2-40B4-BE49-F238E27FC236}">
                  <a16:creationId xmlns:a16="http://schemas.microsoft.com/office/drawing/2014/main" id="{3A34F30F-ADBE-51FC-507E-BDC12108CA33}"/>
                </a:ext>
              </a:extLst>
            </p:cNvPr>
            <p:cNvSpPr/>
            <p:nvPr/>
          </p:nvSpPr>
          <p:spPr>
            <a:xfrm>
              <a:off x="9979508" y="3648112"/>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541B706-8D59-4BC7-8B77-6E63123093E1}"/>
                    </a:ext>
                  </a:extLst>
                </p:cNvPr>
                <p:cNvSpPr txBox="1"/>
                <p:nvPr/>
              </p:nvSpPr>
              <p:spPr>
                <a:xfrm>
                  <a:off x="8662559" y="4462289"/>
                  <a:ext cx="2633897" cy="769441"/>
                </a:xfrm>
                <a:prstGeom prst="rect">
                  <a:avLst/>
                </a:prstGeom>
                <a:noFill/>
              </p:spPr>
              <p:txBody>
                <a:bodyPr wrap="square">
                  <a:spAutoFit/>
                </a:bodyPr>
                <a:lstStyle/>
                <a:p>
                  <a:pPr algn="ctr">
                    <a:spcBef>
                      <a:spcPts val="1200"/>
                    </a:spcBef>
                    <a:spcAft>
                      <a:spcPts val="0"/>
                    </a:spcAft>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16 = 20 + 4 – 8</m:t>
                        </m:r>
                      </m:oMath>
                    </m:oMathPara>
                  </a14:m>
                  <a:endParaRPr lang="en-GB" sz="2200" dirty="0"/>
                </a:p>
                <a:p>
                  <a:pPr algn="ctr">
                    <a:spcBef>
                      <a:spcPts val="1200"/>
                    </a:spcBef>
                    <a:spcAft>
                      <a:spcPts val="0"/>
                    </a:spcAft>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16 = 20 – 8 + 4</m:t>
                        </m:r>
                      </m:oMath>
                    </m:oMathPara>
                  </a14:m>
                  <a:endParaRPr lang="en-GB" sz="2200" dirty="0"/>
                </a:p>
              </p:txBody>
            </p:sp>
          </mc:Choice>
          <mc:Fallback xmlns="">
            <p:sp>
              <p:nvSpPr>
                <p:cNvPr id="75" name="TextBox 74">
                  <a:extLst>
                    <a:ext uri="{FF2B5EF4-FFF2-40B4-BE49-F238E27FC236}">
                      <a16:creationId xmlns:a16="http://schemas.microsoft.com/office/drawing/2014/main" id="{D541B706-8D59-4BC7-8B77-6E63123093E1}"/>
                    </a:ext>
                  </a:extLst>
                </p:cNvPr>
                <p:cNvSpPr txBox="1">
                  <a:spLocks noRot="1" noChangeAspect="1" noMove="1" noResize="1" noEditPoints="1" noAdjustHandles="1" noChangeArrowheads="1" noChangeShapeType="1" noTextEdit="1"/>
                </p:cNvSpPr>
                <p:nvPr/>
              </p:nvSpPr>
              <p:spPr>
                <a:xfrm>
                  <a:off x="8662559" y="4462289"/>
                  <a:ext cx="2633897" cy="769441"/>
                </a:xfrm>
                <a:prstGeom prst="rect">
                  <a:avLst/>
                </a:prstGeom>
                <a:blipFill>
                  <a:blip r:embed="rId11"/>
                  <a:stretch>
                    <a:fillRect/>
                  </a:stretch>
                </a:blipFill>
              </p:spPr>
              <p:txBody>
                <a:bodyPr/>
                <a:lstStyle/>
                <a:p>
                  <a:r>
                    <a:rPr lang="en-GB">
                      <a:noFill/>
                    </a:rPr>
                    <a:t> </a:t>
                  </a:r>
                </a:p>
              </p:txBody>
            </p:sp>
          </mc:Fallback>
        </mc:AlternateContent>
        <p:sp>
          <p:nvSpPr>
            <p:cNvPr id="76" name="Oval 75">
              <a:extLst>
                <a:ext uri="{FF2B5EF4-FFF2-40B4-BE49-F238E27FC236}">
                  <a16:creationId xmlns:a16="http://schemas.microsoft.com/office/drawing/2014/main" id="{05DE4DEA-0454-4406-793A-CB3C6D9B3A29}"/>
                </a:ext>
              </a:extLst>
            </p:cNvPr>
            <p:cNvSpPr/>
            <p:nvPr/>
          </p:nvSpPr>
          <p:spPr>
            <a:xfrm>
              <a:off x="8023869" y="2417965"/>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3</a:t>
              </a:r>
            </a:p>
          </p:txBody>
        </p:sp>
      </p:grpSp>
    </p:spTree>
    <p:extLst>
      <p:ext uri="{BB962C8B-B14F-4D97-AF65-F5344CB8AC3E}">
        <p14:creationId xmlns:p14="http://schemas.microsoft.com/office/powerpoint/2010/main" val="3466799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4294967295"/>
          </p:nvPr>
        </p:nvSpPr>
        <p:spPr>
          <a:xfrm>
            <a:off x="99810" y="77445"/>
            <a:ext cx="3911102" cy="431800"/>
          </a:xfrm>
        </p:spPr>
        <p:txBody>
          <a:bodyPr>
            <a:normAutofit/>
          </a:bodyPr>
          <a:lstStyle/>
          <a:p>
            <a:pPr marL="0" indent="0">
              <a:buNone/>
            </a:pPr>
            <a:r>
              <a:rPr lang="en-US" sz="1800" dirty="0"/>
              <a:t>Checkpoint 9a: Make a trail</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03098" y="5615186"/>
            <a:ext cx="504000" cy="50400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1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C05195F-94D6-5D44-B971-709D75EA40B3}"/>
                  </a:ext>
                </a:extLst>
              </p:cNvPr>
              <p:cNvSpPr txBox="1"/>
              <p:nvPr/>
            </p:nvSpPr>
            <p:spPr>
              <a:xfrm>
                <a:off x="1324568" y="670191"/>
                <a:ext cx="3411941" cy="461665"/>
              </a:xfrm>
              <a:prstGeom prst="rect">
                <a:avLst/>
              </a:prstGeom>
              <a:noFill/>
            </p:spPr>
            <p:txBody>
              <a:bodyPr wrap="square" rtlCol="0">
                <a:spAutoFit/>
              </a:bodyPr>
              <a:lstStyle/>
              <a:p>
                <a:pPr>
                  <a:spcBef>
                    <a:spcPts val="0"/>
                  </a:spcBef>
                  <a:buNone/>
                </a:pPr>
                <a14:m>
                  <m:oMathPara xmlns:m="http://schemas.openxmlformats.org/officeDocument/2006/math">
                    <m:oMathParaPr>
                      <m:jc m:val="left"/>
                    </m:oMathParaPr>
                    <m:oMath xmlns:m="http://schemas.openxmlformats.org/officeDocument/2006/math">
                      <m:r>
                        <a:rPr lang="en-US" sz="2400" i="1" dirty="0" smtClean="0">
                          <a:solidFill>
                            <a:srgbClr val="00628C"/>
                          </a:solidFill>
                          <a:latin typeface="Cambria Math" panose="02040503050406030204" pitchFamily="18" charset="0"/>
                        </a:rPr>
                        <m:t>54 </m:t>
                      </m:r>
                      <m:r>
                        <a:rPr lang="en-US" sz="2400" i="1" dirty="0">
                          <a:solidFill>
                            <a:srgbClr val="00628C"/>
                          </a:solidFill>
                          <a:latin typeface="Cambria Math" panose="02040503050406030204" pitchFamily="18" charset="0"/>
                          <a:cs typeface="Calibri" panose="020F0502020204030204" pitchFamily="34" charset="0"/>
                        </a:rPr>
                        <m:t>×</m:t>
                      </m:r>
                      <m:r>
                        <a:rPr lang="en-US" sz="2400" i="1" dirty="0">
                          <a:solidFill>
                            <a:srgbClr val="00628C"/>
                          </a:solidFill>
                          <a:latin typeface="Cambria Math" panose="02040503050406030204" pitchFamily="18" charset="0"/>
                        </a:rPr>
                        <m:t> 91 = 4 914</m:t>
                      </m:r>
                    </m:oMath>
                  </m:oMathPara>
                </a14:m>
                <a:endParaRPr lang="en-US" sz="2400" dirty="0">
                  <a:solidFill>
                    <a:srgbClr val="00628C"/>
                  </a:solidFill>
                </a:endParaRPr>
              </a:p>
            </p:txBody>
          </p:sp>
        </mc:Choice>
        <mc:Fallback xmlns="">
          <p:sp>
            <p:nvSpPr>
              <p:cNvPr id="2" name="TextBox 1">
                <a:extLst>
                  <a:ext uri="{FF2B5EF4-FFF2-40B4-BE49-F238E27FC236}">
                    <a16:creationId xmlns:a16="http://schemas.microsoft.com/office/drawing/2014/main" id="{1C05195F-94D6-5D44-B971-709D75EA40B3}"/>
                  </a:ext>
                </a:extLst>
              </p:cNvPr>
              <p:cNvSpPr txBox="1">
                <a:spLocks noRot="1" noChangeAspect="1" noMove="1" noResize="1" noEditPoints="1" noAdjustHandles="1" noChangeArrowheads="1" noChangeShapeType="1" noTextEdit="1"/>
              </p:cNvSpPr>
              <p:nvPr/>
            </p:nvSpPr>
            <p:spPr>
              <a:xfrm>
                <a:off x="1324568" y="670191"/>
                <a:ext cx="3411941" cy="461665"/>
              </a:xfrm>
              <a:prstGeom prst="rect">
                <a:avLst/>
              </a:prstGeom>
              <a:blipFill>
                <a:blip r:embed="rId4"/>
                <a:stretch>
                  <a:fillRect l="-5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D124500-0A69-1C44-B8AE-4B95D6AE1E68}"/>
                  </a:ext>
                </a:extLst>
              </p:cNvPr>
              <p:cNvSpPr txBox="1"/>
              <p:nvPr/>
            </p:nvSpPr>
            <p:spPr>
              <a:xfrm>
                <a:off x="99810" y="1117300"/>
                <a:ext cx="4856323" cy="4191212"/>
              </a:xfrm>
              <a:prstGeom prst="rect">
                <a:avLst/>
              </a:prstGeom>
              <a:noFill/>
            </p:spPr>
            <p:txBody>
              <a:bodyPr wrap="square" rtlCol="0">
                <a:spAutoFit/>
              </a:bodyPr>
              <a:lstStyle/>
              <a:p>
                <a:pPr>
                  <a:spcBef>
                    <a:spcPts val="1200"/>
                  </a:spcBef>
                  <a:buNone/>
                </a:pPr>
                <a:r>
                  <a:rPr lang="en-US" sz="1800" dirty="0"/>
                  <a:t>Work out:</a:t>
                </a:r>
              </a:p>
              <a:p>
                <a:pPr marL="457200" indent="-457200">
                  <a:spcBef>
                    <a:spcPts val="1200"/>
                  </a:spcBef>
                  <a:buAutoNum type="alphaLcParenR"/>
                </a:pPr>
                <a:r>
                  <a:rPr lang="en-GB" sz="1800" dirty="0"/>
                  <a:t> </a:t>
                </a:r>
                <a14:m>
                  <m:oMath xmlns:m="http://schemas.openxmlformats.org/officeDocument/2006/math">
                    <m:r>
                      <a:rPr lang="en-GB" sz="1800" i="0">
                        <a:latin typeface="Cambria Math" panose="02040503050406030204" pitchFamily="18" charset="0"/>
                      </a:rPr>
                      <m:t>54</m:t>
                    </m:r>
                    <m:r>
                      <a:rPr lang="en-GB" sz="1800" i="0" smtClean="0">
                        <a:latin typeface="Cambria Math" panose="02040503050406030204" pitchFamily="18" charset="0"/>
                        <a:ea typeface="Cambria Math" panose="02040503050406030204" pitchFamily="18" charset="0"/>
                      </a:rPr>
                      <m:t>×</m:t>
                    </m:r>
                    <m:r>
                      <a:rPr lang="en-GB" sz="1800" i="0">
                        <a:latin typeface="Cambria Math" panose="02040503050406030204" pitchFamily="18" charset="0"/>
                        <a:ea typeface="Cambria Math" panose="02040503050406030204" pitchFamily="18" charset="0"/>
                      </a:rPr>
                      <m:t>91−900</m:t>
                    </m:r>
                  </m:oMath>
                </a14:m>
                <a:endParaRPr lang="en-GB" sz="1800" i="0" dirty="0">
                  <a:latin typeface="Cambria Math" panose="02040503050406030204" pitchFamily="18" charset="0"/>
                  <a:ea typeface="Cambria Math" panose="02040503050406030204" pitchFamily="18" charset="0"/>
                </a:endParaRPr>
              </a:p>
              <a:p>
                <a:pPr marL="457200" indent="-457200">
                  <a:spcBef>
                    <a:spcPts val="1200"/>
                  </a:spcBef>
                  <a:buAutoNum type="alphaLcParenR"/>
                </a:pPr>
                <a:endParaRPr lang="en-GB" sz="1800" i="0" dirty="0">
                  <a:latin typeface="Cambria Math" panose="02040503050406030204" pitchFamily="18" charset="0"/>
                  <a:ea typeface="Cambria Math" panose="02040503050406030204" pitchFamily="18" charset="0"/>
                </a:endParaRPr>
              </a:p>
              <a:p>
                <a:pPr marL="457200" indent="-457200">
                  <a:spcBef>
                    <a:spcPts val="1200"/>
                  </a:spcBef>
                  <a:buAutoNum type="alphaLcParenR"/>
                </a:pPr>
                <a:r>
                  <a:rPr lang="en-GB" sz="1800" b="0" dirty="0"/>
                  <a:t> </a:t>
                </a:r>
                <a14:m>
                  <m:oMath xmlns:m="http://schemas.openxmlformats.org/officeDocument/2006/math">
                    <m:f>
                      <m:fPr>
                        <m:ctrlPr>
                          <a:rPr lang="en-GB" sz="1800" b="0" i="1" smtClean="0">
                            <a:latin typeface="Cambria Math" panose="02040503050406030204" pitchFamily="18" charset="0"/>
                          </a:rPr>
                        </m:ctrlPr>
                      </m:fPr>
                      <m:num>
                        <m:r>
                          <a:rPr lang="en-GB" sz="1800" i="0">
                            <a:latin typeface="Cambria Math" panose="02040503050406030204" pitchFamily="18" charset="0"/>
                          </a:rPr>
                          <m:t>54</m:t>
                        </m:r>
                        <m:r>
                          <a:rPr lang="en-GB" sz="1800" b="0" i="0" smtClean="0">
                            <a:latin typeface="Cambria Math" panose="02040503050406030204" pitchFamily="18" charset="0"/>
                          </a:rPr>
                          <m:t> </m:t>
                        </m:r>
                        <m:r>
                          <a:rPr lang="en-GB" sz="1800" i="0">
                            <a:latin typeface="Cambria Math" panose="02040503050406030204" pitchFamily="18" charset="0"/>
                            <a:ea typeface="Cambria Math" panose="02040503050406030204" pitchFamily="18" charset="0"/>
                          </a:rPr>
                          <m:t>×</m:t>
                        </m:r>
                        <m:r>
                          <a:rPr lang="en-GB" sz="1800" b="0" i="0" smtClean="0">
                            <a:latin typeface="Cambria Math" panose="02040503050406030204" pitchFamily="18" charset="0"/>
                            <a:ea typeface="Cambria Math" panose="02040503050406030204" pitchFamily="18" charset="0"/>
                          </a:rPr>
                          <m:t> </m:t>
                        </m:r>
                        <m:r>
                          <a:rPr lang="en-GB" sz="1800" i="0">
                            <a:latin typeface="Cambria Math" panose="02040503050406030204" pitchFamily="18" charset="0"/>
                            <a:ea typeface="Cambria Math" panose="02040503050406030204" pitchFamily="18" charset="0"/>
                          </a:rPr>
                          <m:t>91 −</m:t>
                        </m:r>
                        <m:r>
                          <a:rPr lang="en-GB" sz="1800" b="0" i="0" smtClean="0">
                            <a:latin typeface="Cambria Math" panose="02040503050406030204" pitchFamily="18" charset="0"/>
                            <a:ea typeface="Cambria Math" panose="02040503050406030204" pitchFamily="18" charset="0"/>
                          </a:rPr>
                          <m:t> </m:t>
                        </m:r>
                        <m:r>
                          <a:rPr lang="en-GB" sz="1800" i="0">
                            <a:latin typeface="Cambria Math" panose="02040503050406030204" pitchFamily="18" charset="0"/>
                            <a:ea typeface="Cambria Math" panose="02040503050406030204" pitchFamily="18" charset="0"/>
                          </a:rPr>
                          <m:t>900</m:t>
                        </m:r>
                      </m:num>
                      <m:den>
                        <m:r>
                          <a:rPr lang="en-GB" sz="1800" b="0" i="0" smtClean="0">
                            <a:latin typeface="Cambria Math" panose="02040503050406030204" pitchFamily="18" charset="0"/>
                          </a:rPr>
                          <m:t>2</m:t>
                        </m:r>
                      </m:den>
                    </m:f>
                  </m:oMath>
                </a14:m>
                <a:endParaRPr lang="en-GB" sz="1800" b="0" dirty="0">
                  <a:latin typeface="Cambria Math" panose="02040503050406030204" pitchFamily="18" charset="0"/>
                </a:endParaRPr>
              </a:p>
              <a:p>
                <a:pPr marL="457200" indent="-457200">
                  <a:spcBef>
                    <a:spcPts val="1200"/>
                  </a:spcBef>
                  <a:buAutoNum type="alphaLcParenR"/>
                </a:pPr>
                <a:endParaRPr lang="en-GB" sz="1800" b="0" dirty="0">
                  <a:latin typeface="Cambria Math" panose="02040503050406030204" pitchFamily="18" charset="0"/>
                </a:endParaRPr>
              </a:p>
              <a:p>
                <a:pPr marL="457200" indent="-457200">
                  <a:spcBef>
                    <a:spcPts val="1200"/>
                  </a:spcBef>
                  <a:buAutoNum type="alphaLcParenR"/>
                </a:pPr>
                <a:r>
                  <a:rPr lang="en-GB" sz="1800" dirty="0"/>
                  <a:t> </a:t>
                </a:r>
                <a14:m>
                  <m:oMath xmlns:m="http://schemas.openxmlformats.org/officeDocument/2006/math">
                    <m:f>
                      <m:fPr>
                        <m:ctrlPr>
                          <a:rPr lang="en-GB" sz="1800" i="1">
                            <a:latin typeface="Cambria Math" panose="02040503050406030204" pitchFamily="18" charset="0"/>
                          </a:rPr>
                        </m:ctrlPr>
                      </m:fPr>
                      <m:num>
                        <m:r>
                          <a:rPr lang="en-GB" sz="1800" i="0">
                            <a:latin typeface="Cambria Math" panose="02040503050406030204" pitchFamily="18" charset="0"/>
                          </a:rPr>
                          <m:t>54</m:t>
                        </m:r>
                        <m:r>
                          <a:rPr lang="en-GB" sz="1800" b="0" i="0" smtClean="0">
                            <a:latin typeface="Cambria Math" panose="02040503050406030204" pitchFamily="18" charset="0"/>
                          </a:rPr>
                          <m:t> </m:t>
                        </m:r>
                        <m:r>
                          <a:rPr lang="en-GB" sz="1800" i="0">
                            <a:latin typeface="Cambria Math" panose="02040503050406030204" pitchFamily="18" charset="0"/>
                            <a:ea typeface="Cambria Math" panose="02040503050406030204" pitchFamily="18" charset="0"/>
                          </a:rPr>
                          <m:t>×</m:t>
                        </m:r>
                        <m:r>
                          <a:rPr lang="en-GB" sz="1800" b="0" i="0" smtClean="0">
                            <a:latin typeface="Cambria Math" panose="02040503050406030204" pitchFamily="18" charset="0"/>
                            <a:ea typeface="Cambria Math" panose="02040503050406030204" pitchFamily="18" charset="0"/>
                          </a:rPr>
                          <m:t> </m:t>
                        </m:r>
                        <m:r>
                          <a:rPr lang="en-GB" sz="1800" i="0">
                            <a:latin typeface="Cambria Math" panose="02040503050406030204" pitchFamily="18" charset="0"/>
                            <a:ea typeface="Cambria Math" panose="02040503050406030204" pitchFamily="18" charset="0"/>
                          </a:rPr>
                          <m:t>91 −</m:t>
                        </m:r>
                        <m:r>
                          <a:rPr lang="en-GB" sz="1800" b="0" i="0" smtClean="0">
                            <a:latin typeface="Cambria Math" panose="02040503050406030204" pitchFamily="18" charset="0"/>
                            <a:ea typeface="Cambria Math" panose="02040503050406030204" pitchFamily="18" charset="0"/>
                          </a:rPr>
                          <m:t> </m:t>
                        </m:r>
                        <m:r>
                          <a:rPr lang="en-GB" sz="1800" i="0">
                            <a:latin typeface="Cambria Math" panose="02040503050406030204" pitchFamily="18" charset="0"/>
                            <a:ea typeface="Cambria Math" panose="02040503050406030204" pitchFamily="18" charset="0"/>
                          </a:rPr>
                          <m:t>900</m:t>
                        </m:r>
                      </m:num>
                      <m:den>
                        <m:r>
                          <a:rPr lang="en-GB" sz="1800" i="0">
                            <a:latin typeface="Cambria Math" panose="02040503050406030204" pitchFamily="18" charset="0"/>
                          </a:rPr>
                          <m:t>2</m:t>
                        </m:r>
                      </m:den>
                    </m:f>
                    <m:r>
                      <a:rPr lang="en-GB" sz="1800" b="0" i="0" smtClean="0">
                        <a:latin typeface="Cambria Math" panose="02040503050406030204" pitchFamily="18" charset="0"/>
                      </a:rPr>
                      <m:t>−7</m:t>
                    </m:r>
                  </m:oMath>
                </a14:m>
                <a:endParaRPr lang="en-GB" sz="1800" b="0" dirty="0"/>
              </a:p>
              <a:p>
                <a:pPr marL="457200" indent="-457200">
                  <a:spcBef>
                    <a:spcPts val="1200"/>
                  </a:spcBef>
                  <a:buAutoNum type="alphaLcParenR"/>
                </a:pPr>
                <a:endParaRPr lang="en-GB" sz="1800" b="0" dirty="0"/>
              </a:p>
              <a:p>
                <a:pPr marL="457200" indent="-457200">
                  <a:spcBef>
                    <a:spcPts val="1200"/>
                  </a:spcBef>
                  <a:buAutoNum type="alphaLcParenR"/>
                </a:pPr>
                <a:r>
                  <a:rPr lang="en-GB" sz="1800" b="0" dirty="0"/>
                  <a:t> </a:t>
                </a:r>
                <a14:m>
                  <m:oMath xmlns:m="http://schemas.openxmlformats.org/officeDocument/2006/math">
                    <m:r>
                      <a:rPr lang="en-GB" sz="1800" b="0" i="0" smtClean="0">
                        <a:latin typeface="Cambria Math" panose="02040503050406030204" pitchFamily="18" charset="0"/>
                      </a:rPr>
                      <m:t>3</m:t>
                    </m:r>
                    <m:r>
                      <a:rPr lang="en-GB" sz="1800" b="0" i="0" smtClean="0">
                        <a:latin typeface="Cambria Math" panose="02040503050406030204" pitchFamily="18" charset="0"/>
                        <a:ea typeface="Cambria Math" panose="02040503050406030204" pitchFamily="18" charset="0"/>
                      </a:rPr>
                      <m:t>×</m:t>
                    </m:r>
                    <m:d>
                      <m:dPr>
                        <m:ctrlPr>
                          <a:rPr lang="en-GB" sz="1800" i="1" smtClean="0">
                            <a:latin typeface="Cambria Math" panose="02040503050406030204" pitchFamily="18" charset="0"/>
                          </a:rPr>
                        </m:ctrlPr>
                      </m:dPr>
                      <m:e>
                        <m:f>
                          <m:fPr>
                            <m:ctrlPr>
                              <a:rPr lang="en-GB" sz="1800" i="1">
                                <a:latin typeface="Cambria Math" panose="02040503050406030204" pitchFamily="18" charset="0"/>
                              </a:rPr>
                            </m:ctrlPr>
                          </m:fPr>
                          <m:num>
                            <m:r>
                              <a:rPr lang="en-GB" sz="1800" i="0">
                                <a:latin typeface="Cambria Math" panose="02040503050406030204" pitchFamily="18" charset="0"/>
                              </a:rPr>
                              <m:t>54</m:t>
                            </m:r>
                            <m:r>
                              <a:rPr lang="en-GB" sz="1800" b="0" i="0" smtClean="0">
                                <a:latin typeface="Cambria Math" panose="02040503050406030204" pitchFamily="18" charset="0"/>
                              </a:rPr>
                              <m:t> </m:t>
                            </m:r>
                            <m:r>
                              <a:rPr lang="en-GB" sz="1800" i="0">
                                <a:latin typeface="Cambria Math" panose="02040503050406030204" pitchFamily="18" charset="0"/>
                                <a:ea typeface="Cambria Math" panose="02040503050406030204" pitchFamily="18" charset="0"/>
                              </a:rPr>
                              <m:t>×</m:t>
                            </m:r>
                            <m:r>
                              <a:rPr lang="en-GB" sz="1800" b="0" i="0" smtClean="0">
                                <a:latin typeface="Cambria Math" panose="02040503050406030204" pitchFamily="18" charset="0"/>
                                <a:ea typeface="Cambria Math" panose="02040503050406030204" pitchFamily="18" charset="0"/>
                              </a:rPr>
                              <m:t> </m:t>
                            </m:r>
                            <m:r>
                              <a:rPr lang="en-GB" sz="1800" i="0">
                                <a:latin typeface="Cambria Math" panose="02040503050406030204" pitchFamily="18" charset="0"/>
                                <a:ea typeface="Cambria Math" panose="02040503050406030204" pitchFamily="18" charset="0"/>
                              </a:rPr>
                              <m:t>91 −</m:t>
                            </m:r>
                            <m:r>
                              <a:rPr lang="en-GB" sz="1800" b="0" i="0" smtClean="0">
                                <a:latin typeface="Cambria Math" panose="02040503050406030204" pitchFamily="18" charset="0"/>
                                <a:ea typeface="Cambria Math" panose="02040503050406030204" pitchFamily="18" charset="0"/>
                              </a:rPr>
                              <m:t> </m:t>
                            </m:r>
                            <m:r>
                              <a:rPr lang="en-GB" sz="1800" i="0">
                                <a:latin typeface="Cambria Math" panose="02040503050406030204" pitchFamily="18" charset="0"/>
                                <a:ea typeface="Cambria Math" panose="02040503050406030204" pitchFamily="18" charset="0"/>
                              </a:rPr>
                              <m:t>900</m:t>
                            </m:r>
                          </m:num>
                          <m:den>
                            <m:r>
                              <a:rPr lang="en-GB" sz="1800" i="0">
                                <a:latin typeface="Cambria Math" panose="02040503050406030204" pitchFamily="18" charset="0"/>
                              </a:rPr>
                              <m:t>2</m:t>
                            </m:r>
                          </m:den>
                        </m:f>
                        <m:r>
                          <a:rPr lang="en-GB" sz="1800" i="0" smtClean="0">
                            <a:latin typeface="Cambria Math" panose="02040503050406030204" pitchFamily="18" charset="0"/>
                          </a:rPr>
                          <m:t>−7</m:t>
                        </m:r>
                        <m:r>
                          <m:rPr>
                            <m:nor/>
                          </m:rPr>
                          <a:rPr lang="en-US" sz="1800" dirty="0"/>
                          <m:t> </m:t>
                        </m:r>
                      </m:e>
                    </m:d>
                  </m:oMath>
                </a14:m>
                <a:endParaRPr lang="en-US" sz="1800" dirty="0"/>
              </a:p>
              <a:p>
                <a:pPr marL="457200" indent="-457200">
                  <a:spcBef>
                    <a:spcPts val="1200"/>
                  </a:spcBef>
                  <a:buAutoNum type="alphaLcParenR"/>
                </a:pPr>
                <a:endParaRPr lang="en-US" sz="1800" dirty="0"/>
              </a:p>
            </p:txBody>
          </p:sp>
        </mc:Choice>
        <mc:Fallback xmlns="">
          <p:sp>
            <p:nvSpPr>
              <p:cNvPr id="11" name="TextBox 10">
                <a:extLst>
                  <a:ext uri="{FF2B5EF4-FFF2-40B4-BE49-F238E27FC236}">
                    <a16:creationId xmlns:a16="http://schemas.microsoft.com/office/drawing/2014/main" id="{5D124500-0A69-1C44-B8AE-4B95D6AE1E68}"/>
                  </a:ext>
                </a:extLst>
              </p:cNvPr>
              <p:cNvSpPr txBox="1">
                <a:spLocks noRot="1" noChangeAspect="1" noMove="1" noResize="1" noEditPoints="1" noAdjustHandles="1" noChangeArrowheads="1" noChangeShapeType="1" noTextEdit="1"/>
              </p:cNvSpPr>
              <p:nvPr/>
            </p:nvSpPr>
            <p:spPr>
              <a:xfrm>
                <a:off x="99810" y="1117300"/>
                <a:ext cx="4856323" cy="4191212"/>
              </a:xfrm>
              <a:prstGeom prst="rect">
                <a:avLst/>
              </a:prstGeom>
              <a:blipFill>
                <a:blip r:embed="rId5"/>
                <a:stretch>
                  <a:fillRect l="-1004" t="-727"/>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D9CD3376-AFB1-FB44-940B-F1B42EF8115C}"/>
              </a:ext>
            </a:extLst>
          </p:cNvPr>
          <p:cNvSpPr txBox="1"/>
          <p:nvPr/>
        </p:nvSpPr>
        <p:spPr>
          <a:xfrm>
            <a:off x="607098" y="5554530"/>
            <a:ext cx="4856323" cy="1200329"/>
          </a:xfrm>
          <a:prstGeom prst="rect">
            <a:avLst/>
          </a:prstGeom>
          <a:noFill/>
        </p:spPr>
        <p:txBody>
          <a:bodyPr wrap="square" rtlCol="0">
            <a:spAutoFit/>
          </a:bodyPr>
          <a:lstStyle/>
          <a:p>
            <a:pPr>
              <a:spcBef>
                <a:spcPts val="0"/>
              </a:spcBef>
              <a:buNone/>
            </a:pPr>
            <a:r>
              <a:rPr lang="en-GB" sz="1800" dirty="0"/>
              <a:t>Make a different trail, starting from </a:t>
            </a:r>
            <a:r>
              <a:rPr lang="en-US" sz="1800" dirty="0"/>
              <a:t>54 </a:t>
            </a:r>
            <a:r>
              <a:rPr lang="en-US" sz="1800" dirty="0">
                <a:latin typeface="Calibri" panose="020F0502020204030204" pitchFamily="34" charset="0"/>
                <a:cs typeface="Calibri" panose="020F0502020204030204" pitchFamily="34" charset="0"/>
              </a:rPr>
              <a:t>×</a:t>
            </a:r>
            <a:r>
              <a:rPr lang="en-US" sz="1800" dirty="0"/>
              <a:t> 91, that has the same finishing number as your answer to part d. Can you make three different trails all with the same outcome?</a:t>
            </a:r>
          </a:p>
        </p:txBody>
      </p:sp>
      <p:sp>
        <p:nvSpPr>
          <p:cNvPr id="7" name="Text Placeholder 2">
            <a:extLst>
              <a:ext uri="{FF2B5EF4-FFF2-40B4-BE49-F238E27FC236}">
                <a16:creationId xmlns:a16="http://schemas.microsoft.com/office/drawing/2014/main" id="{477BF012-589E-1FC7-6AC8-60A149A23ABB}"/>
              </a:ext>
            </a:extLst>
          </p:cNvPr>
          <p:cNvSpPr txBox="1">
            <a:spLocks/>
          </p:cNvSpPr>
          <p:nvPr/>
        </p:nvSpPr>
        <p:spPr>
          <a:xfrm>
            <a:off x="6300718" y="80704"/>
            <a:ext cx="5400000" cy="43180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US" sz="1800" dirty="0"/>
              <a:t>Checkpoint 9b: Make a trail 2</a:t>
            </a:r>
          </a:p>
        </p:txBody>
      </p:sp>
      <p:sp>
        <p:nvSpPr>
          <p:cNvPr id="8" name="Action Button: Help 7">
            <a:hlinkClick r:id="" action="ppaction://noaction" highlightClick="1"/>
            <a:extLst>
              <a:ext uri="{FF2B5EF4-FFF2-40B4-BE49-F238E27FC236}">
                <a16:creationId xmlns:a16="http://schemas.microsoft.com/office/drawing/2014/main" id="{D2923D31-87AA-ACA6-302D-4577A9F67B7D}"/>
              </a:ext>
            </a:extLst>
          </p:cNvPr>
          <p:cNvSpPr/>
          <p:nvPr/>
        </p:nvSpPr>
        <p:spPr>
          <a:xfrm>
            <a:off x="6293294" y="5554530"/>
            <a:ext cx="504000" cy="50400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buNone/>
            </a:pPr>
            <a:endParaRPr lang="en-GB" sz="1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F3E5003-DF03-6F34-6AFD-D5DABFECA6AF}"/>
                  </a:ext>
                </a:extLst>
              </p:cNvPr>
              <p:cNvSpPr txBox="1"/>
              <p:nvPr/>
            </p:nvSpPr>
            <p:spPr>
              <a:xfrm>
                <a:off x="6797294" y="5480852"/>
                <a:ext cx="5506311" cy="1268681"/>
              </a:xfrm>
              <a:prstGeom prst="rect">
                <a:avLst/>
              </a:prstGeom>
              <a:noFill/>
            </p:spPr>
            <p:txBody>
              <a:bodyPr wrap="square" rtlCol="0">
                <a:spAutoFit/>
              </a:bodyPr>
              <a:lstStyle/>
              <a:p>
                <a:pPr>
                  <a:spcBef>
                    <a:spcPts val="0"/>
                  </a:spcBef>
                  <a:buNone/>
                </a:pPr>
                <a14:m>
                  <m:oMathPara xmlns:m="http://schemas.openxmlformats.org/officeDocument/2006/math">
                    <m:oMathParaPr>
                      <m:jc m:val="left"/>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7</m:t>
                          </m:r>
                        </m:den>
                      </m:f>
                      <m:r>
                        <a:rPr lang="en-GB" sz="1800" b="0" i="1" smtClean="0">
                          <a:solidFill>
                            <a:srgbClr val="00628C"/>
                          </a:solidFill>
                          <a:latin typeface="Cambria Math" panose="02040503050406030204" pitchFamily="18" charset="0"/>
                        </a:rPr>
                        <m:t> </m:t>
                      </m:r>
                      <m:r>
                        <a:rPr lang="en-GB" sz="1800" i="1" smtClean="0">
                          <a:solidFill>
                            <a:srgbClr val="00628C"/>
                          </a:solidFill>
                          <a:latin typeface="Cambria Math" panose="02040503050406030204" pitchFamily="18" charset="0"/>
                          <a:ea typeface="Cambria Math" panose="02040503050406030204" pitchFamily="18" charset="0"/>
                        </a:rPr>
                        <m:t>×</m:t>
                      </m:r>
                      <m:r>
                        <a:rPr lang="en-GB" sz="1800" b="0" i="1" smtClean="0">
                          <a:solidFill>
                            <a:srgbClr val="00628C"/>
                          </a:solidFill>
                          <a:latin typeface="Cambria Math" panose="02040503050406030204" pitchFamily="18" charset="0"/>
                          <a:ea typeface="Cambria Math" panose="02040503050406030204" pitchFamily="18" charset="0"/>
                        </a:rPr>
                        <m:t> </m:t>
                      </m:r>
                      <m:d>
                        <m:dPr>
                          <m:ctrlPr>
                            <a:rPr lang="en-GB" sz="1800" i="1" smtClean="0">
                              <a:solidFill>
                                <a:srgbClr val="00628C"/>
                              </a:solidFill>
                              <a:latin typeface="Cambria Math" panose="02040503050406030204" pitchFamily="18" charset="0"/>
                            </a:rPr>
                          </m:ctrlPr>
                        </m:dPr>
                        <m:e>
                          <m:f>
                            <m:fPr>
                              <m:ctrlPr>
                                <a:rPr lang="en-GB" sz="1800" i="1">
                                  <a:solidFill>
                                    <a:srgbClr val="00628C"/>
                                  </a:solidFill>
                                  <a:latin typeface="Cambria Math" panose="02040503050406030204" pitchFamily="18" charset="0"/>
                                </a:rPr>
                              </m:ctrlPr>
                            </m:fPr>
                            <m:num>
                              <m:r>
                                <a:rPr lang="en-GB" sz="1800" b="0" i="0" smtClean="0">
                                  <a:solidFill>
                                    <a:srgbClr val="00628C"/>
                                  </a:solidFill>
                                  <a:latin typeface="Cambria Math" panose="02040503050406030204" pitchFamily="18" charset="0"/>
                                </a:rPr>
                                <m:t>209</m:t>
                              </m:r>
                              <m:r>
                                <a:rPr lang="en-GB" sz="1800">
                                  <a:solidFill>
                                    <a:srgbClr val="00628C"/>
                                  </a:solidFill>
                                  <a:latin typeface="Cambria Math" panose="02040503050406030204" pitchFamily="18" charset="0"/>
                                  <a:ea typeface="Cambria Math" panose="02040503050406030204" pitchFamily="18" charset="0"/>
                                </a:rPr>
                                <m:t>×</m:t>
                              </m:r>
                              <m:r>
                                <a:rPr lang="en-GB" sz="1800" b="0" i="0" smtClean="0">
                                  <a:solidFill>
                                    <a:srgbClr val="00628C"/>
                                  </a:solidFill>
                                  <a:latin typeface="Cambria Math" panose="02040503050406030204" pitchFamily="18" charset="0"/>
                                  <a:ea typeface="Cambria Math" panose="02040503050406030204" pitchFamily="18" charset="0"/>
                                </a:rPr>
                                <m:t>4</m:t>
                              </m:r>
                              <m:r>
                                <a:rPr lang="en-GB" sz="1800">
                                  <a:solidFill>
                                    <a:srgbClr val="00628C"/>
                                  </a:solidFill>
                                  <a:latin typeface="Cambria Math" panose="02040503050406030204" pitchFamily="18" charset="0"/>
                                  <a:ea typeface="Cambria Math" panose="02040503050406030204" pitchFamily="18" charset="0"/>
                                </a:rPr>
                                <m:t>7</m:t>
                              </m:r>
                              <m:r>
                                <m:rPr>
                                  <m:nor/>
                                </m:rPr>
                                <a:rPr lang="en-GB" sz="1800" b="0" i="0" smtClean="0">
                                  <a:solidFill>
                                    <a:srgbClr val="00628C"/>
                                  </a:solidFill>
                                  <a:latin typeface="Cambria Math" panose="02040503050406030204" pitchFamily="18" charset="0"/>
                                  <a:ea typeface="Cambria Math" panose="02040503050406030204" pitchFamily="18" charset="0"/>
                                </a:rPr>
                                <m:t> + 17</m:t>
                              </m:r>
                              <m:r>
                                <m:rPr>
                                  <m:nor/>
                                </m:rPr>
                                <a:rPr lang="en-GB" sz="1800" dirty="0">
                                  <a:solidFill>
                                    <a:srgbClr val="00628C"/>
                                  </a:solidFill>
                                  <a:latin typeface="Cambria Math" panose="02040503050406030204" pitchFamily="18" charset="0"/>
                                  <a:ea typeface="Cambria Math" panose="02040503050406030204" pitchFamily="18" charset="0"/>
                                </a:rPr>
                                <m:t> </m:t>
                              </m:r>
                            </m:num>
                            <m:den>
                              <m:r>
                                <a:rPr lang="en-GB" sz="1800" b="0" i="0" dirty="0" smtClean="0">
                                  <a:solidFill>
                                    <a:srgbClr val="00628C"/>
                                  </a:solidFill>
                                  <a:latin typeface="Cambria Math" panose="02040503050406030204" pitchFamily="18" charset="0"/>
                                  <a:ea typeface="Cambria Math" panose="02040503050406030204" pitchFamily="18" charset="0"/>
                                </a:rPr>
                                <m:t>2</m:t>
                              </m:r>
                            </m:den>
                          </m:f>
                          <m:r>
                            <a:rPr lang="en-GB" sz="1800" b="0" i="0" smtClean="0">
                              <a:solidFill>
                                <a:srgbClr val="00628C"/>
                              </a:solidFill>
                              <a:latin typeface="Cambria Math" panose="02040503050406030204" pitchFamily="18" charset="0"/>
                            </a:rPr>
                            <m:t>−20</m:t>
                          </m:r>
                        </m:e>
                      </m:d>
                      <m:r>
                        <a:rPr lang="en-GB" sz="1800" b="0" i="1" smtClean="0">
                          <a:solidFill>
                            <a:srgbClr val="00628C"/>
                          </a:solidFill>
                          <a:latin typeface="Cambria Math" panose="02040503050406030204" pitchFamily="18" charset="0"/>
                        </a:rPr>
                        <m:t> = 700</m:t>
                      </m:r>
                    </m:oMath>
                  </m:oMathPara>
                </a14:m>
                <a:endParaRPr lang="en-US" sz="1800" dirty="0">
                  <a:solidFill>
                    <a:srgbClr val="00628C"/>
                  </a:solidFill>
                </a:endParaRPr>
              </a:p>
              <a:p>
                <a:pPr>
                  <a:spcBef>
                    <a:spcPts val="0"/>
                  </a:spcBef>
                  <a:buNone/>
                </a:pPr>
                <a:r>
                  <a:rPr lang="en-GB" sz="1800" dirty="0"/>
                  <a:t>Make a reverse trail for this calculation</a:t>
                </a:r>
                <a:r>
                  <a:rPr lang="en-US" sz="1800" dirty="0"/>
                  <a:t>, so that you can write down the value of </a:t>
                </a:r>
                <a14:m>
                  <m:oMath xmlns:m="http://schemas.openxmlformats.org/officeDocument/2006/math">
                    <m:r>
                      <a:rPr lang="en-US" sz="1800" i="1" dirty="0" smtClean="0">
                        <a:latin typeface="Cambria Math" panose="02040503050406030204" pitchFamily="18" charset="0"/>
                      </a:rPr>
                      <m:t>209 </m:t>
                    </m:r>
                    <m:r>
                      <a:rPr lang="en-US" sz="1800" i="1" dirty="0" smtClean="0">
                        <a:latin typeface="Cambria Math" panose="02040503050406030204" pitchFamily="18" charset="0"/>
                        <a:ea typeface="Cambria Math" panose="02040503050406030204" pitchFamily="18" charset="0"/>
                      </a:rPr>
                      <m:t>×</m:t>
                    </m:r>
                    <m:r>
                      <a:rPr lang="en-US" sz="1800" i="1" dirty="0" smtClean="0">
                        <a:latin typeface="Cambria Math" panose="02040503050406030204" pitchFamily="18" charset="0"/>
                      </a:rPr>
                      <m:t> 47</m:t>
                    </m:r>
                  </m:oMath>
                </a14:m>
                <a:r>
                  <a:rPr lang="en-US" sz="1800" dirty="0"/>
                  <a:t>.</a:t>
                </a:r>
              </a:p>
            </p:txBody>
          </p:sp>
        </mc:Choice>
        <mc:Fallback xmlns="">
          <p:sp>
            <p:nvSpPr>
              <p:cNvPr id="9" name="TextBox 8">
                <a:extLst>
                  <a:ext uri="{FF2B5EF4-FFF2-40B4-BE49-F238E27FC236}">
                    <a16:creationId xmlns:a16="http://schemas.microsoft.com/office/drawing/2014/main" id="{CF3E5003-DF03-6F34-6AFD-D5DABFECA6AF}"/>
                  </a:ext>
                </a:extLst>
              </p:cNvPr>
              <p:cNvSpPr txBox="1">
                <a:spLocks noRot="1" noChangeAspect="1" noMove="1" noResize="1" noEditPoints="1" noAdjustHandles="1" noChangeArrowheads="1" noChangeShapeType="1" noTextEdit="1"/>
              </p:cNvSpPr>
              <p:nvPr/>
            </p:nvSpPr>
            <p:spPr>
              <a:xfrm>
                <a:off x="6797294" y="5480852"/>
                <a:ext cx="5506311" cy="1268681"/>
              </a:xfrm>
              <a:prstGeom prst="rect">
                <a:avLst/>
              </a:prstGeom>
              <a:blipFill>
                <a:blip r:embed="rId6"/>
                <a:stretch>
                  <a:fillRect l="-886" b="-72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551DCEF-4A32-8EE6-2701-395D4B6A229A}"/>
                  </a:ext>
                </a:extLst>
              </p:cNvPr>
              <p:cNvSpPr txBox="1"/>
              <p:nvPr/>
            </p:nvSpPr>
            <p:spPr>
              <a:xfrm>
                <a:off x="6300718" y="1737965"/>
                <a:ext cx="3602304" cy="3325398"/>
              </a:xfrm>
              <a:prstGeom prst="rect">
                <a:avLst/>
              </a:prstGeom>
              <a:noFill/>
            </p:spPr>
            <p:txBody>
              <a:bodyPr wrap="square" rtlCol="0">
                <a:spAutoFit/>
              </a:bodyPr>
              <a:lstStyle/>
              <a:p>
                <a:pPr marL="457200" indent="-457200">
                  <a:spcBef>
                    <a:spcPts val="0"/>
                  </a:spcBef>
                  <a:spcAft>
                    <a:spcPts val="1200"/>
                  </a:spcAft>
                  <a:buFont typeface="+mj-lt"/>
                  <a:buAutoNum type="alphaLcParenR"/>
                </a:pPr>
                <a:r>
                  <a:rPr lang="en-GB" sz="1800" dirty="0"/>
                  <a:t> </a:t>
                </a:r>
                <a14:m>
                  <m:oMath xmlns:m="http://schemas.openxmlformats.org/officeDocument/2006/math">
                    <m:f>
                      <m:fPr>
                        <m:ctrlPr>
                          <a:rPr lang="en-GB" sz="1800" i="1" smtClean="0">
                            <a:latin typeface="Cambria Math" panose="02040503050406030204" pitchFamily="18" charset="0"/>
                          </a:rPr>
                        </m:ctrlPr>
                      </m:fPr>
                      <m:num>
                        <m:r>
                          <a:rPr lang="en-GB" sz="1800" i="0" smtClean="0">
                            <a:latin typeface="Cambria Math" panose="02040503050406030204" pitchFamily="18" charset="0"/>
                          </a:rPr>
                          <m:t>732</m:t>
                        </m:r>
                        <m:r>
                          <a:rPr lang="en-GB" sz="1800" b="0" i="0" smtClean="0">
                            <a:latin typeface="Cambria Math" panose="02040503050406030204" pitchFamily="18" charset="0"/>
                          </a:rPr>
                          <m:t> </m:t>
                        </m:r>
                        <m:r>
                          <a:rPr lang="en-GB" sz="1800" i="0" smtClean="0">
                            <a:latin typeface="Cambria Math" panose="02040503050406030204" pitchFamily="18" charset="0"/>
                            <a:ea typeface="Cambria Math" panose="02040503050406030204" pitchFamily="18" charset="0"/>
                          </a:rPr>
                          <m:t>×</m:t>
                        </m:r>
                        <m:r>
                          <a:rPr lang="en-GB" sz="1800" b="0" i="0" smtClean="0">
                            <a:latin typeface="Cambria Math" panose="02040503050406030204" pitchFamily="18" charset="0"/>
                            <a:ea typeface="Cambria Math" panose="02040503050406030204" pitchFamily="18" charset="0"/>
                          </a:rPr>
                          <m:t> </m:t>
                        </m:r>
                        <m:r>
                          <a:rPr lang="en-GB" sz="1800" i="0" smtClean="0">
                            <a:latin typeface="Cambria Math" panose="02040503050406030204" pitchFamily="18" charset="0"/>
                            <a:ea typeface="Cambria Math" panose="02040503050406030204" pitchFamily="18" charset="0"/>
                          </a:rPr>
                          <m:t>17</m:t>
                        </m:r>
                        <m:r>
                          <a:rPr lang="en-GB" sz="1800" b="0" i="0" smtClean="0">
                            <a:latin typeface="Cambria Math" panose="02040503050406030204" pitchFamily="18" charset="0"/>
                            <a:ea typeface="Cambria Math" panose="02040503050406030204" pitchFamily="18" charset="0"/>
                          </a:rPr>
                          <m:t> </m:t>
                        </m:r>
                        <m:r>
                          <a:rPr lang="en-GB" sz="1800" i="0" smtClean="0">
                            <a:latin typeface="Cambria Math" panose="02040503050406030204" pitchFamily="18" charset="0"/>
                            <a:ea typeface="Cambria Math" panose="02040503050406030204" pitchFamily="18" charset="0"/>
                          </a:rPr>
                          <m:t>−</m:t>
                        </m:r>
                        <m:r>
                          <a:rPr lang="en-GB" sz="1800" b="0" i="0" smtClean="0">
                            <a:latin typeface="Cambria Math" panose="02040503050406030204" pitchFamily="18" charset="0"/>
                            <a:ea typeface="Cambria Math" panose="02040503050406030204" pitchFamily="18" charset="0"/>
                          </a:rPr>
                          <m:t> </m:t>
                        </m:r>
                        <m:r>
                          <a:rPr lang="en-GB" sz="1800" i="0" smtClean="0">
                            <a:latin typeface="Cambria Math" panose="02040503050406030204" pitchFamily="18" charset="0"/>
                            <a:ea typeface="Cambria Math" panose="02040503050406030204" pitchFamily="18" charset="0"/>
                          </a:rPr>
                          <m:t>444</m:t>
                        </m:r>
                        <m:r>
                          <m:rPr>
                            <m:nor/>
                          </m:rPr>
                          <a:rPr lang="en-GB" sz="1800" dirty="0">
                            <a:latin typeface="Cambria Math" panose="02040503050406030204" pitchFamily="18" charset="0"/>
                            <a:ea typeface="Cambria Math" panose="02040503050406030204" pitchFamily="18" charset="0"/>
                          </a:rPr>
                          <m:t> </m:t>
                        </m:r>
                      </m:num>
                      <m:den>
                        <m:r>
                          <a:rPr lang="en-GB" sz="1800" i="0" smtClean="0">
                            <a:latin typeface="Cambria Math" panose="02040503050406030204" pitchFamily="18" charset="0"/>
                          </a:rPr>
                          <m:t>3</m:t>
                        </m:r>
                      </m:den>
                    </m:f>
                    <m:r>
                      <a:rPr lang="en-GB" sz="1800" b="0" i="0" smtClean="0">
                        <a:latin typeface="Cambria Math" panose="02040503050406030204" pitchFamily="18" charset="0"/>
                      </a:rPr>
                      <m:t>+1</m:t>
                    </m:r>
                  </m:oMath>
                </a14:m>
                <a:endParaRPr lang="en-GB" sz="1800" b="0" dirty="0"/>
              </a:p>
              <a:p>
                <a:pPr marL="457200" indent="-457200">
                  <a:spcBef>
                    <a:spcPts val="0"/>
                  </a:spcBef>
                  <a:spcAft>
                    <a:spcPts val="1200"/>
                  </a:spcAft>
                  <a:buFont typeface="+mj-lt"/>
                  <a:buAutoNum type="alphaLcParenR"/>
                </a:pPr>
                <a:endParaRPr lang="en-GB" sz="1200" b="0" dirty="0"/>
              </a:p>
              <a:p>
                <a:pPr marL="457200" indent="-457200">
                  <a:spcBef>
                    <a:spcPts val="0"/>
                  </a:spcBef>
                  <a:spcAft>
                    <a:spcPts val="1200"/>
                  </a:spcAft>
                  <a:buFont typeface="+mj-lt"/>
                  <a:buAutoNum type="alphaLcParenR"/>
                </a:pPr>
                <a:r>
                  <a:rPr lang="en-GB" sz="1800" b="0" dirty="0"/>
                  <a:t> </a:t>
                </a:r>
                <a14:m>
                  <m:oMath xmlns:m="http://schemas.openxmlformats.org/officeDocument/2006/math">
                    <m:f>
                      <m:fPr>
                        <m:ctrlPr>
                          <a:rPr lang="en-GB" sz="1800" b="0" i="1" smtClean="0">
                            <a:latin typeface="Cambria Math" panose="02040503050406030204" pitchFamily="18" charset="0"/>
                          </a:rPr>
                        </m:ctrlPr>
                      </m:fPr>
                      <m:num>
                        <m:r>
                          <a:rPr lang="en-GB" sz="1800" i="0" smtClean="0">
                            <a:latin typeface="Cambria Math" panose="02040503050406030204" pitchFamily="18" charset="0"/>
                          </a:rPr>
                          <m:t>732</m:t>
                        </m:r>
                        <m:r>
                          <a:rPr lang="en-GB" sz="1800" b="0" i="0" smtClean="0">
                            <a:latin typeface="Cambria Math" panose="02040503050406030204" pitchFamily="18" charset="0"/>
                          </a:rPr>
                          <m:t> </m:t>
                        </m:r>
                        <m:r>
                          <a:rPr lang="en-GB" sz="1800" i="0" smtClean="0">
                            <a:latin typeface="Cambria Math" panose="02040503050406030204" pitchFamily="18" charset="0"/>
                            <a:ea typeface="Cambria Math" panose="02040503050406030204" pitchFamily="18" charset="0"/>
                          </a:rPr>
                          <m:t>×</m:t>
                        </m:r>
                        <m:r>
                          <a:rPr lang="en-GB" sz="1800" b="0" i="0" smtClean="0">
                            <a:latin typeface="Cambria Math" panose="02040503050406030204" pitchFamily="18" charset="0"/>
                            <a:ea typeface="Cambria Math" panose="02040503050406030204" pitchFamily="18" charset="0"/>
                          </a:rPr>
                          <m:t> </m:t>
                        </m:r>
                        <m:r>
                          <a:rPr lang="en-GB" sz="1800" i="0" smtClean="0">
                            <a:latin typeface="Cambria Math" panose="02040503050406030204" pitchFamily="18" charset="0"/>
                            <a:ea typeface="Cambria Math" panose="02040503050406030204" pitchFamily="18" charset="0"/>
                          </a:rPr>
                          <m:t>17</m:t>
                        </m:r>
                        <m:r>
                          <a:rPr lang="en-GB" sz="1800" b="0" i="0" smtClean="0">
                            <a:latin typeface="Cambria Math" panose="02040503050406030204" pitchFamily="18" charset="0"/>
                            <a:ea typeface="Cambria Math" panose="02040503050406030204" pitchFamily="18" charset="0"/>
                          </a:rPr>
                          <m:t> </m:t>
                        </m:r>
                        <m:r>
                          <a:rPr lang="en-GB" sz="1800" i="0" smtClean="0">
                            <a:latin typeface="Cambria Math" panose="02040503050406030204" pitchFamily="18" charset="0"/>
                            <a:ea typeface="Cambria Math" panose="02040503050406030204" pitchFamily="18" charset="0"/>
                          </a:rPr>
                          <m:t>−</m:t>
                        </m:r>
                        <m:r>
                          <a:rPr lang="en-GB" sz="1800" b="0" i="0" smtClean="0">
                            <a:latin typeface="Cambria Math" panose="02040503050406030204" pitchFamily="18" charset="0"/>
                            <a:ea typeface="Cambria Math" panose="02040503050406030204" pitchFamily="18" charset="0"/>
                          </a:rPr>
                          <m:t> </m:t>
                        </m:r>
                        <m:r>
                          <a:rPr lang="en-GB" sz="1800" i="0" smtClean="0">
                            <a:latin typeface="Cambria Math" panose="02040503050406030204" pitchFamily="18" charset="0"/>
                            <a:ea typeface="Cambria Math" panose="02040503050406030204" pitchFamily="18" charset="0"/>
                          </a:rPr>
                          <m:t>444</m:t>
                        </m:r>
                        <m:r>
                          <m:rPr>
                            <m:nor/>
                          </m:rPr>
                          <a:rPr lang="en-GB" sz="1800" dirty="0">
                            <a:latin typeface="Cambria Math" panose="02040503050406030204" pitchFamily="18" charset="0"/>
                            <a:ea typeface="Cambria Math" panose="02040503050406030204" pitchFamily="18" charset="0"/>
                          </a:rPr>
                          <m:t> </m:t>
                        </m:r>
                      </m:num>
                      <m:den>
                        <m:r>
                          <a:rPr lang="en-GB" sz="1800" b="0" i="0" smtClean="0">
                            <a:latin typeface="Cambria Math" panose="02040503050406030204" pitchFamily="18" charset="0"/>
                          </a:rPr>
                          <m:t>3</m:t>
                        </m:r>
                      </m:den>
                    </m:f>
                  </m:oMath>
                </a14:m>
                <a:endParaRPr lang="en-GB" sz="1800" dirty="0"/>
              </a:p>
              <a:p>
                <a:pPr marL="457200" indent="-457200">
                  <a:spcBef>
                    <a:spcPts val="0"/>
                  </a:spcBef>
                  <a:spcAft>
                    <a:spcPts val="1200"/>
                  </a:spcAft>
                  <a:buFont typeface="+mj-lt"/>
                  <a:buAutoNum type="alphaLcParenR"/>
                </a:pPr>
                <a:endParaRPr lang="en-GB" sz="1200" dirty="0"/>
              </a:p>
              <a:p>
                <a:pPr marL="457200" indent="-457200">
                  <a:spcBef>
                    <a:spcPts val="0"/>
                  </a:spcBef>
                  <a:spcAft>
                    <a:spcPts val="1200"/>
                  </a:spcAft>
                  <a:buFont typeface="+mj-lt"/>
                  <a:buAutoNum type="alphaLcParenR"/>
                </a:pPr>
                <a:r>
                  <a:rPr lang="en-GB" sz="1800" dirty="0"/>
                  <a:t> </a:t>
                </a:r>
                <a14:m>
                  <m:oMath xmlns:m="http://schemas.openxmlformats.org/officeDocument/2006/math">
                    <m:r>
                      <a:rPr lang="en-GB" sz="1800" i="0" smtClean="0">
                        <a:latin typeface="Cambria Math" panose="02040503050406030204" pitchFamily="18" charset="0"/>
                      </a:rPr>
                      <m:t>732</m:t>
                    </m:r>
                    <m:r>
                      <a:rPr lang="en-GB" sz="1800" i="0">
                        <a:latin typeface="Cambria Math" panose="02040503050406030204" pitchFamily="18" charset="0"/>
                        <a:ea typeface="Cambria Math" panose="02040503050406030204" pitchFamily="18" charset="0"/>
                      </a:rPr>
                      <m:t>×17−444</m:t>
                    </m:r>
                  </m:oMath>
                </a14:m>
                <a:endParaRPr lang="en-GB" sz="1800" dirty="0">
                  <a:ea typeface="Cambria Math" panose="02040503050406030204" pitchFamily="18" charset="0"/>
                </a:endParaRPr>
              </a:p>
              <a:p>
                <a:pPr marL="457200" indent="-457200">
                  <a:spcBef>
                    <a:spcPts val="0"/>
                  </a:spcBef>
                  <a:spcAft>
                    <a:spcPts val="1200"/>
                  </a:spcAft>
                  <a:buFont typeface="+mj-lt"/>
                  <a:buAutoNum type="alphaLcParenR"/>
                </a:pPr>
                <a:endParaRPr lang="en-GB" sz="1200" dirty="0">
                  <a:latin typeface="Cambria Math" panose="02040503050406030204" pitchFamily="18" charset="0"/>
                  <a:ea typeface="Cambria Math" panose="02040503050406030204" pitchFamily="18" charset="0"/>
                </a:endParaRPr>
              </a:p>
              <a:p>
                <a:pPr marL="457200" indent="-457200">
                  <a:spcBef>
                    <a:spcPts val="0"/>
                  </a:spcBef>
                  <a:spcAft>
                    <a:spcPts val="1200"/>
                  </a:spcAft>
                  <a:buFont typeface="+mj-lt"/>
                  <a:buAutoNum type="alphaLcParenR"/>
                </a:pPr>
                <a:r>
                  <a:rPr lang="en-GB" sz="1800" dirty="0"/>
                  <a:t> </a:t>
                </a:r>
                <a14:m>
                  <m:oMath xmlns:m="http://schemas.openxmlformats.org/officeDocument/2006/math">
                    <m:r>
                      <a:rPr lang="en-GB" sz="1800" i="0" smtClean="0">
                        <a:latin typeface="Cambria Math" panose="02040503050406030204" pitchFamily="18" charset="0"/>
                      </a:rPr>
                      <m:t>7</m:t>
                    </m:r>
                    <m:r>
                      <a:rPr lang="en-GB" sz="1800" b="0" i="0" smtClean="0">
                        <a:latin typeface="Cambria Math" panose="02040503050406030204" pitchFamily="18" charset="0"/>
                      </a:rPr>
                      <m:t>32</m:t>
                    </m:r>
                    <m:r>
                      <a:rPr lang="en-GB" sz="1800" i="0" smtClean="0">
                        <a:latin typeface="Cambria Math" panose="02040503050406030204" pitchFamily="18" charset="0"/>
                        <a:ea typeface="Cambria Math" panose="02040503050406030204" pitchFamily="18" charset="0"/>
                      </a:rPr>
                      <m:t>×</m:t>
                    </m:r>
                    <m:r>
                      <a:rPr lang="en-GB" sz="1800" b="0" i="0" smtClean="0">
                        <a:latin typeface="Cambria Math" panose="02040503050406030204" pitchFamily="18" charset="0"/>
                        <a:ea typeface="Cambria Math" panose="02040503050406030204" pitchFamily="18" charset="0"/>
                      </a:rPr>
                      <m:t>17</m:t>
                    </m:r>
                  </m:oMath>
                </a14:m>
                <a:endParaRPr lang="en-GB" sz="1800" dirty="0">
                  <a:latin typeface="Cambria Math" panose="02040503050406030204" pitchFamily="18" charset="0"/>
                  <a:ea typeface="Cambria Math" panose="02040503050406030204" pitchFamily="18" charset="0"/>
                </a:endParaRPr>
              </a:p>
              <a:p>
                <a:pPr>
                  <a:spcBef>
                    <a:spcPts val="0"/>
                  </a:spcBef>
                  <a:spcAft>
                    <a:spcPts val="1200"/>
                  </a:spcAft>
                  <a:buNone/>
                </a:pPr>
                <a:endParaRPr lang="en-GB" sz="1800" dirty="0"/>
              </a:p>
            </p:txBody>
          </p:sp>
        </mc:Choice>
        <mc:Fallback xmlns="">
          <p:sp>
            <p:nvSpPr>
              <p:cNvPr id="12" name="TextBox 11">
                <a:extLst>
                  <a:ext uri="{FF2B5EF4-FFF2-40B4-BE49-F238E27FC236}">
                    <a16:creationId xmlns:a16="http://schemas.microsoft.com/office/drawing/2014/main" id="{3551DCEF-4A32-8EE6-2701-395D4B6A229A}"/>
                  </a:ext>
                </a:extLst>
              </p:cNvPr>
              <p:cNvSpPr txBox="1">
                <a:spLocks noRot="1" noChangeAspect="1" noMove="1" noResize="1" noEditPoints="1" noAdjustHandles="1" noChangeArrowheads="1" noChangeShapeType="1" noTextEdit="1"/>
              </p:cNvSpPr>
              <p:nvPr/>
            </p:nvSpPr>
            <p:spPr>
              <a:xfrm>
                <a:off x="6300718" y="1737965"/>
                <a:ext cx="3602304" cy="3325398"/>
              </a:xfrm>
              <a:prstGeom prst="rect">
                <a:avLst/>
              </a:prstGeom>
              <a:blipFill>
                <a:blip r:embed="rId7"/>
                <a:stretch>
                  <a:fillRect l="-1184"/>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86BCB9C0-367B-443F-126B-2670F22B2F19}"/>
              </a:ext>
            </a:extLst>
          </p:cNvPr>
          <p:cNvSpPr txBox="1"/>
          <p:nvPr/>
        </p:nvSpPr>
        <p:spPr>
          <a:xfrm>
            <a:off x="6300718" y="1336268"/>
            <a:ext cx="6096000" cy="369332"/>
          </a:xfrm>
          <a:prstGeom prst="rect">
            <a:avLst/>
          </a:prstGeom>
          <a:noFill/>
        </p:spPr>
        <p:txBody>
          <a:bodyPr wrap="square">
            <a:spAutoFit/>
          </a:bodyPr>
          <a:lstStyle/>
          <a:p>
            <a:pPr>
              <a:buNone/>
            </a:pPr>
            <a:r>
              <a:rPr lang="en-US" sz="1800" dirty="0"/>
              <a:t>Use this to work out the answer to:</a:t>
            </a:r>
            <a:endParaRPr lang="en-GB" sz="18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297AA4-3D6A-C411-499B-0F54F10EB5BC}"/>
                  </a:ext>
                </a:extLst>
              </p:cNvPr>
              <p:cNvSpPr txBox="1"/>
              <p:nvPr/>
            </p:nvSpPr>
            <p:spPr>
              <a:xfrm>
                <a:off x="7302855" y="509245"/>
                <a:ext cx="4397863" cy="714683"/>
              </a:xfrm>
              <a:prstGeom prst="rect">
                <a:avLst/>
              </a:prstGeom>
              <a:noFill/>
            </p:spPr>
            <p:txBody>
              <a:bodyPr wrap="square">
                <a:spAutoFit/>
              </a:bodyPr>
              <a:lstStyle/>
              <a:p>
                <a:pPr>
                  <a:buNone/>
                </a:pPr>
                <a14:m>
                  <m:oMathPara xmlns:m="http://schemas.openxmlformats.org/officeDocument/2006/math">
                    <m:oMathParaPr>
                      <m:jc m:val="left"/>
                    </m:oMathParaPr>
                    <m:oMath xmlns:m="http://schemas.openxmlformats.org/officeDocument/2006/math">
                      <m:r>
                        <a:rPr lang="en-GB" sz="1800" i="0" smtClean="0">
                          <a:solidFill>
                            <a:srgbClr val="00628C"/>
                          </a:solidFill>
                          <a:latin typeface="Cambria Math" panose="02040503050406030204" pitchFamily="18" charset="0"/>
                        </a:rPr>
                        <m:t>2</m:t>
                      </m:r>
                      <m:r>
                        <a:rPr lang="en-GB" sz="1800" b="0" i="0" smtClean="0">
                          <a:solidFill>
                            <a:srgbClr val="00628C"/>
                          </a:solidFill>
                          <a:latin typeface="Cambria Math" panose="02040503050406030204" pitchFamily="18" charset="0"/>
                          <a:ea typeface="Cambria Math" panose="02040503050406030204" pitchFamily="18" charset="0"/>
                        </a:rPr>
                        <m:t>×</m:t>
                      </m:r>
                      <m:d>
                        <m:dPr>
                          <m:ctrlPr>
                            <a:rPr lang="en-GB" sz="1800" i="1" smtClean="0">
                              <a:solidFill>
                                <a:srgbClr val="00628C"/>
                              </a:solidFill>
                              <a:latin typeface="Cambria Math" panose="02040503050406030204" pitchFamily="18" charset="0"/>
                            </a:rPr>
                          </m:ctrlPr>
                        </m:dPr>
                        <m:e>
                          <m:f>
                            <m:fPr>
                              <m:ctrlPr>
                                <a:rPr lang="en-GB" sz="1800" i="1">
                                  <a:solidFill>
                                    <a:srgbClr val="00628C"/>
                                  </a:solidFill>
                                  <a:latin typeface="Cambria Math" panose="02040503050406030204" pitchFamily="18" charset="0"/>
                                </a:rPr>
                              </m:ctrlPr>
                            </m:fPr>
                            <m:num>
                              <m:r>
                                <a:rPr lang="en-GB" sz="1800" i="0" smtClean="0">
                                  <a:solidFill>
                                    <a:srgbClr val="00628C"/>
                                  </a:solidFill>
                                  <a:latin typeface="Cambria Math" panose="02040503050406030204" pitchFamily="18" charset="0"/>
                                </a:rPr>
                                <m:t>732</m:t>
                              </m:r>
                              <m:r>
                                <a:rPr lang="en-GB" sz="1800" i="0" smtClean="0">
                                  <a:solidFill>
                                    <a:srgbClr val="00628C"/>
                                  </a:solidFill>
                                  <a:latin typeface="Cambria Math" panose="02040503050406030204" pitchFamily="18" charset="0"/>
                                  <a:ea typeface="Cambria Math" panose="02040503050406030204" pitchFamily="18" charset="0"/>
                                </a:rPr>
                                <m:t>×17−444</m:t>
                              </m:r>
                              <m:r>
                                <m:rPr>
                                  <m:nor/>
                                </m:rPr>
                                <a:rPr lang="en-GB" sz="1800" dirty="0">
                                  <a:solidFill>
                                    <a:srgbClr val="00628C"/>
                                  </a:solidFill>
                                  <a:latin typeface="Cambria Math" panose="02040503050406030204" pitchFamily="18" charset="0"/>
                                  <a:ea typeface="Cambria Math" panose="02040503050406030204" pitchFamily="18" charset="0"/>
                                </a:rPr>
                                <m:t> </m:t>
                              </m:r>
                            </m:num>
                            <m:den>
                              <m:r>
                                <a:rPr lang="en-GB" sz="1800" i="0" smtClean="0">
                                  <a:solidFill>
                                    <a:srgbClr val="00628C"/>
                                  </a:solidFill>
                                  <a:latin typeface="Cambria Math" panose="02040503050406030204" pitchFamily="18" charset="0"/>
                                </a:rPr>
                                <m:t>3</m:t>
                              </m:r>
                            </m:den>
                          </m:f>
                          <m:r>
                            <a:rPr lang="en-GB" sz="1800" i="0" smtClean="0">
                              <a:solidFill>
                                <a:srgbClr val="00628C"/>
                              </a:solidFill>
                              <a:latin typeface="Cambria Math" panose="02040503050406030204" pitchFamily="18" charset="0"/>
                            </a:rPr>
                            <m:t>+1</m:t>
                          </m:r>
                        </m:e>
                      </m:d>
                      <m:r>
                        <a:rPr lang="en-GB" sz="1800" b="0" i="0" smtClean="0">
                          <a:solidFill>
                            <a:srgbClr val="00628C"/>
                          </a:solidFill>
                          <a:latin typeface="Cambria Math" panose="02040503050406030204" pitchFamily="18" charset="0"/>
                        </a:rPr>
                        <m:t>=8002</m:t>
                      </m:r>
                    </m:oMath>
                  </m:oMathPara>
                </a14:m>
                <a:endParaRPr lang="en-GB" sz="1800" b="0" dirty="0">
                  <a:solidFill>
                    <a:srgbClr val="00628C"/>
                  </a:solidFill>
                </a:endParaRPr>
              </a:p>
            </p:txBody>
          </p:sp>
        </mc:Choice>
        <mc:Fallback xmlns="">
          <p:sp>
            <p:nvSpPr>
              <p:cNvPr id="15" name="TextBox 14">
                <a:extLst>
                  <a:ext uri="{FF2B5EF4-FFF2-40B4-BE49-F238E27FC236}">
                    <a16:creationId xmlns:a16="http://schemas.microsoft.com/office/drawing/2014/main" id="{ED297AA4-3D6A-C411-499B-0F54F10EB5BC}"/>
                  </a:ext>
                </a:extLst>
              </p:cNvPr>
              <p:cNvSpPr txBox="1">
                <a:spLocks noRot="1" noChangeAspect="1" noMove="1" noResize="1" noEditPoints="1" noAdjustHandles="1" noChangeArrowheads="1" noChangeShapeType="1" noTextEdit="1"/>
              </p:cNvSpPr>
              <p:nvPr/>
            </p:nvSpPr>
            <p:spPr>
              <a:xfrm>
                <a:off x="7302855" y="509245"/>
                <a:ext cx="4397863" cy="714683"/>
              </a:xfrm>
              <a:prstGeom prst="rect">
                <a:avLst/>
              </a:prstGeom>
              <a:blipFill>
                <a:blip r:embed="rId8"/>
                <a:stretch>
                  <a:fillRect/>
                </a:stretch>
              </a:blipFill>
            </p:spPr>
            <p:txBody>
              <a:bodyPr/>
              <a:lstStyle/>
              <a:p>
                <a:r>
                  <a:rPr lang="en-GB">
                    <a:noFill/>
                  </a:rPr>
                  <a:t> </a:t>
                </a:r>
              </a:p>
            </p:txBody>
          </p:sp>
        </mc:Fallback>
      </mc:AlternateContent>
      <p:cxnSp>
        <p:nvCxnSpPr>
          <p:cNvPr id="16" name="Straight Connector 15">
            <a:extLst>
              <a:ext uri="{FF2B5EF4-FFF2-40B4-BE49-F238E27FC236}">
                <a16:creationId xmlns:a16="http://schemas.microsoft.com/office/drawing/2014/main" id="{2A98EDAF-1C0E-0989-9D4E-CF78BA81D310}"/>
              </a:ext>
            </a:extLst>
          </p:cNvPr>
          <p:cNvCxnSpPr/>
          <p:nvPr/>
        </p:nvCxnSpPr>
        <p:spPr>
          <a:xfrm>
            <a:off x="609600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35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B40A360D-DD55-45E1-49F2-9C8894040B73}"/>
                  </a:ext>
                </a:extLst>
              </p:cNvPr>
              <p:cNvGraphicFramePr>
                <a:graphicFrameLocks noGrp="1"/>
              </p:cNvGraphicFramePr>
              <p:nvPr>
                <p:extLst>
                  <p:ext uri="{D42A27DB-BD31-4B8C-83A1-F6EECF244321}">
                    <p14:modId xmlns:p14="http://schemas.microsoft.com/office/powerpoint/2010/main" val="186047649"/>
                  </p:ext>
                </p:extLst>
              </p:nvPr>
            </p:nvGraphicFramePr>
            <p:xfrm>
              <a:off x="92869" y="96507"/>
              <a:ext cx="2769601" cy="6662930"/>
            </p:xfrm>
            <a:graphic>
              <a:graphicData uri="http://schemas.openxmlformats.org/drawingml/2006/table">
                <a:tbl>
                  <a:tblPr firstRow="1" bandRow="1">
                    <a:tableStyleId>{5940675A-B579-460E-94D1-54222C63F5DA}</a:tableStyleId>
                  </a:tblPr>
                  <a:tblGrid>
                    <a:gridCol w="2769601">
                      <a:extLst>
                        <a:ext uri="{9D8B030D-6E8A-4147-A177-3AD203B41FA5}">
                          <a16:colId xmlns:a16="http://schemas.microsoft.com/office/drawing/2014/main" val="3952498469"/>
                        </a:ext>
                      </a:extLst>
                    </a:gridCol>
                  </a:tblGrid>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+ 11 = 19</a:t>
                          </a:r>
                        </a:p>
                      </a:txBody>
                      <a:tcPr/>
                    </a:tc>
                    <a:extLst>
                      <a:ext uri="{0D108BD9-81ED-4DB2-BD59-A6C34878D82A}">
                        <a16:rowId xmlns:a16="http://schemas.microsoft.com/office/drawing/2014/main" val="9819741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4</a:t>
                          </a:r>
                        </a:p>
                      </a:txBody>
                      <a:tcPr/>
                    </a:tc>
                    <a:extLst>
                      <a:ext uri="{0D108BD9-81ED-4DB2-BD59-A6C34878D82A}">
                        <a16:rowId xmlns:a16="http://schemas.microsoft.com/office/drawing/2014/main" val="3859871941"/>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4</a:t>
                          </a:r>
                          <a:r>
                            <a:rPr lang="en-GB" sz="2400" i="1" dirty="0"/>
                            <a:t>a</a:t>
                          </a:r>
                          <a:r>
                            <a:rPr lang="en-GB" sz="2400" dirty="0"/>
                            <a:t> = 32</a:t>
                          </a:r>
                        </a:p>
                      </a:txBody>
                      <a:tcPr/>
                    </a:tc>
                    <a:extLst>
                      <a:ext uri="{0D108BD9-81ED-4DB2-BD59-A6C34878D82A}">
                        <a16:rowId xmlns:a16="http://schemas.microsoft.com/office/drawing/2014/main" val="303689021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19</a:t>
                          </a:r>
                          <a:endParaRPr lang="en-GB" sz="2400" i="1" dirty="0"/>
                        </a:p>
                      </a:txBody>
                      <a:tcPr/>
                    </a:tc>
                    <a:extLst>
                      <a:ext uri="{0D108BD9-81ED-4DB2-BD59-A6C34878D82A}">
                        <a16:rowId xmlns:a16="http://schemas.microsoft.com/office/drawing/2014/main" val="3035972247"/>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 </a:t>
                          </a:r>
                        </a:p>
                      </a:txBody>
                      <a:tcPr/>
                    </a:tc>
                    <a:extLst>
                      <a:ext uri="{0D108BD9-81ED-4DB2-BD59-A6C34878D82A}">
                        <a16:rowId xmlns:a16="http://schemas.microsoft.com/office/drawing/2014/main" val="228589976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8 = b</a:t>
                          </a:r>
                        </a:p>
                      </a:txBody>
                      <a:tcPr/>
                    </a:tc>
                    <a:extLst>
                      <a:ext uri="{0D108BD9-81ED-4DB2-BD59-A6C34878D82A}">
                        <a16:rowId xmlns:a16="http://schemas.microsoft.com/office/drawing/2014/main" val="18876440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32 = </a:t>
                          </a:r>
                          <a:r>
                            <a:rPr lang="en-GB" sz="2400" i="1" dirty="0"/>
                            <a:t>a</a:t>
                          </a:r>
                          <a:r>
                            <a:rPr lang="en-GB" sz="2400" dirty="0"/>
                            <a:t> ÷ 4 </a:t>
                          </a:r>
                        </a:p>
                      </a:txBody>
                      <a:tcPr/>
                    </a:tc>
                    <a:extLst>
                      <a:ext uri="{0D108BD9-81ED-4DB2-BD59-A6C34878D82A}">
                        <a16:rowId xmlns:a16="http://schemas.microsoft.com/office/drawing/2014/main" val="3332302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24</a:t>
                          </a:r>
                        </a:p>
                      </a:txBody>
                      <a:tcPr/>
                    </a:tc>
                    <a:extLst>
                      <a:ext uri="{0D108BD9-81ED-4DB2-BD59-A6C34878D82A}">
                        <a16:rowId xmlns:a16="http://schemas.microsoft.com/office/drawing/2014/main" val="8108135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8</a:t>
                          </a:r>
                          <a:r>
                            <a:rPr lang="en-GB" sz="2400" i="1" dirty="0"/>
                            <a:t>a</a:t>
                          </a:r>
                          <a:r>
                            <a:rPr lang="en-GB" sz="2400" dirty="0"/>
                            <a:t> = 16</a:t>
                          </a:r>
                          <a:endParaRPr lang="en-GB" sz="2400" i="1" dirty="0"/>
                        </a:p>
                      </a:txBody>
                      <a:tcPr/>
                    </a:tc>
                    <a:extLst>
                      <a:ext uri="{0D108BD9-81ED-4DB2-BD59-A6C34878D82A}">
                        <a16:rowId xmlns:a16="http://schemas.microsoft.com/office/drawing/2014/main" val="125997204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24 = 3</a:t>
                          </a:r>
                          <a:r>
                            <a:rPr lang="en-GB" sz="2400" i="1" dirty="0"/>
                            <a:t>a</a:t>
                          </a:r>
                        </a:p>
                      </a:txBody>
                      <a:tcPr/>
                    </a:tc>
                    <a:extLst>
                      <a:ext uri="{0D108BD9-81ED-4DB2-BD59-A6C34878D82A}">
                        <a16:rowId xmlns:a16="http://schemas.microsoft.com/office/drawing/2014/main" val="2531210178"/>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2400" i="1" smtClean="0">
                                      <a:latin typeface="Cambria Math" panose="02040503050406030204" pitchFamily="18" charset="0"/>
                                    </a:rPr>
                                  </m:ctrlPr>
                                </m:fPr>
                                <m:num>
                                  <m:r>
                                    <a:rPr lang="en-GB" sz="2400" b="0" smtClean="0">
                                      <a:latin typeface="Cambria Math" panose="02040503050406030204" pitchFamily="18" charset="0"/>
                                    </a:rPr>
                                    <m:t>𝑎</m:t>
                                  </m:r>
                                </m:num>
                                <m:den>
                                  <m:r>
                                    <a:rPr lang="en-GB" sz="2400" b="0" smtClean="0">
                                      <a:latin typeface="Cambria Math" panose="02040503050406030204" pitchFamily="18" charset="0"/>
                                    </a:rPr>
                                    <m:t>2</m:t>
                                  </m:r>
                                </m:den>
                              </m:f>
                            </m:oMath>
                          </a14:m>
                          <a:r>
                            <a:rPr lang="en-GB" sz="2400" dirty="0"/>
                            <a:t> = 16</a:t>
                          </a:r>
                        </a:p>
                      </a:txBody>
                      <a:tcPr/>
                    </a:tc>
                    <a:extLst>
                      <a:ext uri="{0D108BD9-81ED-4DB2-BD59-A6C34878D82A}">
                        <a16:rowId xmlns:a16="http://schemas.microsoft.com/office/drawing/2014/main" val="3093059780"/>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b</a:t>
                          </a:r>
                          <a:endParaRPr lang="en-GB" sz="2400" i="1" dirty="0"/>
                        </a:p>
                      </a:txBody>
                      <a:tcPr/>
                    </a:tc>
                    <a:extLst>
                      <a:ext uri="{0D108BD9-81ED-4DB2-BD59-A6C34878D82A}">
                        <a16:rowId xmlns:a16="http://schemas.microsoft.com/office/drawing/2014/main" val="3379229675"/>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a:t>
                          </a:r>
                          <a:r>
                            <a:rPr lang="en-GB" sz="2400" i="1" dirty="0"/>
                            <a:t>a</a:t>
                          </a:r>
                          <a:r>
                            <a:rPr lang="en-GB" sz="2400" dirty="0"/>
                            <a:t> + 4 </a:t>
                          </a:r>
                        </a:p>
                      </a:txBody>
                      <a:tcPr/>
                    </a:tc>
                    <a:extLst>
                      <a:ext uri="{0D108BD9-81ED-4DB2-BD59-A6C34878D82A}">
                        <a16:rowId xmlns:a16="http://schemas.microsoft.com/office/drawing/2014/main" val="162109915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20 = 8</a:t>
                          </a:r>
                        </a:p>
                      </a:txBody>
                      <a:tcPr/>
                    </a:tc>
                    <a:extLst>
                      <a:ext uri="{0D108BD9-81ED-4DB2-BD59-A6C34878D82A}">
                        <a16:rowId xmlns:a16="http://schemas.microsoft.com/office/drawing/2014/main" val="2289582466"/>
                      </a:ext>
                    </a:extLst>
                  </a:tr>
                </a:tbl>
              </a:graphicData>
            </a:graphic>
          </p:graphicFrame>
        </mc:Choice>
        <mc:Fallback xmlns="">
          <p:graphicFrame>
            <p:nvGraphicFramePr>
              <p:cNvPr id="2" name="Table 3">
                <a:extLst>
                  <a:ext uri="{FF2B5EF4-FFF2-40B4-BE49-F238E27FC236}">
                    <a16:creationId xmlns:a16="http://schemas.microsoft.com/office/drawing/2014/main" id="{B40A360D-DD55-45E1-49F2-9C8894040B73}"/>
                  </a:ext>
                </a:extLst>
              </p:cNvPr>
              <p:cNvGraphicFramePr>
                <a:graphicFrameLocks noGrp="1"/>
              </p:cNvGraphicFramePr>
              <p:nvPr>
                <p:extLst>
                  <p:ext uri="{D42A27DB-BD31-4B8C-83A1-F6EECF244321}">
                    <p14:modId xmlns:p14="http://schemas.microsoft.com/office/powerpoint/2010/main" val="186047649"/>
                  </p:ext>
                </p:extLst>
              </p:nvPr>
            </p:nvGraphicFramePr>
            <p:xfrm>
              <a:off x="92869" y="96507"/>
              <a:ext cx="2769601" cy="6662930"/>
            </p:xfrm>
            <a:graphic>
              <a:graphicData uri="http://schemas.openxmlformats.org/drawingml/2006/table">
                <a:tbl>
                  <a:tblPr firstRow="1" bandRow="1">
                    <a:tableStyleId>{5940675A-B579-460E-94D1-54222C63F5DA}</a:tableStyleId>
                  </a:tblPr>
                  <a:tblGrid>
                    <a:gridCol w="2769601">
                      <a:extLst>
                        <a:ext uri="{9D8B030D-6E8A-4147-A177-3AD203B41FA5}">
                          <a16:colId xmlns:a16="http://schemas.microsoft.com/office/drawing/2014/main" val="3952498469"/>
                        </a:ext>
                      </a:extLst>
                    </a:gridCol>
                  </a:tblGrid>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+ 11 = 19</a:t>
                          </a:r>
                        </a:p>
                      </a:txBody>
                      <a:tcPr/>
                    </a:tc>
                    <a:extLst>
                      <a:ext uri="{0D108BD9-81ED-4DB2-BD59-A6C34878D82A}">
                        <a16:rowId xmlns:a16="http://schemas.microsoft.com/office/drawing/2014/main" val="9819741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4</a:t>
                          </a:r>
                        </a:p>
                      </a:txBody>
                      <a:tcPr/>
                    </a:tc>
                    <a:extLst>
                      <a:ext uri="{0D108BD9-81ED-4DB2-BD59-A6C34878D82A}">
                        <a16:rowId xmlns:a16="http://schemas.microsoft.com/office/drawing/2014/main" val="3859871941"/>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4</a:t>
                          </a:r>
                          <a:r>
                            <a:rPr lang="en-GB" sz="2400" i="1" dirty="0"/>
                            <a:t>a</a:t>
                          </a:r>
                          <a:r>
                            <a:rPr lang="en-GB" sz="2400" dirty="0"/>
                            <a:t> = 32</a:t>
                          </a:r>
                        </a:p>
                      </a:txBody>
                      <a:tcPr/>
                    </a:tc>
                    <a:extLst>
                      <a:ext uri="{0D108BD9-81ED-4DB2-BD59-A6C34878D82A}">
                        <a16:rowId xmlns:a16="http://schemas.microsoft.com/office/drawing/2014/main" val="303689021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19</a:t>
                          </a:r>
                          <a:endParaRPr lang="en-GB" sz="2400" i="1" dirty="0"/>
                        </a:p>
                      </a:txBody>
                      <a:tcPr/>
                    </a:tc>
                    <a:extLst>
                      <a:ext uri="{0D108BD9-81ED-4DB2-BD59-A6C34878D82A}">
                        <a16:rowId xmlns:a16="http://schemas.microsoft.com/office/drawing/2014/main" val="3035972247"/>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 </a:t>
                          </a:r>
                        </a:p>
                      </a:txBody>
                      <a:tcPr/>
                    </a:tc>
                    <a:extLst>
                      <a:ext uri="{0D108BD9-81ED-4DB2-BD59-A6C34878D82A}">
                        <a16:rowId xmlns:a16="http://schemas.microsoft.com/office/drawing/2014/main" val="228589976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8 = b</a:t>
                          </a:r>
                        </a:p>
                      </a:txBody>
                      <a:tcPr/>
                    </a:tc>
                    <a:extLst>
                      <a:ext uri="{0D108BD9-81ED-4DB2-BD59-A6C34878D82A}">
                        <a16:rowId xmlns:a16="http://schemas.microsoft.com/office/drawing/2014/main" val="18876440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32 = </a:t>
                          </a:r>
                          <a:r>
                            <a:rPr lang="en-GB" sz="2400" i="1" dirty="0"/>
                            <a:t>a</a:t>
                          </a:r>
                          <a:r>
                            <a:rPr lang="en-GB" sz="2400" dirty="0"/>
                            <a:t> ÷ 4 </a:t>
                          </a:r>
                        </a:p>
                      </a:txBody>
                      <a:tcPr/>
                    </a:tc>
                    <a:extLst>
                      <a:ext uri="{0D108BD9-81ED-4DB2-BD59-A6C34878D82A}">
                        <a16:rowId xmlns:a16="http://schemas.microsoft.com/office/drawing/2014/main" val="3332302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24</a:t>
                          </a:r>
                        </a:p>
                      </a:txBody>
                      <a:tcPr/>
                    </a:tc>
                    <a:extLst>
                      <a:ext uri="{0D108BD9-81ED-4DB2-BD59-A6C34878D82A}">
                        <a16:rowId xmlns:a16="http://schemas.microsoft.com/office/drawing/2014/main" val="8108135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8</a:t>
                          </a:r>
                          <a:r>
                            <a:rPr lang="en-GB" sz="2400" i="1" dirty="0"/>
                            <a:t>a</a:t>
                          </a:r>
                          <a:r>
                            <a:rPr lang="en-GB" sz="2400" dirty="0"/>
                            <a:t> = 16</a:t>
                          </a:r>
                          <a:endParaRPr lang="en-GB" sz="2400" i="1" dirty="0"/>
                        </a:p>
                      </a:txBody>
                      <a:tcPr/>
                    </a:tc>
                    <a:extLst>
                      <a:ext uri="{0D108BD9-81ED-4DB2-BD59-A6C34878D82A}">
                        <a16:rowId xmlns:a16="http://schemas.microsoft.com/office/drawing/2014/main" val="125997204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24 = 3</a:t>
                          </a:r>
                          <a:r>
                            <a:rPr lang="en-GB" sz="2400" i="1" dirty="0"/>
                            <a:t>a</a:t>
                          </a:r>
                        </a:p>
                      </a:txBody>
                      <a:tcPr/>
                    </a:tc>
                    <a:extLst>
                      <a:ext uri="{0D108BD9-81ED-4DB2-BD59-A6C34878D82A}">
                        <a16:rowId xmlns:a16="http://schemas.microsoft.com/office/drawing/2014/main" val="2531210178"/>
                      </a:ext>
                    </a:extLst>
                  </a:tr>
                  <a:tr h="578930">
                    <a:tc>
                      <a:txBody>
                        <a:bodyPr/>
                        <a:lstStyle/>
                        <a:p>
                          <a:endParaRPr lang="en-US"/>
                        </a:p>
                      </a:txBody>
                      <a:tcPr>
                        <a:blipFill>
                          <a:blip r:embed="rId3"/>
                          <a:stretch>
                            <a:fillRect l="-220" t="-814737" r="-440" b="-266316"/>
                          </a:stretch>
                        </a:blipFill>
                      </a:tcPr>
                    </a:tc>
                    <a:extLst>
                      <a:ext uri="{0D108BD9-81ED-4DB2-BD59-A6C34878D82A}">
                        <a16:rowId xmlns:a16="http://schemas.microsoft.com/office/drawing/2014/main" val="3093059780"/>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b</a:t>
                          </a:r>
                          <a:endParaRPr lang="en-GB" sz="2400" i="1" dirty="0"/>
                        </a:p>
                      </a:txBody>
                      <a:tcPr/>
                    </a:tc>
                    <a:extLst>
                      <a:ext uri="{0D108BD9-81ED-4DB2-BD59-A6C34878D82A}">
                        <a16:rowId xmlns:a16="http://schemas.microsoft.com/office/drawing/2014/main" val="3379229675"/>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a:t>
                          </a:r>
                          <a:r>
                            <a:rPr lang="en-GB" sz="2400" i="1" dirty="0"/>
                            <a:t>a</a:t>
                          </a:r>
                          <a:r>
                            <a:rPr lang="en-GB" sz="2400" dirty="0"/>
                            <a:t> + 4 </a:t>
                          </a:r>
                        </a:p>
                      </a:txBody>
                      <a:tcPr/>
                    </a:tc>
                    <a:extLst>
                      <a:ext uri="{0D108BD9-81ED-4DB2-BD59-A6C34878D82A}">
                        <a16:rowId xmlns:a16="http://schemas.microsoft.com/office/drawing/2014/main" val="162109915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20 = 8</a:t>
                          </a:r>
                        </a:p>
                      </a:txBody>
                      <a:tcPr/>
                    </a:tc>
                    <a:extLst>
                      <a:ext uri="{0D108BD9-81ED-4DB2-BD59-A6C34878D82A}">
                        <a16:rowId xmlns:a16="http://schemas.microsoft.com/office/drawing/2014/main" val="228958246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D876CB11-821C-1556-1607-1A842A291C63}"/>
                  </a:ext>
                </a:extLst>
              </p:cNvPr>
              <p:cNvGraphicFramePr>
                <a:graphicFrameLocks noGrp="1"/>
              </p:cNvGraphicFramePr>
              <p:nvPr>
                <p:extLst>
                  <p:ext uri="{D42A27DB-BD31-4B8C-83A1-F6EECF244321}">
                    <p14:modId xmlns:p14="http://schemas.microsoft.com/office/powerpoint/2010/main" val="1308970687"/>
                  </p:ext>
                </p:extLst>
              </p:nvPr>
            </p:nvGraphicFramePr>
            <p:xfrm>
              <a:off x="3088995" y="96507"/>
              <a:ext cx="2769601" cy="6662930"/>
            </p:xfrm>
            <a:graphic>
              <a:graphicData uri="http://schemas.openxmlformats.org/drawingml/2006/table">
                <a:tbl>
                  <a:tblPr firstRow="1" bandRow="1">
                    <a:tableStyleId>{5940675A-B579-460E-94D1-54222C63F5DA}</a:tableStyleId>
                  </a:tblPr>
                  <a:tblGrid>
                    <a:gridCol w="2769601">
                      <a:extLst>
                        <a:ext uri="{9D8B030D-6E8A-4147-A177-3AD203B41FA5}">
                          <a16:colId xmlns:a16="http://schemas.microsoft.com/office/drawing/2014/main" val="3952498469"/>
                        </a:ext>
                      </a:extLst>
                    </a:gridCol>
                  </a:tblGrid>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+ 11 = 19</a:t>
                          </a:r>
                        </a:p>
                      </a:txBody>
                      <a:tcPr/>
                    </a:tc>
                    <a:extLst>
                      <a:ext uri="{0D108BD9-81ED-4DB2-BD59-A6C34878D82A}">
                        <a16:rowId xmlns:a16="http://schemas.microsoft.com/office/drawing/2014/main" val="9819741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4</a:t>
                          </a:r>
                        </a:p>
                      </a:txBody>
                      <a:tcPr/>
                    </a:tc>
                    <a:extLst>
                      <a:ext uri="{0D108BD9-81ED-4DB2-BD59-A6C34878D82A}">
                        <a16:rowId xmlns:a16="http://schemas.microsoft.com/office/drawing/2014/main" val="3859871941"/>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4</a:t>
                          </a:r>
                          <a:r>
                            <a:rPr lang="en-GB" sz="2400" i="1" dirty="0"/>
                            <a:t>a</a:t>
                          </a:r>
                          <a:r>
                            <a:rPr lang="en-GB" sz="2400" dirty="0"/>
                            <a:t> = 32</a:t>
                          </a:r>
                        </a:p>
                      </a:txBody>
                      <a:tcPr/>
                    </a:tc>
                    <a:extLst>
                      <a:ext uri="{0D108BD9-81ED-4DB2-BD59-A6C34878D82A}">
                        <a16:rowId xmlns:a16="http://schemas.microsoft.com/office/drawing/2014/main" val="303689021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19</a:t>
                          </a:r>
                          <a:endParaRPr lang="en-GB" sz="2400" i="1" dirty="0"/>
                        </a:p>
                      </a:txBody>
                      <a:tcPr/>
                    </a:tc>
                    <a:extLst>
                      <a:ext uri="{0D108BD9-81ED-4DB2-BD59-A6C34878D82A}">
                        <a16:rowId xmlns:a16="http://schemas.microsoft.com/office/drawing/2014/main" val="3035972247"/>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 </a:t>
                          </a:r>
                        </a:p>
                      </a:txBody>
                      <a:tcPr/>
                    </a:tc>
                    <a:extLst>
                      <a:ext uri="{0D108BD9-81ED-4DB2-BD59-A6C34878D82A}">
                        <a16:rowId xmlns:a16="http://schemas.microsoft.com/office/drawing/2014/main" val="228589976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8 = b</a:t>
                          </a:r>
                        </a:p>
                      </a:txBody>
                      <a:tcPr/>
                    </a:tc>
                    <a:extLst>
                      <a:ext uri="{0D108BD9-81ED-4DB2-BD59-A6C34878D82A}">
                        <a16:rowId xmlns:a16="http://schemas.microsoft.com/office/drawing/2014/main" val="18876440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32 = </a:t>
                          </a:r>
                          <a:r>
                            <a:rPr lang="en-GB" sz="2400" i="1" dirty="0"/>
                            <a:t>a</a:t>
                          </a:r>
                          <a:r>
                            <a:rPr lang="en-GB" sz="2400" dirty="0"/>
                            <a:t> ÷ 4 </a:t>
                          </a:r>
                        </a:p>
                      </a:txBody>
                      <a:tcPr/>
                    </a:tc>
                    <a:extLst>
                      <a:ext uri="{0D108BD9-81ED-4DB2-BD59-A6C34878D82A}">
                        <a16:rowId xmlns:a16="http://schemas.microsoft.com/office/drawing/2014/main" val="3332302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24</a:t>
                          </a:r>
                        </a:p>
                      </a:txBody>
                      <a:tcPr/>
                    </a:tc>
                    <a:extLst>
                      <a:ext uri="{0D108BD9-81ED-4DB2-BD59-A6C34878D82A}">
                        <a16:rowId xmlns:a16="http://schemas.microsoft.com/office/drawing/2014/main" val="8108135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8</a:t>
                          </a:r>
                          <a:r>
                            <a:rPr lang="en-GB" sz="2400" i="1" dirty="0"/>
                            <a:t>a</a:t>
                          </a:r>
                          <a:r>
                            <a:rPr lang="en-GB" sz="2400" dirty="0"/>
                            <a:t> = 16</a:t>
                          </a:r>
                          <a:endParaRPr lang="en-GB" sz="2400" i="1" dirty="0"/>
                        </a:p>
                      </a:txBody>
                      <a:tcPr/>
                    </a:tc>
                    <a:extLst>
                      <a:ext uri="{0D108BD9-81ED-4DB2-BD59-A6C34878D82A}">
                        <a16:rowId xmlns:a16="http://schemas.microsoft.com/office/drawing/2014/main" val="125997204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24 = 3</a:t>
                          </a:r>
                          <a:r>
                            <a:rPr lang="en-GB" sz="2400" i="1" dirty="0"/>
                            <a:t>a</a:t>
                          </a:r>
                        </a:p>
                      </a:txBody>
                      <a:tcPr/>
                    </a:tc>
                    <a:extLst>
                      <a:ext uri="{0D108BD9-81ED-4DB2-BD59-A6C34878D82A}">
                        <a16:rowId xmlns:a16="http://schemas.microsoft.com/office/drawing/2014/main" val="2531210178"/>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2400" i="1" smtClean="0">
                                      <a:latin typeface="Cambria Math" panose="02040503050406030204" pitchFamily="18" charset="0"/>
                                    </a:rPr>
                                  </m:ctrlPr>
                                </m:fPr>
                                <m:num>
                                  <m:r>
                                    <a:rPr lang="en-GB" sz="2400" b="0" smtClean="0">
                                      <a:latin typeface="Cambria Math" panose="02040503050406030204" pitchFamily="18" charset="0"/>
                                    </a:rPr>
                                    <m:t>𝑎</m:t>
                                  </m:r>
                                </m:num>
                                <m:den>
                                  <m:r>
                                    <a:rPr lang="en-GB" sz="2400" b="0" smtClean="0">
                                      <a:latin typeface="Cambria Math" panose="02040503050406030204" pitchFamily="18" charset="0"/>
                                    </a:rPr>
                                    <m:t>2</m:t>
                                  </m:r>
                                </m:den>
                              </m:f>
                            </m:oMath>
                          </a14:m>
                          <a:r>
                            <a:rPr lang="en-GB" sz="2400" dirty="0"/>
                            <a:t> = 16</a:t>
                          </a:r>
                        </a:p>
                      </a:txBody>
                      <a:tcPr/>
                    </a:tc>
                    <a:extLst>
                      <a:ext uri="{0D108BD9-81ED-4DB2-BD59-A6C34878D82A}">
                        <a16:rowId xmlns:a16="http://schemas.microsoft.com/office/drawing/2014/main" val="3093059780"/>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b</a:t>
                          </a:r>
                          <a:endParaRPr lang="en-GB" sz="2400" i="1" dirty="0"/>
                        </a:p>
                      </a:txBody>
                      <a:tcPr/>
                    </a:tc>
                    <a:extLst>
                      <a:ext uri="{0D108BD9-81ED-4DB2-BD59-A6C34878D82A}">
                        <a16:rowId xmlns:a16="http://schemas.microsoft.com/office/drawing/2014/main" val="3379229675"/>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a:t>
                          </a:r>
                          <a:r>
                            <a:rPr lang="en-GB" sz="2400" i="1" dirty="0"/>
                            <a:t>a</a:t>
                          </a:r>
                          <a:r>
                            <a:rPr lang="en-GB" sz="2400" dirty="0"/>
                            <a:t> + 4 </a:t>
                          </a:r>
                        </a:p>
                      </a:txBody>
                      <a:tcPr/>
                    </a:tc>
                    <a:extLst>
                      <a:ext uri="{0D108BD9-81ED-4DB2-BD59-A6C34878D82A}">
                        <a16:rowId xmlns:a16="http://schemas.microsoft.com/office/drawing/2014/main" val="162109915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20 = 8</a:t>
                          </a:r>
                        </a:p>
                      </a:txBody>
                      <a:tcPr/>
                    </a:tc>
                    <a:extLst>
                      <a:ext uri="{0D108BD9-81ED-4DB2-BD59-A6C34878D82A}">
                        <a16:rowId xmlns:a16="http://schemas.microsoft.com/office/drawing/2014/main" val="2289582466"/>
                      </a:ext>
                    </a:extLst>
                  </a:tr>
                </a:tbl>
              </a:graphicData>
            </a:graphic>
          </p:graphicFrame>
        </mc:Choice>
        <mc:Fallback xmlns="">
          <p:graphicFrame>
            <p:nvGraphicFramePr>
              <p:cNvPr id="3" name="Table 3">
                <a:extLst>
                  <a:ext uri="{FF2B5EF4-FFF2-40B4-BE49-F238E27FC236}">
                    <a16:creationId xmlns:a16="http://schemas.microsoft.com/office/drawing/2014/main" id="{D876CB11-821C-1556-1607-1A842A291C63}"/>
                  </a:ext>
                </a:extLst>
              </p:cNvPr>
              <p:cNvGraphicFramePr>
                <a:graphicFrameLocks noGrp="1"/>
              </p:cNvGraphicFramePr>
              <p:nvPr>
                <p:extLst>
                  <p:ext uri="{D42A27DB-BD31-4B8C-83A1-F6EECF244321}">
                    <p14:modId xmlns:p14="http://schemas.microsoft.com/office/powerpoint/2010/main" val="1308970687"/>
                  </p:ext>
                </p:extLst>
              </p:nvPr>
            </p:nvGraphicFramePr>
            <p:xfrm>
              <a:off x="3088995" y="96507"/>
              <a:ext cx="2769601" cy="6662930"/>
            </p:xfrm>
            <a:graphic>
              <a:graphicData uri="http://schemas.openxmlformats.org/drawingml/2006/table">
                <a:tbl>
                  <a:tblPr firstRow="1" bandRow="1">
                    <a:tableStyleId>{5940675A-B579-460E-94D1-54222C63F5DA}</a:tableStyleId>
                  </a:tblPr>
                  <a:tblGrid>
                    <a:gridCol w="2769601">
                      <a:extLst>
                        <a:ext uri="{9D8B030D-6E8A-4147-A177-3AD203B41FA5}">
                          <a16:colId xmlns:a16="http://schemas.microsoft.com/office/drawing/2014/main" val="3952498469"/>
                        </a:ext>
                      </a:extLst>
                    </a:gridCol>
                  </a:tblGrid>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+ 11 = 19</a:t>
                          </a:r>
                        </a:p>
                      </a:txBody>
                      <a:tcPr/>
                    </a:tc>
                    <a:extLst>
                      <a:ext uri="{0D108BD9-81ED-4DB2-BD59-A6C34878D82A}">
                        <a16:rowId xmlns:a16="http://schemas.microsoft.com/office/drawing/2014/main" val="9819741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4</a:t>
                          </a:r>
                        </a:p>
                      </a:txBody>
                      <a:tcPr/>
                    </a:tc>
                    <a:extLst>
                      <a:ext uri="{0D108BD9-81ED-4DB2-BD59-A6C34878D82A}">
                        <a16:rowId xmlns:a16="http://schemas.microsoft.com/office/drawing/2014/main" val="3859871941"/>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4</a:t>
                          </a:r>
                          <a:r>
                            <a:rPr lang="en-GB" sz="2400" i="1" dirty="0"/>
                            <a:t>a</a:t>
                          </a:r>
                          <a:r>
                            <a:rPr lang="en-GB" sz="2400" dirty="0"/>
                            <a:t> = 32</a:t>
                          </a:r>
                        </a:p>
                      </a:txBody>
                      <a:tcPr/>
                    </a:tc>
                    <a:extLst>
                      <a:ext uri="{0D108BD9-81ED-4DB2-BD59-A6C34878D82A}">
                        <a16:rowId xmlns:a16="http://schemas.microsoft.com/office/drawing/2014/main" val="303689021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19</a:t>
                          </a:r>
                          <a:endParaRPr lang="en-GB" sz="2400" i="1" dirty="0"/>
                        </a:p>
                      </a:txBody>
                      <a:tcPr/>
                    </a:tc>
                    <a:extLst>
                      <a:ext uri="{0D108BD9-81ED-4DB2-BD59-A6C34878D82A}">
                        <a16:rowId xmlns:a16="http://schemas.microsoft.com/office/drawing/2014/main" val="3035972247"/>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 </a:t>
                          </a:r>
                        </a:p>
                      </a:txBody>
                      <a:tcPr/>
                    </a:tc>
                    <a:extLst>
                      <a:ext uri="{0D108BD9-81ED-4DB2-BD59-A6C34878D82A}">
                        <a16:rowId xmlns:a16="http://schemas.microsoft.com/office/drawing/2014/main" val="228589976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8 = b</a:t>
                          </a:r>
                        </a:p>
                      </a:txBody>
                      <a:tcPr/>
                    </a:tc>
                    <a:extLst>
                      <a:ext uri="{0D108BD9-81ED-4DB2-BD59-A6C34878D82A}">
                        <a16:rowId xmlns:a16="http://schemas.microsoft.com/office/drawing/2014/main" val="18876440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32 = </a:t>
                          </a:r>
                          <a:r>
                            <a:rPr lang="en-GB" sz="2400" i="1" dirty="0"/>
                            <a:t>a</a:t>
                          </a:r>
                          <a:r>
                            <a:rPr lang="en-GB" sz="2400" dirty="0"/>
                            <a:t> ÷ 4 </a:t>
                          </a:r>
                        </a:p>
                      </a:txBody>
                      <a:tcPr/>
                    </a:tc>
                    <a:extLst>
                      <a:ext uri="{0D108BD9-81ED-4DB2-BD59-A6C34878D82A}">
                        <a16:rowId xmlns:a16="http://schemas.microsoft.com/office/drawing/2014/main" val="3332302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24</a:t>
                          </a:r>
                        </a:p>
                      </a:txBody>
                      <a:tcPr/>
                    </a:tc>
                    <a:extLst>
                      <a:ext uri="{0D108BD9-81ED-4DB2-BD59-A6C34878D82A}">
                        <a16:rowId xmlns:a16="http://schemas.microsoft.com/office/drawing/2014/main" val="8108135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8</a:t>
                          </a:r>
                          <a:r>
                            <a:rPr lang="en-GB" sz="2400" i="1" dirty="0"/>
                            <a:t>a</a:t>
                          </a:r>
                          <a:r>
                            <a:rPr lang="en-GB" sz="2400" dirty="0"/>
                            <a:t> = 16</a:t>
                          </a:r>
                          <a:endParaRPr lang="en-GB" sz="2400" i="1" dirty="0"/>
                        </a:p>
                      </a:txBody>
                      <a:tcPr/>
                    </a:tc>
                    <a:extLst>
                      <a:ext uri="{0D108BD9-81ED-4DB2-BD59-A6C34878D82A}">
                        <a16:rowId xmlns:a16="http://schemas.microsoft.com/office/drawing/2014/main" val="125997204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24 = 3</a:t>
                          </a:r>
                          <a:r>
                            <a:rPr lang="en-GB" sz="2400" i="1" dirty="0"/>
                            <a:t>a</a:t>
                          </a:r>
                        </a:p>
                      </a:txBody>
                      <a:tcPr/>
                    </a:tc>
                    <a:extLst>
                      <a:ext uri="{0D108BD9-81ED-4DB2-BD59-A6C34878D82A}">
                        <a16:rowId xmlns:a16="http://schemas.microsoft.com/office/drawing/2014/main" val="2531210178"/>
                      </a:ext>
                    </a:extLst>
                  </a:tr>
                  <a:tr h="578930">
                    <a:tc>
                      <a:txBody>
                        <a:bodyPr/>
                        <a:lstStyle/>
                        <a:p>
                          <a:endParaRPr lang="en-US"/>
                        </a:p>
                      </a:txBody>
                      <a:tcPr>
                        <a:blipFill>
                          <a:blip r:embed="rId4"/>
                          <a:stretch>
                            <a:fillRect l="-219" t="-814737" r="-439" b="-266316"/>
                          </a:stretch>
                        </a:blipFill>
                      </a:tcPr>
                    </a:tc>
                    <a:extLst>
                      <a:ext uri="{0D108BD9-81ED-4DB2-BD59-A6C34878D82A}">
                        <a16:rowId xmlns:a16="http://schemas.microsoft.com/office/drawing/2014/main" val="3093059780"/>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b</a:t>
                          </a:r>
                          <a:endParaRPr lang="en-GB" sz="2400" i="1" dirty="0"/>
                        </a:p>
                      </a:txBody>
                      <a:tcPr/>
                    </a:tc>
                    <a:extLst>
                      <a:ext uri="{0D108BD9-81ED-4DB2-BD59-A6C34878D82A}">
                        <a16:rowId xmlns:a16="http://schemas.microsoft.com/office/drawing/2014/main" val="3379229675"/>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a:t>
                          </a:r>
                          <a:r>
                            <a:rPr lang="en-GB" sz="2400" i="1" dirty="0"/>
                            <a:t>a</a:t>
                          </a:r>
                          <a:r>
                            <a:rPr lang="en-GB" sz="2400" dirty="0"/>
                            <a:t> + 4 </a:t>
                          </a:r>
                        </a:p>
                      </a:txBody>
                      <a:tcPr/>
                    </a:tc>
                    <a:extLst>
                      <a:ext uri="{0D108BD9-81ED-4DB2-BD59-A6C34878D82A}">
                        <a16:rowId xmlns:a16="http://schemas.microsoft.com/office/drawing/2014/main" val="162109915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20 = 8</a:t>
                          </a:r>
                        </a:p>
                      </a:txBody>
                      <a:tcPr/>
                    </a:tc>
                    <a:extLst>
                      <a:ext uri="{0D108BD9-81ED-4DB2-BD59-A6C34878D82A}">
                        <a16:rowId xmlns:a16="http://schemas.microsoft.com/office/drawing/2014/main" val="228958246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1BC69C8-CCD1-BF9A-5922-5C4B2DCCE69B}"/>
                  </a:ext>
                </a:extLst>
              </p:cNvPr>
              <p:cNvGraphicFramePr>
                <a:graphicFrameLocks noGrp="1"/>
              </p:cNvGraphicFramePr>
              <p:nvPr>
                <p:extLst>
                  <p:ext uri="{D42A27DB-BD31-4B8C-83A1-F6EECF244321}">
                    <p14:modId xmlns:p14="http://schemas.microsoft.com/office/powerpoint/2010/main" val="2440622275"/>
                  </p:ext>
                </p:extLst>
              </p:nvPr>
            </p:nvGraphicFramePr>
            <p:xfrm>
              <a:off x="6085121" y="96507"/>
              <a:ext cx="2769601" cy="6662930"/>
            </p:xfrm>
            <a:graphic>
              <a:graphicData uri="http://schemas.openxmlformats.org/drawingml/2006/table">
                <a:tbl>
                  <a:tblPr firstRow="1" bandRow="1">
                    <a:tableStyleId>{5940675A-B579-460E-94D1-54222C63F5DA}</a:tableStyleId>
                  </a:tblPr>
                  <a:tblGrid>
                    <a:gridCol w="2769601">
                      <a:extLst>
                        <a:ext uri="{9D8B030D-6E8A-4147-A177-3AD203B41FA5}">
                          <a16:colId xmlns:a16="http://schemas.microsoft.com/office/drawing/2014/main" val="3952498469"/>
                        </a:ext>
                      </a:extLst>
                    </a:gridCol>
                  </a:tblGrid>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+ 11 = 19</a:t>
                          </a:r>
                        </a:p>
                      </a:txBody>
                      <a:tcPr/>
                    </a:tc>
                    <a:extLst>
                      <a:ext uri="{0D108BD9-81ED-4DB2-BD59-A6C34878D82A}">
                        <a16:rowId xmlns:a16="http://schemas.microsoft.com/office/drawing/2014/main" val="9819741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4</a:t>
                          </a:r>
                        </a:p>
                      </a:txBody>
                      <a:tcPr/>
                    </a:tc>
                    <a:extLst>
                      <a:ext uri="{0D108BD9-81ED-4DB2-BD59-A6C34878D82A}">
                        <a16:rowId xmlns:a16="http://schemas.microsoft.com/office/drawing/2014/main" val="3859871941"/>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4</a:t>
                          </a:r>
                          <a:r>
                            <a:rPr lang="en-GB" sz="2400" i="1" dirty="0"/>
                            <a:t>a</a:t>
                          </a:r>
                          <a:r>
                            <a:rPr lang="en-GB" sz="2400" dirty="0"/>
                            <a:t> = 32</a:t>
                          </a:r>
                        </a:p>
                      </a:txBody>
                      <a:tcPr/>
                    </a:tc>
                    <a:extLst>
                      <a:ext uri="{0D108BD9-81ED-4DB2-BD59-A6C34878D82A}">
                        <a16:rowId xmlns:a16="http://schemas.microsoft.com/office/drawing/2014/main" val="303689021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19</a:t>
                          </a:r>
                          <a:endParaRPr lang="en-GB" sz="2400" i="1" dirty="0"/>
                        </a:p>
                      </a:txBody>
                      <a:tcPr/>
                    </a:tc>
                    <a:extLst>
                      <a:ext uri="{0D108BD9-81ED-4DB2-BD59-A6C34878D82A}">
                        <a16:rowId xmlns:a16="http://schemas.microsoft.com/office/drawing/2014/main" val="3035972247"/>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 </a:t>
                          </a:r>
                        </a:p>
                      </a:txBody>
                      <a:tcPr/>
                    </a:tc>
                    <a:extLst>
                      <a:ext uri="{0D108BD9-81ED-4DB2-BD59-A6C34878D82A}">
                        <a16:rowId xmlns:a16="http://schemas.microsoft.com/office/drawing/2014/main" val="228589976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8 = b</a:t>
                          </a:r>
                        </a:p>
                      </a:txBody>
                      <a:tcPr/>
                    </a:tc>
                    <a:extLst>
                      <a:ext uri="{0D108BD9-81ED-4DB2-BD59-A6C34878D82A}">
                        <a16:rowId xmlns:a16="http://schemas.microsoft.com/office/drawing/2014/main" val="18876440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32 = </a:t>
                          </a:r>
                          <a:r>
                            <a:rPr lang="en-GB" sz="2400" i="1" dirty="0"/>
                            <a:t>a</a:t>
                          </a:r>
                          <a:r>
                            <a:rPr lang="en-GB" sz="2400" dirty="0"/>
                            <a:t> ÷ 4 </a:t>
                          </a:r>
                        </a:p>
                      </a:txBody>
                      <a:tcPr/>
                    </a:tc>
                    <a:extLst>
                      <a:ext uri="{0D108BD9-81ED-4DB2-BD59-A6C34878D82A}">
                        <a16:rowId xmlns:a16="http://schemas.microsoft.com/office/drawing/2014/main" val="3332302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24</a:t>
                          </a:r>
                        </a:p>
                      </a:txBody>
                      <a:tcPr/>
                    </a:tc>
                    <a:extLst>
                      <a:ext uri="{0D108BD9-81ED-4DB2-BD59-A6C34878D82A}">
                        <a16:rowId xmlns:a16="http://schemas.microsoft.com/office/drawing/2014/main" val="8108135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8</a:t>
                          </a:r>
                          <a:r>
                            <a:rPr lang="en-GB" sz="2400" i="1" dirty="0"/>
                            <a:t>a</a:t>
                          </a:r>
                          <a:r>
                            <a:rPr lang="en-GB" sz="2400" dirty="0"/>
                            <a:t> = 16</a:t>
                          </a:r>
                          <a:endParaRPr lang="en-GB" sz="2400" i="1" dirty="0"/>
                        </a:p>
                      </a:txBody>
                      <a:tcPr/>
                    </a:tc>
                    <a:extLst>
                      <a:ext uri="{0D108BD9-81ED-4DB2-BD59-A6C34878D82A}">
                        <a16:rowId xmlns:a16="http://schemas.microsoft.com/office/drawing/2014/main" val="125997204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24 = 3</a:t>
                          </a:r>
                          <a:r>
                            <a:rPr lang="en-GB" sz="2400" i="1" dirty="0"/>
                            <a:t>a</a:t>
                          </a:r>
                        </a:p>
                      </a:txBody>
                      <a:tcPr/>
                    </a:tc>
                    <a:extLst>
                      <a:ext uri="{0D108BD9-81ED-4DB2-BD59-A6C34878D82A}">
                        <a16:rowId xmlns:a16="http://schemas.microsoft.com/office/drawing/2014/main" val="2531210178"/>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2400" i="1" smtClean="0">
                                      <a:latin typeface="Cambria Math" panose="02040503050406030204" pitchFamily="18" charset="0"/>
                                    </a:rPr>
                                  </m:ctrlPr>
                                </m:fPr>
                                <m:num>
                                  <m:r>
                                    <a:rPr lang="en-GB" sz="2400" b="0" smtClean="0">
                                      <a:latin typeface="Cambria Math" panose="02040503050406030204" pitchFamily="18" charset="0"/>
                                    </a:rPr>
                                    <m:t>𝑎</m:t>
                                  </m:r>
                                </m:num>
                                <m:den>
                                  <m:r>
                                    <a:rPr lang="en-GB" sz="2400" b="0" smtClean="0">
                                      <a:latin typeface="Cambria Math" panose="02040503050406030204" pitchFamily="18" charset="0"/>
                                    </a:rPr>
                                    <m:t>2</m:t>
                                  </m:r>
                                </m:den>
                              </m:f>
                            </m:oMath>
                          </a14:m>
                          <a:r>
                            <a:rPr lang="en-GB" sz="2400" dirty="0"/>
                            <a:t> = 16</a:t>
                          </a:r>
                        </a:p>
                      </a:txBody>
                      <a:tcPr/>
                    </a:tc>
                    <a:extLst>
                      <a:ext uri="{0D108BD9-81ED-4DB2-BD59-A6C34878D82A}">
                        <a16:rowId xmlns:a16="http://schemas.microsoft.com/office/drawing/2014/main" val="3093059780"/>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b</a:t>
                          </a:r>
                          <a:endParaRPr lang="en-GB" sz="2400" i="1" dirty="0"/>
                        </a:p>
                      </a:txBody>
                      <a:tcPr/>
                    </a:tc>
                    <a:extLst>
                      <a:ext uri="{0D108BD9-81ED-4DB2-BD59-A6C34878D82A}">
                        <a16:rowId xmlns:a16="http://schemas.microsoft.com/office/drawing/2014/main" val="3379229675"/>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a:t>
                          </a:r>
                          <a:r>
                            <a:rPr lang="en-GB" sz="2400" i="1" dirty="0"/>
                            <a:t>a</a:t>
                          </a:r>
                          <a:r>
                            <a:rPr lang="en-GB" sz="2400" dirty="0"/>
                            <a:t> + 4 </a:t>
                          </a:r>
                        </a:p>
                      </a:txBody>
                      <a:tcPr/>
                    </a:tc>
                    <a:extLst>
                      <a:ext uri="{0D108BD9-81ED-4DB2-BD59-A6C34878D82A}">
                        <a16:rowId xmlns:a16="http://schemas.microsoft.com/office/drawing/2014/main" val="162109915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20 = 8</a:t>
                          </a:r>
                        </a:p>
                      </a:txBody>
                      <a:tcPr/>
                    </a:tc>
                    <a:extLst>
                      <a:ext uri="{0D108BD9-81ED-4DB2-BD59-A6C34878D82A}">
                        <a16:rowId xmlns:a16="http://schemas.microsoft.com/office/drawing/2014/main" val="2289582466"/>
                      </a:ext>
                    </a:extLst>
                  </a:tr>
                </a:tbl>
              </a:graphicData>
            </a:graphic>
          </p:graphicFrame>
        </mc:Choice>
        <mc:Fallback xmlns="">
          <p:graphicFrame>
            <p:nvGraphicFramePr>
              <p:cNvPr id="4" name="Table 3">
                <a:extLst>
                  <a:ext uri="{FF2B5EF4-FFF2-40B4-BE49-F238E27FC236}">
                    <a16:creationId xmlns:a16="http://schemas.microsoft.com/office/drawing/2014/main" id="{01BC69C8-CCD1-BF9A-5922-5C4B2DCCE69B}"/>
                  </a:ext>
                </a:extLst>
              </p:cNvPr>
              <p:cNvGraphicFramePr>
                <a:graphicFrameLocks noGrp="1"/>
              </p:cNvGraphicFramePr>
              <p:nvPr>
                <p:extLst>
                  <p:ext uri="{D42A27DB-BD31-4B8C-83A1-F6EECF244321}">
                    <p14:modId xmlns:p14="http://schemas.microsoft.com/office/powerpoint/2010/main" val="2440622275"/>
                  </p:ext>
                </p:extLst>
              </p:nvPr>
            </p:nvGraphicFramePr>
            <p:xfrm>
              <a:off x="6085121" y="96507"/>
              <a:ext cx="2769601" cy="6662930"/>
            </p:xfrm>
            <a:graphic>
              <a:graphicData uri="http://schemas.openxmlformats.org/drawingml/2006/table">
                <a:tbl>
                  <a:tblPr firstRow="1" bandRow="1">
                    <a:tableStyleId>{5940675A-B579-460E-94D1-54222C63F5DA}</a:tableStyleId>
                  </a:tblPr>
                  <a:tblGrid>
                    <a:gridCol w="2769601">
                      <a:extLst>
                        <a:ext uri="{9D8B030D-6E8A-4147-A177-3AD203B41FA5}">
                          <a16:colId xmlns:a16="http://schemas.microsoft.com/office/drawing/2014/main" val="3952498469"/>
                        </a:ext>
                      </a:extLst>
                    </a:gridCol>
                  </a:tblGrid>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+ 11 = 19</a:t>
                          </a:r>
                        </a:p>
                      </a:txBody>
                      <a:tcPr/>
                    </a:tc>
                    <a:extLst>
                      <a:ext uri="{0D108BD9-81ED-4DB2-BD59-A6C34878D82A}">
                        <a16:rowId xmlns:a16="http://schemas.microsoft.com/office/drawing/2014/main" val="9819741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4</a:t>
                          </a:r>
                        </a:p>
                      </a:txBody>
                      <a:tcPr/>
                    </a:tc>
                    <a:extLst>
                      <a:ext uri="{0D108BD9-81ED-4DB2-BD59-A6C34878D82A}">
                        <a16:rowId xmlns:a16="http://schemas.microsoft.com/office/drawing/2014/main" val="3859871941"/>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4</a:t>
                          </a:r>
                          <a:r>
                            <a:rPr lang="en-GB" sz="2400" i="1" dirty="0"/>
                            <a:t>a</a:t>
                          </a:r>
                          <a:r>
                            <a:rPr lang="en-GB" sz="2400" dirty="0"/>
                            <a:t> = 32</a:t>
                          </a:r>
                        </a:p>
                      </a:txBody>
                      <a:tcPr/>
                    </a:tc>
                    <a:extLst>
                      <a:ext uri="{0D108BD9-81ED-4DB2-BD59-A6C34878D82A}">
                        <a16:rowId xmlns:a16="http://schemas.microsoft.com/office/drawing/2014/main" val="303689021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19</a:t>
                          </a:r>
                          <a:endParaRPr lang="en-GB" sz="2400" i="1" dirty="0"/>
                        </a:p>
                      </a:txBody>
                      <a:tcPr/>
                    </a:tc>
                    <a:extLst>
                      <a:ext uri="{0D108BD9-81ED-4DB2-BD59-A6C34878D82A}">
                        <a16:rowId xmlns:a16="http://schemas.microsoft.com/office/drawing/2014/main" val="3035972247"/>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 </a:t>
                          </a:r>
                        </a:p>
                      </a:txBody>
                      <a:tcPr/>
                    </a:tc>
                    <a:extLst>
                      <a:ext uri="{0D108BD9-81ED-4DB2-BD59-A6C34878D82A}">
                        <a16:rowId xmlns:a16="http://schemas.microsoft.com/office/drawing/2014/main" val="228589976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8 = b</a:t>
                          </a:r>
                        </a:p>
                      </a:txBody>
                      <a:tcPr/>
                    </a:tc>
                    <a:extLst>
                      <a:ext uri="{0D108BD9-81ED-4DB2-BD59-A6C34878D82A}">
                        <a16:rowId xmlns:a16="http://schemas.microsoft.com/office/drawing/2014/main" val="18876440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32 = </a:t>
                          </a:r>
                          <a:r>
                            <a:rPr lang="en-GB" sz="2400" i="1" dirty="0"/>
                            <a:t>a</a:t>
                          </a:r>
                          <a:r>
                            <a:rPr lang="en-GB" sz="2400" dirty="0"/>
                            <a:t> ÷ 4 </a:t>
                          </a:r>
                        </a:p>
                      </a:txBody>
                      <a:tcPr/>
                    </a:tc>
                    <a:extLst>
                      <a:ext uri="{0D108BD9-81ED-4DB2-BD59-A6C34878D82A}">
                        <a16:rowId xmlns:a16="http://schemas.microsoft.com/office/drawing/2014/main" val="3332302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24</a:t>
                          </a:r>
                        </a:p>
                      </a:txBody>
                      <a:tcPr/>
                    </a:tc>
                    <a:extLst>
                      <a:ext uri="{0D108BD9-81ED-4DB2-BD59-A6C34878D82A}">
                        <a16:rowId xmlns:a16="http://schemas.microsoft.com/office/drawing/2014/main" val="8108135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8</a:t>
                          </a:r>
                          <a:r>
                            <a:rPr lang="en-GB" sz="2400" i="1" dirty="0"/>
                            <a:t>a</a:t>
                          </a:r>
                          <a:r>
                            <a:rPr lang="en-GB" sz="2400" dirty="0"/>
                            <a:t> = 16</a:t>
                          </a:r>
                          <a:endParaRPr lang="en-GB" sz="2400" i="1" dirty="0"/>
                        </a:p>
                      </a:txBody>
                      <a:tcPr/>
                    </a:tc>
                    <a:extLst>
                      <a:ext uri="{0D108BD9-81ED-4DB2-BD59-A6C34878D82A}">
                        <a16:rowId xmlns:a16="http://schemas.microsoft.com/office/drawing/2014/main" val="125997204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24 = 3</a:t>
                          </a:r>
                          <a:r>
                            <a:rPr lang="en-GB" sz="2400" i="1" dirty="0"/>
                            <a:t>a</a:t>
                          </a:r>
                        </a:p>
                      </a:txBody>
                      <a:tcPr/>
                    </a:tc>
                    <a:extLst>
                      <a:ext uri="{0D108BD9-81ED-4DB2-BD59-A6C34878D82A}">
                        <a16:rowId xmlns:a16="http://schemas.microsoft.com/office/drawing/2014/main" val="2531210178"/>
                      </a:ext>
                    </a:extLst>
                  </a:tr>
                  <a:tr h="578930">
                    <a:tc>
                      <a:txBody>
                        <a:bodyPr/>
                        <a:lstStyle/>
                        <a:p>
                          <a:endParaRPr lang="en-US"/>
                        </a:p>
                      </a:txBody>
                      <a:tcPr>
                        <a:blipFill>
                          <a:blip r:embed="rId5"/>
                          <a:stretch>
                            <a:fillRect l="-220" t="-814737" r="-440" b="-266316"/>
                          </a:stretch>
                        </a:blipFill>
                      </a:tcPr>
                    </a:tc>
                    <a:extLst>
                      <a:ext uri="{0D108BD9-81ED-4DB2-BD59-A6C34878D82A}">
                        <a16:rowId xmlns:a16="http://schemas.microsoft.com/office/drawing/2014/main" val="3093059780"/>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b</a:t>
                          </a:r>
                          <a:endParaRPr lang="en-GB" sz="2400" i="1" dirty="0"/>
                        </a:p>
                      </a:txBody>
                      <a:tcPr/>
                    </a:tc>
                    <a:extLst>
                      <a:ext uri="{0D108BD9-81ED-4DB2-BD59-A6C34878D82A}">
                        <a16:rowId xmlns:a16="http://schemas.microsoft.com/office/drawing/2014/main" val="3379229675"/>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a:t>
                          </a:r>
                          <a:r>
                            <a:rPr lang="en-GB" sz="2400" i="1" dirty="0"/>
                            <a:t>a</a:t>
                          </a:r>
                          <a:r>
                            <a:rPr lang="en-GB" sz="2400" dirty="0"/>
                            <a:t> + 4 </a:t>
                          </a:r>
                        </a:p>
                      </a:txBody>
                      <a:tcPr/>
                    </a:tc>
                    <a:extLst>
                      <a:ext uri="{0D108BD9-81ED-4DB2-BD59-A6C34878D82A}">
                        <a16:rowId xmlns:a16="http://schemas.microsoft.com/office/drawing/2014/main" val="162109915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20 = 8</a:t>
                          </a:r>
                        </a:p>
                      </a:txBody>
                      <a:tcPr/>
                    </a:tc>
                    <a:extLst>
                      <a:ext uri="{0D108BD9-81ED-4DB2-BD59-A6C34878D82A}">
                        <a16:rowId xmlns:a16="http://schemas.microsoft.com/office/drawing/2014/main" val="228958246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3">
                <a:extLst>
                  <a:ext uri="{FF2B5EF4-FFF2-40B4-BE49-F238E27FC236}">
                    <a16:creationId xmlns:a16="http://schemas.microsoft.com/office/drawing/2014/main" id="{56BB5B52-CE9F-7714-C80C-6AD7A2F655A7}"/>
                  </a:ext>
                </a:extLst>
              </p:cNvPr>
              <p:cNvGraphicFramePr>
                <a:graphicFrameLocks noGrp="1"/>
              </p:cNvGraphicFramePr>
              <p:nvPr>
                <p:extLst>
                  <p:ext uri="{D42A27DB-BD31-4B8C-83A1-F6EECF244321}">
                    <p14:modId xmlns:p14="http://schemas.microsoft.com/office/powerpoint/2010/main" val="2391641615"/>
                  </p:ext>
                </p:extLst>
              </p:nvPr>
            </p:nvGraphicFramePr>
            <p:xfrm>
              <a:off x="9081247" y="96507"/>
              <a:ext cx="2769601" cy="6662930"/>
            </p:xfrm>
            <a:graphic>
              <a:graphicData uri="http://schemas.openxmlformats.org/drawingml/2006/table">
                <a:tbl>
                  <a:tblPr firstRow="1" bandRow="1">
                    <a:tableStyleId>{5940675A-B579-460E-94D1-54222C63F5DA}</a:tableStyleId>
                  </a:tblPr>
                  <a:tblGrid>
                    <a:gridCol w="2769601">
                      <a:extLst>
                        <a:ext uri="{9D8B030D-6E8A-4147-A177-3AD203B41FA5}">
                          <a16:colId xmlns:a16="http://schemas.microsoft.com/office/drawing/2014/main" val="3952498469"/>
                        </a:ext>
                      </a:extLst>
                    </a:gridCol>
                  </a:tblGrid>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+ 11 = 19</a:t>
                          </a:r>
                        </a:p>
                      </a:txBody>
                      <a:tcPr/>
                    </a:tc>
                    <a:extLst>
                      <a:ext uri="{0D108BD9-81ED-4DB2-BD59-A6C34878D82A}">
                        <a16:rowId xmlns:a16="http://schemas.microsoft.com/office/drawing/2014/main" val="9819741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4</a:t>
                          </a:r>
                        </a:p>
                      </a:txBody>
                      <a:tcPr/>
                    </a:tc>
                    <a:extLst>
                      <a:ext uri="{0D108BD9-81ED-4DB2-BD59-A6C34878D82A}">
                        <a16:rowId xmlns:a16="http://schemas.microsoft.com/office/drawing/2014/main" val="3859871941"/>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4</a:t>
                          </a:r>
                          <a:r>
                            <a:rPr lang="en-GB" sz="2400" i="1" dirty="0"/>
                            <a:t>a</a:t>
                          </a:r>
                          <a:r>
                            <a:rPr lang="en-GB" sz="2400" dirty="0"/>
                            <a:t> = 32</a:t>
                          </a:r>
                        </a:p>
                      </a:txBody>
                      <a:tcPr/>
                    </a:tc>
                    <a:extLst>
                      <a:ext uri="{0D108BD9-81ED-4DB2-BD59-A6C34878D82A}">
                        <a16:rowId xmlns:a16="http://schemas.microsoft.com/office/drawing/2014/main" val="303689021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19</a:t>
                          </a:r>
                          <a:endParaRPr lang="en-GB" sz="2400" i="1" dirty="0"/>
                        </a:p>
                      </a:txBody>
                      <a:tcPr/>
                    </a:tc>
                    <a:extLst>
                      <a:ext uri="{0D108BD9-81ED-4DB2-BD59-A6C34878D82A}">
                        <a16:rowId xmlns:a16="http://schemas.microsoft.com/office/drawing/2014/main" val="3035972247"/>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 </a:t>
                          </a:r>
                        </a:p>
                      </a:txBody>
                      <a:tcPr/>
                    </a:tc>
                    <a:extLst>
                      <a:ext uri="{0D108BD9-81ED-4DB2-BD59-A6C34878D82A}">
                        <a16:rowId xmlns:a16="http://schemas.microsoft.com/office/drawing/2014/main" val="228589976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8 = b</a:t>
                          </a:r>
                        </a:p>
                      </a:txBody>
                      <a:tcPr/>
                    </a:tc>
                    <a:extLst>
                      <a:ext uri="{0D108BD9-81ED-4DB2-BD59-A6C34878D82A}">
                        <a16:rowId xmlns:a16="http://schemas.microsoft.com/office/drawing/2014/main" val="18876440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32 = </a:t>
                          </a:r>
                          <a:r>
                            <a:rPr lang="en-GB" sz="2400" i="1" dirty="0"/>
                            <a:t>a</a:t>
                          </a:r>
                          <a:r>
                            <a:rPr lang="en-GB" sz="2400" dirty="0"/>
                            <a:t> ÷ 4 </a:t>
                          </a:r>
                        </a:p>
                      </a:txBody>
                      <a:tcPr/>
                    </a:tc>
                    <a:extLst>
                      <a:ext uri="{0D108BD9-81ED-4DB2-BD59-A6C34878D82A}">
                        <a16:rowId xmlns:a16="http://schemas.microsoft.com/office/drawing/2014/main" val="3332302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24</a:t>
                          </a:r>
                        </a:p>
                      </a:txBody>
                      <a:tcPr/>
                    </a:tc>
                    <a:extLst>
                      <a:ext uri="{0D108BD9-81ED-4DB2-BD59-A6C34878D82A}">
                        <a16:rowId xmlns:a16="http://schemas.microsoft.com/office/drawing/2014/main" val="8108135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8</a:t>
                          </a:r>
                          <a:r>
                            <a:rPr lang="en-GB" sz="2400" i="1" dirty="0"/>
                            <a:t>a</a:t>
                          </a:r>
                          <a:r>
                            <a:rPr lang="en-GB" sz="2400" dirty="0"/>
                            <a:t> = 16</a:t>
                          </a:r>
                          <a:endParaRPr lang="en-GB" sz="2400" i="1" dirty="0"/>
                        </a:p>
                      </a:txBody>
                      <a:tcPr/>
                    </a:tc>
                    <a:extLst>
                      <a:ext uri="{0D108BD9-81ED-4DB2-BD59-A6C34878D82A}">
                        <a16:rowId xmlns:a16="http://schemas.microsoft.com/office/drawing/2014/main" val="125997204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24 = 3</a:t>
                          </a:r>
                          <a:r>
                            <a:rPr lang="en-GB" sz="2400" i="1" dirty="0"/>
                            <a:t>a</a:t>
                          </a:r>
                        </a:p>
                      </a:txBody>
                      <a:tcPr/>
                    </a:tc>
                    <a:extLst>
                      <a:ext uri="{0D108BD9-81ED-4DB2-BD59-A6C34878D82A}">
                        <a16:rowId xmlns:a16="http://schemas.microsoft.com/office/drawing/2014/main" val="2531210178"/>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2400" i="1" smtClean="0">
                                      <a:latin typeface="Cambria Math" panose="02040503050406030204" pitchFamily="18" charset="0"/>
                                    </a:rPr>
                                  </m:ctrlPr>
                                </m:fPr>
                                <m:num>
                                  <m:r>
                                    <a:rPr lang="en-GB" sz="2400" b="0" smtClean="0">
                                      <a:latin typeface="Cambria Math" panose="02040503050406030204" pitchFamily="18" charset="0"/>
                                    </a:rPr>
                                    <m:t>𝑎</m:t>
                                  </m:r>
                                </m:num>
                                <m:den>
                                  <m:r>
                                    <a:rPr lang="en-GB" sz="2400" b="0" smtClean="0">
                                      <a:latin typeface="Cambria Math" panose="02040503050406030204" pitchFamily="18" charset="0"/>
                                    </a:rPr>
                                    <m:t>2</m:t>
                                  </m:r>
                                </m:den>
                              </m:f>
                            </m:oMath>
                          </a14:m>
                          <a:r>
                            <a:rPr lang="en-GB" sz="2400" dirty="0"/>
                            <a:t> = 16</a:t>
                          </a:r>
                        </a:p>
                      </a:txBody>
                      <a:tcPr/>
                    </a:tc>
                    <a:extLst>
                      <a:ext uri="{0D108BD9-81ED-4DB2-BD59-A6C34878D82A}">
                        <a16:rowId xmlns:a16="http://schemas.microsoft.com/office/drawing/2014/main" val="3093059780"/>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b</a:t>
                          </a:r>
                          <a:endParaRPr lang="en-GB" sz="2400" i="1" dirty="0"/>
                        </a:p>
                      </a:txBody>
                      <a:tcPr/>
                    </a:tc>
                    <a:extLst>
                      <a:ext uri="{0D108BD9-81ED-4DB2-BD59-A6C34878D82A}">
                        <a16:rowId xmlns:a16="http://schemas.microsoft.com/office/drawing/2014/main" val="3379229675"/>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a:t>
                          </a:r>
                          <a:r>
                            <a:rPr lang="en-GB" sz="2400" i="1" dirty="0"/>
                            <a:t>a</a:t>
                          </a:r>
                          <a:r>
                            <a:rPr lang="en-GB" sz="2400" dirty="0"/>
                            <a:t> + 4 </a:t>
                          </a:r>
                        </a:p>
                      </a:txBody>
                      <a:tcPr/>
                    </a:tc>
                    <a:extLst>
                      <a:ext uri="{0D108BD9-81ED-4DB2-BD59-A6C34878D82A}">
                        <a16:rowId xmlns:a16="http://schemas.microsoft.com/office/drawing/2014/main" val="162109915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20 = 8</a:t>
                          </a:r>
                        </a:p>
                      </a:txBody>
                      <a:tcPr/>
                    </a:tc>
                    <a:extLst>
                      <a:ext uri="{0D108BD9-81ED-4DB2-BD59-A6C34878D82A}">
                        <a16:rowId xmlns:a16="http://schemas.microsoft.com/office/drawing/2014/main" val="2289582466"/>
                      </a:ext>
                    </a:extLst>
                  </a:tr>
                </a:tbl>
              </a:graphicData>
            </a:graphic>
          </p:graphicFrame>
        </mc:Choice>
        <mc:Fallback xmlns="">
          <p:graphicFrame>
            <p:nvGraphicFramePr>
              <p:cNvPr id="5" name="Table 3">
                <a:extLst>
                  <a:ext uri="{FF2B5EF4-FFF2-40B4-BE49-F238E27FC236}">
                    <a16:creationId xmlns:a16="http://schemas.microsoft.com/office/drawing/2014/main" id="{56BB5B52-CE9F-7714-C80C-6AD7A2F655A7}"/>
                  </a:ext>
                </a:extLst>
              </p:cNvPr>
              <p:cNvGraphicFramePr>
                <a:graphicFrameLocks noGrp="1"/>
              </p:cNvGraphicFramePr>
              <p:nvPr>
                <p:extLst>
                  <p:ext uri="{D42A27DB-BD31-4B8C-83A1-F6EECF244321}">
                    <p14:modId xmlns:p14="http://schemas.microsoft.com/office/powerpoint/2010/main" val="2391641615"/>
                  </p:ext>
                </p:extLst>
              </p:nvPr>
            </p:nvGraphicFramePr>
            <p:xfrm>
              <a:off x="9081247" y="96507"/>
              <a:ext cx="2769601" cy="6662930"/>
            </p:xfrm>
            <a:graphic>
              <a:graphicData uri="http://schemas.openxmlformats.org/drawingml/2006/table">
                <a:tbl>
                  <a:tblPr firstRow="1" bandRow="1">
                    <a:tableStyleId>{5940675A-B579-460E-94D1-54222C63F5DA}</a:tableStyleId>
                  </a:tblPr>
                  <a:tblGrid>
                    <a:gridCol w="2769601">
                      <a:extLst>
                        <a:ext uri="{9D8B030D-6E8A-4147-A177-3AD203B41FA5}">
                          <a16:colId xmlns:a16="http://schemas.microsoft.com/office/drawing/2014/main" val="3952498469"/>
                        </a:ext>
                      </a:extLst>
                    </a:gridCol>
                  </a:tblGrid>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+ 11 = 19</a:t>
                          </a:r>
                        </a:p>
                      </a:txBody>
                      <a:tcPr/>
                    </a:tc>
                    <a:extLst>
                      <a:ext uri="{0D108BD9-81ED-4DB2-BD59-A6C34878D82A}">
                        <a16:rowId xmlns:a16="http://schemas.microsoft.com/office/drawing/2014/main" val="9819741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4</a:t>
                          </a:r>
                        </a:p>
                      </a:txBody>
                      <a:tcPr/>
                    </a:tc>
                    <a:extLst>
                      <a:ext uri="{0D108BD9-81ED-4DB2-BD59-A6C34878D82A}">
                        <a16:rowId xmlns:a16="http://schemas.microsoft.com/office/drawing/2014/main" val="3859871941"/>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4</a:t>
                          </a:r>
                          <a:r>
                            <a:rPr lang="en-GB" sz="2400" i="1" dirty="0"/>
                            <a:t>a</a:t>
                          </a:r>
                          <a:r>
                            <a:rPr lang="en-GB" sz="2400" dirty="0"/>
                            <a:t> = 32</a:t>
                          </a:r>
                        </a:p>
                      </a:txBody>
                      <a:tcPr/>
                    </a:tc>
                    <a:extLst>
                      <a:ext uri="{0D108BD9-81ED-4DB2-BD59-A6C34878D82A}">
                        <a16:rowId xmlns:a16="http://schemas.microsoft.com/office/drawing/2014/main" val="303689021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19</a:t>
                          </a:r>
                          <a:endParaRPr lang="en-GB" sz="2400" i="1" dirty="0"/>
                        </a:p>
                      </a:txBody>
                      <a:tcPr/>
                    </a:tc>
                    <a:extLst>
                      <a:ext uri="{0D108BD9-81ED-4DB2-BD59-A6C34878D82A}">
                        <a16:rowId xmlns:a16="http://schemas.microsoft.com/office/drawing/2014/main" val="3035972247"/>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b = 1 </a:t>
                          </a:r>
                        </a:p>
                      </a:txBody>
                      <a:tcPr/>
                    </a:tc>
                    <a:extLst>
                      <a:ext uri="{0D108BD9-81ED-4DB2-BD59-A6C34878D82A}">
                        <a16:rowId xmlns:a16="http://schemas.microsoft.com/office/drawing/2014/main" val="228589976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t>a</a:t>
                          </a:r>
                          <a:r>
                            <a:rPr lang="en-GB" sz="2400" dirty="0"/>
                            <a:t> – 8 = b</a:t>
                          </a:r>
                        </a:p>
                      </a:txBody>
                      <a:tcPr/>
                    </a:tc>
                    <a:extLst>
                      <a:ext uri="{0D108BD9-81ED-4DB2-BD59-A6C34878D82A}">
                        <a16:rowId xmlns:a16="http://schemas.microsoft.com/office/drawing/2014/main" val="18876440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32 = </a:t>
                          </a:r>
                          <a:r>
                            <a:rPr lang="en-GB" sz="2400" i="1" dirty="0"/>
                            <a:t>a</a:t>
                          </a:r>
                          <a:r>
                            <a:rPr lang="en-GB" sz="2400" dirty="0"/>
                            <a:t> ÷ 4 </a:t>
                          </a:r>
                        </a:p>
                      </a:txBody>
                      <a:tcPr/>
                    </a:tc>
                    <a:extLst>
                      <a:ext uri="{0D108BD9-81ED-4DB2-BD59-A6C34878D82A}">
                        <a16:rowId xmlns:a16="http://schemas.microsoft.com/office/drawing/2014/main" val="33323022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24</a:t>
                          </a:r>
                        </a:p>
                      </a:txBody>
                      <a:tcPr/>
                    </a:tc>
                    <a:extLst>
                      <a:ext uri="{0D108BD9-81ED-4DB2-BD59-A6C34878D82A}">
                        <a16:rowId xmlns:a16="http://schemas.microsoft.com/office/drawing/2014/main" val="8108135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8</a:t>
                          </a:r>
                          <a:r>
                            <a:rPr lang="en-GB" sz="2400" i="1" dirty="0"/>
                            <a:t>a</a:t>
                          </a:r>
                          <a:r>
                            <a:rPr lang="en-GB" sz="2400" dirty="0"/>
                            <a:t> = 16</a:t>
                          </a:r>
                          <a:endParaRPr lang="en-GB" sz="2400" i="1" dirty="0"/>
                        </a:p>
                      </a:txBody>
                      <a:tcPr/>
                    </a:tc>
                    <a:extLst>
                      <a:ext uri="{0D108BD9-81ED-4DB2-BD59-A6C34878D82A}">
                        <a16:rowId xmlns:a16="http://schemas.microsoft.com/office/drawing/2014/main" val="125997204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24 = 3</a:t>
                          </a:r>
                          <a:r>
                            <a:rPr lang="en-GB" sz="2400" i="1" dirty="0"/>
                            <a:t>a</a:t>
                          </a:r>
                        </a:p>
                      </a:txBody>
                      <a:tcPr/>
                    </a:tc>
                    <a:extLst>
                      <a:ext uri="{0D108BD9-81ED-4DB2-BD59-A6C34878D82A}">
                        <a16:rowId xmlns:a16="http://schemas.microsoft.com/office/drawing/2014/main" val="2531210178"/>
                      </a:ext>
                    </a:extLst>
                  </a:tr>
                  <a:tr h="578930">
                    <a:tc>
                      <a:txBody>
                        <a:bodyPr/>
                        <a:lstStyle/>
                        <a:p>
                          <a:endParaRPr lang="en-US"/>
                        </a:p>
                      </a:txBody>
                      <a:tcPr>
                        <a:blipFill>
                          <a:blip r:embed="rId6"/>
                          <a:stretch>
                            <a:fillRect l="-219" t="-814737" r="-439" b="-266316"/>
                          </a:stretch>
                        </a:blipFill>
                      </a:tcPr>
                    </a:tc>
                    <a:extLst>
                      <a:ext uri="{0D108BD9-81ED-4DB2-BD59-A6C34878D82A}">
                        <a16:rowId xmlns:a16="http://schemas.microsoft.com/office/drawing/2014/main" val="3093059780"/>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3</a:t>
                          </a:r>
                          <a:r>
                            <a:rPr lang="en-GB" sz="2400" i="1" dirty="0"/>
                            <a:t>a</a:t>
                          </a:r>
                          <a:r>
                            <a:rPr lang="en-GB" sz="2400" dirty="0"/>
                            <a:t> = b</a:t>
                          </a:r>
                          <a:endParaRPr lang="en-GB" sz="2400" i="1" dirty="0"/>
                        </a:p>
                      </a:txBody>
                      <a:tcPr/>
                    </a:tc>
                    <a:extLst>
                      <a:ext uri="{0D108BD9-81ED-4DB2-BD59-A6C34878D82A}">
                        <a16:rowId xmlns:a16="http://schemas.microsoft.com/office/drawing/2014/main" val="3379229675"/>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a:t>
                          </a:r>
                          <a:r>
                            <a:rPr lang="en-GB" sz="2400" i="1" dirty="0"/>
                            <a:t>a</a:t>
                          </a:r>
                          <a:r>
                            <a:rPr lang="en-GB" sz="2400" dirty="0"/>
                            <a:t> + 4 </a:t>
                          </a:r>
                        </a:p>
                      </a:txBody>
                      <a:tcPr/>
                    </a:tc>
                    <a:extLst>
                      <a:ext uri="{0D108BD9-81ED-4DB2-BD59-A6C34878D82A}">
                        <a16:rowId xmlns:a16="http://schemas.microsoft.com/office/drawing/2014/main" val="162109915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2</a:t>
                          </a:r>
                          <a:r>
                            <a:rPr lang="en-GB" sz="2400" i="1" dirty="0"/>
                            <a:t>a</a:t>
                          </a:r>
                          <a:r>
                            <a:rPr lang="en-GB" sz="2400" dirty="0"/>
                            <a:t> – 20 = 8</a:t>
                          </a:r>
                        </a:p>
                      </a:txBody>
                      <a:tcPr/>
                    </a:tc>
                    <a:extLst>
                      <a:ext uri="{0D108BD9-81ED-4DB2-BD59-A6C34878D82A}">
                        <a16:rowId xmlns:a16="http://schemas.microsoft.com/office/drawing/2014/main" val="2289582466"/>
                      </a:ext>
                    </a:extLst>
                  </a:tr>
                </a:tbl>
              </a:graphicData>
            </a:graphic>
          </p:graphicFrame>
        </mc:Fallback>
      </mc:AlternateContent>
    </p:spTree>
    <p:extLst>
      <p:ext uri="{BB962C8B-B14F-4D97-AF65-F5344CB8AC3E}">
        <p14:creationId xmlns:p14="http://schemas.microsoft.com/office/powerpoint/2010/main" val="3052004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A6E38E-6944-E43C-E07E-2FEE5A59C1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666707" y="1857971"/>
            <a:ext cx="6688973" cy="3142057"/>
          </a:xfrm>
          <a:prstGeom prst="rect">
            <a:avLst/>
          </a:prstGeom>
        </p:spPr>
      </p:pic>
      <p:pic>
        <p:nvPicPr>
          <p:cNvPr id="7" name="Picture 6">
            <a:extLst>
              <a:ext uri="{FF2B5EF4-FFF2-40B4-BE49-F238E27FC236}">
                <a16:creationId xmlns:a16="http://schemas.microsoft.com/office/drawing/2014/main" id="{7E0061A0-7228-06C7-9DD7-FBD0C6223F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751513" y="1857972"/>
            <a:ext cx="6688973" cy="3142057"/>
          </a:xfrm>
          <a:prstGeom prst="rect">
            <a:avLst/>
          </a:prstGeom>
        </p:spPr>
      </p:pic>
      <p:pic>
        <p:nvPicPr>
          <p:cNvPr id="8" name="Picture 7">
            <a:extLst>
              <a:ext uri="{FF2B5EF4-FFF2-40B4-BE49-F238E27FC236}">
                <a16:creationId xmlns:a16="http://schemas.microsoft.com/office/drawing/2014/main" id="{9432AFA8-77CC-CB27-8518-DF0F08E7C7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169731" y="1857972"/>
            <a:ext cx="6688973" cy="3142057"/>
          </a:xfrm>
          <a:prstGeom prst="rect">
            <a:avLst/>
          </a:prstGeom>
        </p:spPr>
      </p:pic>
    </p:spTree>
    <p:extLst>
      <p:ext uri="{BB962C8B-B14F-4D97-AF65-F5344CB8AC3E}">
        <p14:creationId xmlns:p14="http://schemas.microsoft.com/office/powerpoint/2010/main" val="4015264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0BE95335-6976-CE90-A67D-C5949EBE8EA4}"/>
              </a:ext>
            </a:extLst>
          </p:cNvPr>
          <p:cNvSpPr txBox="1"/>
          <p:nvPr/>
        </p:nvSpPr>
        <p:spPr>
          <a:xfrm>
            <a:off x="240009" y="2166630"/>
            <a:ext cx="8137299" cy="430887"/>
          </a:xfrm>
          <a:prstGeom prst="rect">
            <a:avLst/>
          </a:prstGeom>
          <a:noFill/>
        </p:spPr>
        <p:txBody>
          <a:bodyPr wrap="square" rtlCol="0">
            <a:spAutoFit/>
          </a:bodyPr>
          <a:lstStyle/>
          <a:p>
            <a:pPr>
              <a:buNone/>
            </a:pPr>
            <a:r>
              <a:rPr lang="en-GB" sz="2200" dirty="0">
                <a:solidFill>
                  <a:srgbClr val="585858"/>
                </a:solidFill>
              </a:rPr>
              <a:t>Match the expressions below to their places on the number line.</a:t>
            </a:r>
          </a:p>
        </p:txBody>
      </p:sp>
      <p:sp>
        <p:nvSpPr>
          <p:cNvPr id="7" name="TextBox 6">
            <a:extLst>
              <a:ext uri="{FF2B5EF4-FFF2-40B4-BE49-F238E27FC236}">
                <a16:creationId xmlns:a16="http://schemas.microsoft.com/office/drawing/2014/main" id="{FF5DB7A7-A9A8-4DD3-9B9E-F62F7C79E51F}"/>
              </a:ext>
            </a:extLst>
          </p:cNvPr>
          <p:cNvSpPr txBox="1"/>
          <p:nvPr/>
        </p:nvSpPr>
        <p:spPr>
          <a:xfrm>
            <a:off x="240009" y="118315"/>
            <a:ext cx="5554726" cy="430887"/>
          </a:xfrm>
          <a:prstGeom prst="rect">
            <a:avLst/>
          </a:prstGeom>
          <a:noFill/>
        </p:spPr>
        <p:txBody>
          <a:bodyPr wrap="none" rtlCol="0">
            <a:spAutoFit/>
          </a:bodyPr>
          <a:lstStyle/>
          <a:p>
            <a:pPr>
              <a:buNone/>
            </a:pPr>
            <a:r>
              <a:rPr lang="en-GB" sz="2200" dirty="0">
                <a:solidFill>
                  <a:srgbClr val="585858"/>
                </a:solidFill>
              </a:rPr>
              <a:t>The number line below is going up in ones.</a:t>
            </a:r>
          </a:p>
        </p:txBody>
      </p:sp>
      <p:sp>
        <p:nvSpPr>
          <p:cNvPr id="5" name="TextBox 4">
            <a:extLst>
              <a:ext uri="{FF2B5EF4-FFF2-40B4-BE49-F238E27FC236}">
                <a16:creationId xmlns:a16="http://schemas.microsoft.com/office/drawing/2014/main" id="{28449E67-DE43-B412-5D14-53F016804988}"/>
              </a:ext>
            </a:extLst>
          </p:cNvPr>
          <p:cNvSpPr txBox="1"/>
          <p:nvPr/>
        </p:nvSpPr>
        <p:spPr>
          <a:xfrm>
            <a:off x="2546050" y="1703214"/>
            <a:ext cx="1048685" cy="461665"/>
          </a:xfrm>
          <a:prstGeom prst="rect">
            <a:avLst/>
          </a:prstGeom>
          <a:noFill/>
        </p:spPr>
        <p:txBody>
          <a:bodyPr wrap="none" rtlCol="0">
            <a:spAutoFit/>
          </a:bodyPr>
          <a:lstStyle/>
          <a:p>
            <a:pPr>
              <a:buNone/>
            </a:pPr>
            <a:r>
              <a:rPr lang="en-GB" sz="2400" dirty="0">
                <a:solidFill>
                  <a:srgbClr val="585858"/>
                </a:solidFill>
              </a:rPr>
              <a:t>3</a:t>
            </a:r>
            <a:r>
              <a:rPr lang="en-GB" sz="2400" i="1" dirty="0">
                <a:solidFill>
                  <a:srgbClr val="585858"/>
                </a:solidFill>
              </a:rPr>
              <a:t>a</a:t>
            </a:r>
            <a:r>
              <a:rPr lang="en-GB" sz="2400" dirty="0">
                <a:solidFill>
                  <a:srgbClr val="585858"/>
                </a:solidFill>
              </a:rPr>
              <a:t> + 2</a:t>
            </a:r>
          </a:p>
        </p:txBody>
      </p:sp>
      <p:sp>
        <p:nvSpPr>
          <p:cNvPr id="25" name="TextBox 24">
            <a:extLst>
              <a:ext uri="{FF2B5EF4-FFF2-40B4-BE49-F238E27FC236}">
                <a16:creationId xmlns:a16="http://schemas.microsoft.com/office/drawing/2014/main" id="{3EC318B5-8C83-19B5-E990-6B7B1952B16B}"/>
              </a:ext>
            </a:extLst>
          </p:cNvPr>
          <p:cNvSpPr txBox="1"/>
          <p:nvPr/>
        </p:nvSpPr>
        <p:spPr>
          <a:xfrm>
            <a:off x="5189675" y="2777051"/>
            <a:ext cx="1048685" cy="461665"/>
          </a:xfrm>
          <a:prstGeom prst="rect">
            <a:avLst/>
          </a:prstGeom>
          <a:noFill/>
        </p:spPr>
        <p:txBody>
          <a:bodyPr wrap="none" rtlCol="0">
            <a:spAutoFit/>
          </a:bodyPr>
          <a:lstStyle/>
          <a:p>
            <a:pPr>
              <a:buNone/>
            </a:pPr>
            <a:r>
              <a:rPr lang="en-GB" sz="2400" dirty="0">
                <a:solidFill>
                  <a:srgbClr val="585858"/>
                </a:solidFill>
              </a:rPr>
              <a:t>3</a:t>
            </a:r>
            <a:r>
              <a:rPr lang="en-GB" sz="2400" i="1" dirty="0">
                <a:solidFill>
                  <a:srgbClr val="585858"/>
                </a:solidFill>
              </a:rPr>
              <a:t>a</a:t>
            </a:r>
            <a:r>
              <a:rPr lang="en-GB" sz="2400" dirty="0">
                <a:solidFill>
                  <a:srgbClr val="585858"/>
                </a:solidFill>
              </a:rPr>
              <a:t> + 6</a:t>
            </a:r>
          </a:p>
        </p:txBody>
      </p:sp>
      <p:sp>
        <p:nvSpPr>
          <p:cNvPr id="27" name="TextBox 26">
            <a:extLst>
              <a:ext uri="{FF2B5EF4-FFF2-40B4-BE49-F238E27FC236}">
                <a16:creationId xmlns:a16="http://schemas.microsoft.com/office/drawing/2014/main" id="{E0506D96-D705-E836-385E-6EDE353BF06C}"/>
              </a:ext>
            </a:extLst>
          </p:cNvPr>
          <p:cNvSpPr txBox="1"/>
          <p:nvPr/>
        </p:nvSpPr>
        <p:spPr>
          <a:xfrm>
            <a:off x="3302208" y="2777051"/>
            <a:ext cx="1048685" cy="461665"/>
          </a:xfrm>
          <a:prstGeom prst="rect">
            <a:avLst/>
          </a:prstGeom>
          <a:noFill/>
        </p:spPr>
        <p:txBody>
          <a:bodyPr wrap="none" rtlCol="0">
            <a:spAutoFit/>
          </a:bodyPr>
          <a:lstStyle/>
          <a:p>
            <a:pPr>
              <a:buNone/>
            </a:pPr>
            <a:r>
              <a:rPr lang="en-GB" sz="2400" dirty="0">
                <a:solidFill>
                  <a:srgbClr val="585858"/>
                </a:solidFill>
              </a:rPr>
              <a:t>3</a:t>
            </a:r>
            <a:r>
              <a:rPr lang="en-GB" sz="2400" i="1" dirty="0">
                <a:solidFill>
                  <a:srgbClr val="585858"/>
                </a:solidFill>
              </a:rPr>
              <a:t>a</a:t>
            </a:r>
            <a:r>
              <a:rPr lang="en-GB" sz="2400" dirty="0">
                <a:solidFill>
                  <a:srgbClr val="585858"/>
                </a:solidFill>
              </a:rPr>
              <a:t> + 8</a:t>
            </a:r>
          </a:p>
        </p:txBody>
      </p:sp>
      <p:sp>
        <p:nvSpPr>
          <p:cNvPr id="29" name="TextBox 28">
            <a:extLst>
              <a:ext uri="{FF2B5EF4-FFF2-40B4-BE49-F238E27FC236}">
                <a16:creationId xmlns:a16="http://schemas.microsoft.com/office/drawing/2014/main" id="{26FD284E-E1F3-BCAA-E81A-A41C2DE0F89E}"/>
              </a:ext>
            </a:extLst>
          </p:cNvPr>
          <p:cNvSpPr txBox="1"/>
          <p:nvPr/>
        </p:nvSpPr>
        <p:spPr>
          <a:xfrm>
            <a:off x="1088446" y="2777051"/>
            <a:ext cx="1253869" cy="461665"/>
          </a:xfrm>
          <a:prstGeom prst="rect">
            <a:avLst/>
          </a:prstGeom>
          <a:noFill/>
        </p:spPr>
        <p:txBody>
          <a:bodyPr wrap="none" rtlCol="0">
            <a:spAutoFit/>
          </a:bodyPr>
          <a:lstStyle/>
          <a:p>
            <a:pPr>
              <a:buNone/>
            </a:pPr>
            <a:r>
              <a:rPr lang="en-GB" sz="2400" dirty="0">
                <a:solidFill>
                  <a:srgbClr val="585858"/>
                </a:solidFill>
              </a:rPr>
              <a:t>3(</a:t>
            </a:r>
            <a:r>
              <a:rPr lang="en-GB" sz="2400" i="1" dirty="0">
                <a:solidFill>
                  <a:srgbClr val="585858"/>
                </a:solidFill>
              </a:rPr>
              <a:t>a</a:t>
            </a:r>
            <a:r>
              <a:rPr lang="en-GB" sz="2400" dirty="0">
                <a:solidFill>
                  <a:srgbClr val="585858"/>
                </a:solidFill>
              </a:rPr>
              <a:t> + 2)</a:t>
            </a:r>
          </a:p>
        </p:txBody>
      </p:sp>
      <p:sp>
        <p:nvSpPr>
          <p:cNvPr id="31" name="TextBox 30">
            <a:extLst>
              <a:ext uri="{FF2B5EF4-FFF2-40B4-BE49-F238E27FC236}">
                <a16:creationId xmlns:a16="http://schemas.microsoft.com/office/drawing/2014/main" id="{8202B824-E5AD-66FA-14FC-B7F77D4E2FFA}"/>
              </a:ext>
            </a:extLst>
          </p:cNvPr>
          <p:cNvSpPr txBox="1"/>
          <p:nvPr/>
        </p:nvSpPr>
        <p:spPr>
          <a:xfrm>
            <a:off x="9225199" y="2777051"/>
            <a:ext cx="1253869" cy="461665"/>
          </a:xfrm>
          <a:prstGeom prst="rect">
            <a:avLst/>
          </a:prstGeom>
          <a:noFill/>
        </p:spPr>
        <p:txBody>
          <a:bodyPr wrap="none" rtlCol="0">
            <a:spAutoFit/>
          </a:bodyPr>
          <a:lstStyle/>
          <a:p>
            <a:pPr>
              <a:buNone/>
            </a:pPr>
            <a:r>
              <a:rPr lang="en-GB" sz="2400" dirty="0">
                <a:solidFill>
                  <a:srgbClr val="585858"/>
                </a:solidFill>
              </a:rPr>
              <a:t>3(</a:t>
            </a:r>
            <a:r>
              <a:rPr lang="en-GB" sz="2400" i="1" dirty="0">
                <a:solidFill>
                  <a:srgbClr val="585858"/>
                </a:solidFill>
              </a:rPr>
              <a:t>a</a:t>
            </a:r>
            <a:r>
              <a:rPr lang="en-GB" sz="2400" dirty="0">
                <a:solidFill>
                  <a:srgbClr val="585858"/>
                </a:solidFill>
              </a:rPr>
              <a:t> + 5)</a:t>
            </a:r>
          </a:p>
        </p:txBody>
      </p:sp>
      <p:graphicFrame>
        <p:nvGraphicFramePr>
          <p:cNvPr id="2" name="Table 3">
            <a:extLst>
              <a:ext uri="{FF2B5EF4-FFF2-40B4-BE49-F238E27FC236}">
                <a16:creationId xmlns:a16="http://schemas.microsoft.com/office/drawing/2014/main" id="{9C93D047-BA19-B352-B21B-ECB72EC3A1AD}"/>
              </a:ext>
            </a:extLst>
          </p:cNvPr>
          <p:cNvGraphicFramePr>
            <a:graphicFrameLocks noGrp="1"/>
          </p:cNvGraphicFramePr>
          <p:nvPr>
            <p:extLst>
              <p:ext uri="{D42A27DB-BD31-4B8C-83A1-F6EECF244321}">
                <p14:modId xmlns:p14="http://schemas.microsoft.com/office/powerpoint/2010/main" val="3707879364"/>
              </p:ext>
            </p:extLst>
          </p:nvPr>
        </p:nvGraphicFramePr>
        <p:xfrm>
          <a:off x="1127330" y="788659"/>
          <a:ext cx="9937340" cy="180000"/>
        </p:xfrm>
        <a:graphic>
          <a:graphicData uri="http://schemas.openxmlformats.org/drawingml/2006/table">
            <a:tbl>
              <a:tblPr firstRow="1" bandRow="1">
                <a:tableStyleId>{5C22544A-7EE6-4342-B048-85BDC9FD1C3A}</a:tableStyleId>
              </a:tblPr>
              <a:tblGrid>
                <a:gridCol w="496867">
                  <a:extLst>
                    <a:ext uri="{9D8B030D-6E8A-4147-A177-3AD203B41FA5}">
                      <a16:colId xmlns:a16="http://schemas.microsoft.com/office/drawing/2014/main" val="2053636823"/>
                    </a:ext>
                  </a:extLst>
                </a:gridCol>
                <a:gridCol w="496867">
                  <a:extLst>
                    <a:ext uri="{9D8B030D-6E8A-4147-A177-3AD203B41FA5}">
                      <a16:colId xmlns:a16="http://schemas.microsoft.com/office/drawing/2014/main" val="2304746796"/>
                    </a:ext>
                  </a:extLst>
                </a:gridCol>
                <a:gridCol w="496867">
                  <a:extLst>
                    <a:ext uri="{9D8B030D-6E8A-4147-A177-3AD203B41FA5}">
                      <a16:colId xmlns:a16="http://schemas.microsoft.com/office/drawing/2014/main" val="2567790675"/>
                    </a:ext>
                  </a:extLst>
                </a:gridCol>
                <a:gridCol w="496867">
                  <a:extLst>
                    <a:ext uri="{9D8B030D-6E8A-4147-A177-3AD203B41FA5}">
                      <a16:colId xmlns:a16="http://schemas.microsoft.com/office/drawing/2014/main" val="793800425"/>
                    </a:ext>
                  </a:extLst>
                </a:gridCol>
                <a:gridCol w="496867">
                  <a:extLst>
                    <a:ext uri="{9D8B030D-6E8A-4147-A177-3AD203B41FA5}">
                      <a16:colId xmlns:a16="http://schemas.microsoft.com/office/drawing/2014/main" val="3061575550"/>
                    </a:ext>
                  </a:extLst>
                </a:gridCol>
                <a:gridCol w="496867">
                  <a:extLst>
                    <a:ext uri="{9D8B030D-6E8A-4147-A177-3AD203B41FA5}">
                      <a16:colId xmlns:a16="http://schemas.microsoft.com/office/drawing/2014/main" val="3777689309"/>
                    </a:ext>
                  </a:extLst>
                </a:gridCol>
                <a:gridCol w="496867">
                  <a:extLst>
                    <a:ext uri="{9D8B030D-6E8A-4147-A177-3AD203B41FA5}">
                      <a16:colId xmlns:a16="http://schemas.microsoft.com/office/drawing/2014/main" val="4037149019"/>
                    </a:ext>
                  </a:extLst>
                </a:gridCol>
                <a:gridCol w="496867">
                  <a:extLst>
                    <a:ext uri="{9D8B030D-6E8A-4147-A177-3AD203B41FA5}">
                      <a16:colId xmlns:a16="http://schemas.microsoft.com/office/drawing/2014/main" val="3374777467"/>
                    </a:ext>
                  </a:extLst>
                </a:gridCol>
                <a:gridCol w="496867">
                  <a:extLst>
                    <a:ext uri="{9D8B030D-6E8A-4147-A177-3AD203B41FA5}">
                      <a16:colId xmlns:a16="http://schemas.microsoft.com/office/drawing/2014/main" val="3712607308"/>
                    </a:ext>
                  </a:extLst>
                </a:gridCol>
                <a:gridCol w="496867">
                  <a:extLst>
                    <a:ext uri="{9D8B030D-6E8A-4147-A177-3AD203B41FA5}">
                      <a16:colId xmlns:a16="http://schemas.microsoft.com/office/drawing/2014/main" val="1644702599"/>
                    </a:ext>
                  </a:extLst>
                </a:gridCol>
                <a:gridCol w="496867">
                  <a:extLst>
                    <a:ext uri="{9D8B030D-6E8A-4147-A177-3AD203B41FA5}">
                      <a16:colId xmlns:a16="http://schemas.microsoft.com/office/drawing/2014/main" val="162490724"/>
                    </a:ext>
                  </a:extLst>
                </a:gridCol>
                <a:gridCol w="496867">
                  <a:extLst>
                    <a:ext uri="{9D8B030D-6E8A-4147-A177-3AD203B41FA5}">
                      <a16:colId xmlns:a16="http://schemas.microsoft.com/office/drawing/2014/main" val="117549386"/>
                    </a:ext>
                  </a:extLst>
                </a:gridCol>
                <a:gridCol w="496867">
                  <a:extLst>
                    <a:ext uri="{9D8B030D-6E8A-4147-A177-3AD203B41FA5}">
                      <a16:colId xmlns:a16="http://schemas.microsoft.com/office/drawing/2014/main" val="4099671426"/>
                    </a:ext>
                  </a:extLst>
                </a:gridCol>
                <a:gridCol w="208280">
                  <a:extLst>
                    <a:ext uri="{9D8B030D-6E8A-4147-A177-3AD203B41FA5}">
                      <a16:colId xmlns:a16="http://schemas.microsoft.com/office/drawing/2014/main" val="3818009508"/>
                    </a:ext>
                  </a:extLst>
                </a:gridCol>
                <a:gridCol w="785454">
                  <a:extLst>
                    <a:ext uri="{9D8B030D-6E8A-4147-A177-3AD203B41FA5}">
                      <a16:colId xmlns:a16="http://schemas.microsoft.com/office/drawing/2014/main" val="220755382"/>
                    </a:ext>
                  </a:extLst>
                </a:gridCol>
                <a:gridCol w="496867">
                  <a:extLst>
                    <a:ext uri="{9D8B030D-6E8A-4147-A177-3AD203B41FA5}">
                      <a16:colId xmlns:a16="http://schemas.microsoft.com/office/drawing/2014/main" val="2751555437"/>
                    </a:ext>
                  </a:extLst>
                </a:gridCol>
                <a:gridCol w="496867">
                  <a:extLst>
                    <a:ext uri="{9D8B030D-6E8A-4147-A177-3AD203B41FA5}">
                      <a16:colId xmlns:a16="http://schemas.microsoft.com/office/drawing/2014/main" val="60268062"/>
                    </a:ext>
                  </a:extLst>
                </a:gridCol>
                <a:gridCol w="496867">
                  <a:extLst>
                    <a:ext uri="{9D8B030D-6E8A-4147-A177-3AD203B41FA5}">
                      <a16:colId xmlns:a16="http://schemas.microsoft.com/office/drawing/2014/main" val="842104333"/>
                    </a:ext>
                  </a:extLst>
                </a:gridCol>
                <a:gridCol w="496867">
                  <a:extLst>
                    <a:ext uri="{9D8B030D-6E8A-4147-A177-3AD203B41FA5}">
                      <a16:colId xmlns:a16="http://schemas.microsoft.com/office/drawing/2014/main" val="2121056306"/>
                    </a:ext>
                  </a:extLst>
                </a:gridCol>
                <a:gridCol w="496867">
                  <a:extLst>
                    <a:ext uri="{9D8B030D-6E8A-4147-A177-3AD203B41FA5}">
                      <a16:colId xmlns:a16="http://schemas.microsoft.com/office/drawing/2014/main" val="410506748"/>
                    </a:ext>
                  </a:extLst>
                </a:gridCol>
              </a:tblGrid>
              <a:tr h="180000">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0032941"/>
                  </a:ext>
                </a:extLst>
              </a:tr>
            </a:tbl>
          </a:graphicData>
        </a:graphic>
      </p:graphicFrame>
      <p:cxnSp>
        <p:nvCxnSpPr>
          <p:cNvPr id="8" name="Straight Arrow Connector 7">
            <a:extLst>
              <a:ext uri="{FF2B5EF4-FFF2-40B4-BE49-F238E27FC236}">
                <a16:creationId xmlns:a16="http://schemas.microsoft.com/office/drawing/2014/main" id="{F9993E49-1F65-8E05-0913-140A15E11112}"/>
              </a:ext>
            </a:extLst>
          </p:cNvPr>
          <p:cNvCxnSpPr>
            <a:cxnSpLocks/>
          </p:cNvCxnSpPr>
          <p:nvPr/>
        </p:nvCxnSpPr>
        <p:spPr>
          <a:xfrm>
            <a:off x="959258" y="788659"/>
            <a:ext cx="10307456"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88FF0A3-4DF9-36FA-C8CC-3B9FD0A1D7A1}"/>
              </a:ext>
            </a:extLst>
          </p:cNvPr>
          <p:cNvCxnSpPr>
            <a:cxnSpLocks/>
          </p:cNvCxnSpPr>
          <p:nvPr/>
        </p:nvCxnSpPr>
        <p:spPr>
          <a:xfrm flipV="1">
            <a:off x="3113189" y="980190"/>
            <a:ext cx="0" cy="820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3EE8F2F-B5A3-43F7-DDBD-624DD61C2D7F}"/>
              </a:ext>
            </a:extLst>
          </p:cNvPr>
          <p:cNvSpPr txBox="1"/>
          <p:nvPr/>
        </p:nvSpPr>
        <p:spPr>
          <a:xfrm>
            <a:off x="2425085" y="956522"/>
            <a:ext cx="389850" cy="461665"/>
          </a:xfrm>
          <a:prstGeom prst="rect">
            <a:avLst/>
          </a:prstGeom>
          <a:noFill/>
        </p:spPr>
        <p:txBody>
          <a:bodyPr wrap="none" rtlCol="0">
            <a:spAutoFit/>
          </a:bodyPr>
          <a:lstStyle/>
          <a:p>
            <a:pPr>
              <a:buNone/>
            </a:pPr>
            <a:r>
              <a:rPr lang="en-GB" sz="2400" dirty="0">
                <a:solidFill>
                  <a:srgbClr val="585858"/>
                </a:solidFill>
              </a:rPr>
              <a:t>A</a:t>
            </a:r>
          </a:p>
        </p:txBody>
      </p:sp>
      <p:sp>
        <p:nvSpPr>
          <p:cNvPr id="37" name="TextBox 36">
            <a:extLst>
              <a:ext uri="{FF2B5EF4-FFF2-40B4-BE49-F238E27FC236}">
                <a16:creationId xmlns:a16="http://schemas.microsoft.com/office/drawing/2014/main" id="{F31D598D-0B10-FBFB-A193-91E316423C53}"/>
              </a:ext>
            </a:extLst>
          </p:cNvPr>
          <p:cNvSpPr txBox="1"/>
          <p:nvPr/>
        </p:nvSpPr>
        <p:spPr>
          <a:xfrm>
            <a:off x="3409565" y="956522"/>
            <a:ext cx="389850" cy="461665"/>
          </a:xfrm>
          <a:prstGeom prst="rect">
            <a:avLst/>
          </a:prstGeom>
          <a:noFill/>
        </p:spPr>
        <p:txBody>
          <a:bodyPr wrap="none" rtlCol="0">
            <a:spAutoFit/>
          </a:bodyPr>
          <a:lstStyle/>
          <a:p>
            <a:pPr>
              <a:buNone/>
            </a:pPr>
            <a:r>
              <a:rPr lang="en-GB" sz="2400" dirty="0">
                <a:solidFill>
                  <a:srgbClr val="585858"/>
                </a:solidFill>
              </a:rPr>
              <a:t>B</a:t>
            </a:r>
          </a:p>
        </p:txBody>
      </p:sp>
      <p:sp>
        <p:nvSpPr>
          <p:cNvPr id="39" name="TextBox 38">
            <a:extLst>
              <a:ext uri="{FF2B5EF4-FFF2-40B4-BE49-F238E27FC236}">
                <a16:creationId xmlns:a16="http://schemas.microsoft.com/office/drawing/2014/main" id="{93E9348C-AD6A-F733-2D03-F23569D8B45C}"/>
              </a:ext>
            </a:extLst>
          </p:cNvPr>
          <p:cNvSpPr txBox="1"/>
          <p:nvPr/>
        </p:nvSpPr>
        <p:spPr>
          <a:xfrm flipH="1">
            <a:off x="3908395" y="956522"/>
            <a:ext cx="389850" cy="461665"/>
          </a:xfrm>
          <a:prstGeom prst="rect">
            <a:avLst/>
          </a:prstGeom>
          <a:noFill/>
        </p:spPr>
        <p:txBody>
          <a:bodyPr wrap="square" rtlCol="0">
            <a:spAutoFit/>
          </a:bodyPr>
          <a:lstStyle/>
          <a:p>
            <a:pPr>
              <a:buNone/>
            </a:pPr>
            <a:r>
              <a:rPr lang="en-GB" sz="2400" dirty="0">
                <a:solidFill>
                  <a:srgbClr val="585858"/>
                </a:solidFill>
              </a:rPr>
              <a:t>C</a:t>
            </a:r>
          </a:p>
        </p:txBody>
      </p:sp>
      <p:sp>
        <p:nvSpPr>
          <p:cNvPr id="41" name="TextBox 40">
            <a:extLst>
              <a:ext uri="{FF2B5EF4-FFF2-40B4-BE49-F238E27FC236}">
                <a16:creationId xmlns:a16="http://schemas.microsoft.com/office/drawing/2014/main" id="{DE719AF7-0F48-AC81-9765-5BB0F378A706}"/>
              </a:ext>
            </a:extLst>
          </p:cNvPr>
          <p:cNvSpPr txBox="1"/>
          <p:nvPr/>
        </p:nvSpPr>
        <p:spPr>
          <a:xfrm flipH="1">
            <a:off x="4906055" y="956522"/>
            <a:ext cx="389850" cy="461665"/>
          </a:xfrm>
          <a:prstGeom prst="rect">
            <a:avLst/>
          </a:prstGeom>
          <a:noFill/>
        </p:spPr>
        <p:txBody>
          <a:bodyPr wrap="square" rtlCol="0">
            <a:spAutoFit/>
          </a:bodyPr>
          <a:lstStyle/>
          <a:p>
            <a:pPr>
              <a:buNone/>
            </a:pPr>
            <a:r>
              <a:rPr lang="en-GB" sz="2400" dirty="0">
                <a:solidFill>
                  <a:srgbClr val="585858"/>
                </a:solidFill>
              </a:rPr>
              <a:t>E</a:t>
            </a:r>
          </a:p>
        </p:txBody>
      </p:sp>
      <p:sp>
        <p:nvSpPr>
          <p:cNvPr id="43" name="TextBox 42">
            <a:extLst>
              <a:ext uri="{FF2B5EF4-FFF2-40B4-BE49-F238E27FC236}">
                <a16:creationId xmlns:a16="http://schemas.microsoft.com/office/drawing/2014/main" id="{9B2639ED-2E85-E122-8543-7237A4963C29}"/>
              </a:ext>
            </a:extLst>
          </p:cNvPr>
          <p:cNvSpPr txBox="1"/>
          <p:nvPr/>
        </p:nvSpPr>
        <p:spPr>
          <a:xfrm flipH="1">
            <a:off x="5404885" y="956522"/>
            <a:ext cx="389850" cy="461665"/>
          </a:xfrm>
          <a:prstGeom prst="rect">
            <a:avLst/>
          </a:prstGeom>
          <a:noFill/>
        </p:spPr>
        <p:txBody>
          <a:bodyPr wrap="square" rtlCol="0">
            <a:spAutoFit/>
          </a:bodyPr>
          <a:lstStyle/>
          <a:p>
            <a:pPr>
              <a:buNone/>
            </a:pPr>
            <a:r>
              <a:rPr lang="en-GB" sz="2400" dirty="0">
                <a:solidFill>
                  <a:srgbClr val="585858"/>
                </a:solidFill>
              </a:rPr>
              <a:t>F</a:t>
            </a:r>
          </a:p>
        </p:txBody>
      </p:sp>
      <p:sp>
        <p:nvSpPr>
          <p:cNvPr id="45" name="TextBox 44">
            <a:extLst>
              <a:ext uri="{FF2B5EF4-FFF2-40B4-BE49-F238E27FC236}">
                <a16:creationId xmlns:a16="http://schemas.microsoft.com/office/drawing/2014/main" id="{77ECC669-3C6C-E1F8-CA6A-9E0B49A11208}"/>
              </a:ext>
            </a:extLst>
          </p:cNvPr>
          <p:cNvSpPr txBox="1"/>
          <p:nvPr/>
        </p:nvSpPr>
        <p:spPr>
          <a:xfrm flipH="1">
            <a:off x="5903715" y="956522"/>
            <a:ext cx="389850" cy="461665"/>
          </a:xfrm>
          <a:prstGeom prst="rect">
            <a:avLst/>
          </a:prstGeom>
          <a:noFill/>
        </p:spPr>
        <p:txBody>
          <a:bodyPr wrap="square" rtlCol="0">
            <a:spAutoFit/>
          </a:bodyPr>
          <a:lstStyle/>
          <a:p>
            <a:pPr>
              <a:buNone/>
            </a:pPr>
            <a:r>
              <a:rPr lang="en-GB" sz="2400" dirty="0">
                <a:solidFill>
                  <a:srgbClr val="585858"/>
                </a:solidFill>
              </a:rPr>
              <a:t>G</a:t>
            </a:r>
          </a:p>
        </p:txBody>
      </p:sp>
      <p:sp>
        <p:nvSpPr>
          <p:cNvPr id="47" name="TextBox 46">
            <a:extLst>
              <a:ext uri="{FF2B5EF4-FFF2-40B4-BE49-F238E27FC236}">
                <a16:creationId xmlns:a16="http://schemas.microsoft.com/office/drawing/2014/main" id="{737D9A35-62E5-BD5D-55E5-8D88FF0AA255}"/>
              </a:ext>
            </a:extLst>
          </p:cNvPr>
          <p:cNvSpPr txBox="1"/>
          <p:nvPr/>
        </p:nvSpPr>
        <p:spPr>
          <a:xfrm>
            <a:off x="6402544" y="956522"/>
            <a:ext cx="499001" cy="461665"/>
          </a:xfrm>
          <a:prstGeom prst="rect">
            <a:avLst/>
          </a:prstGeom>
          <a:noFill/>
        </p:spPr>
        <p:txBody>
          <a:bodyPr wrap="square" rtlCol="0">
            <a:spAutoFit/>
          </a:bodyPr>
          <a:lstStyle/>
          <a:p>
            <a:pPr>
              <a:buNone/>
            </a:pPr>
            <a:r>
              <a:rPr lang="en-GB" sz="2400" dirty="0">
                <a:solidFill>
                  <a:srgbClr val="585858"/>
                </a:solidFill>
              </a:rPr>
              <a:t>H</a:t>
            </a:r>
          </a:p>
        </p:txBody>
      </p:sp>
      <p:sp>
        <p:nvSpPr>
          <p:cNvPr id="50" name="TextBox 49">
            <a:extLst>
              <a:ext uri="{FF2B5EF4-FFF2-40B4-BE49-F238E27FC236}">
                <a16:creationId xmlns:a16="http://schemas.microsoft.com/office/drawing/2014/main" id="{6C6CA241-A2BB-7D5F-1910-AD894CEE951B}"/>
              </a:ext>
            </a:extLst>
          </p:cNvPr>
          <p:cNvSpPr txBox="1"/>
          <p:nvPr/>
        </p:nvSpPr>
        <p:spPr>
          <a:xfrm flipH="1">
            <a:off x="4407225" y="956522"/>
            <a:ext cx="389850" cy="461665"/>
          </a:xfrm>
          <a:prstGeom prst="rect">
            <a:avLst/>
          </a:prstGeom>
          <a:noFill/>
        </p:spPr>
        <p:txBody>
          <a:bodyPr wrap="square" rtlCol="0">
            <a:spAutoFit/>
          </a:bodyPr>
          <a:lstStyle/>
          <a:p>
            <a:pPr>
              <a:buNone/>
            </a:pPr>
            <a:r>
              <a:rPr lang="en-GB" sz="2400" dirty="0">
                <a:solidFill>
                  <a:srgbClr val="585858"/>
                </a:solidFill>
              </a:rPr>
              <a:t>D</a:t>
            </a:r>
          </a:p>
        </p:txBody>
      </p:sp>
      <p:sp>
        <p:nvSpPr>
          <p:cNvPr id="54" name="TextBox 53">
            <a:extLst>
              <a:ext uri="{FF2B5EF4-FFF2-40B4-BE49-F238E27FC236}">
                <a16:creationId xmlns:a16="http://schemas.microsoft.com/office/drawing/2014/main" id="{873455F6-5856-4191-0813-321C4C1CFD22}"/>
              </a:ext>
            </a:extLst>
          </p:cNvPr>
          <p:cNvSpPr txBox="1"/>
          <p:nvPr/>
        </p:nvSpPr>
        <p:spPr>
          <a:xfrm>
            <a:off x="6943599" y="956522"/>
            <a:ext cx="269626" cy="461665"/>
          </a:xfrm>
          <a:prstGeom prst="rect">
            <a:avLst/>
          </a:prstGeom>
          <a:noFill/>
        </p:spPr>
        <p:txBody>
          <a:bodyPr wrap="none" rtlCol="0">
            <a:spAutoFit/>
          </a:bodyPr>
          <a:lstStyle/>
          <a:p>
            <a:pPr>
              <a:buNone/>
            </a:pPr>
            <a:r>
              <a:rPr lang="en-GB" sz="2400" dirty="0">
                <a:solidFill>
                  <a:srgbClr val="585858"/>
                </a:solidFill>
              </a:rPr>
              <a:t>I</a:t>
            </a:r>
          </a:p>
        </p:txBody>
      </p:sp>
      <p:sp>
        <p:nvSpPr>
          <p:cNvPr id="55" name="TextBox 54">
            <a:extLst>
              <a:ext uri="{FF2B5EF4-FFF2-40B4-BE49-F238E27FC236}">
                <a16:creationId xmlns:a16="http://schemas.microsoft.com/office/drawing/2014/main" id="{6191E8D1-B5B0-308E-E06C-6504E8F120B8}"/>
              </a:ext>
            </a:extLst>
          </p:cNvPr>
          <p:cNvSpPr txBox="1"/>
          <p:nvPr/>
        </p:nvSpPr>
        <p:spPr>
          <a:xfrm flipH="1">
            <a:off x="7420657" y="956522"/>
            <a:ext cx="389850" cy="461665"/>
          </a:xfrm>
          <a:prstGeom prst="rect">
            <a:avLst/>
          </a:prstGeom>
          <a:noFill/>
        </p:spPr>
        <p:txBody>
          <a:bodyPr wrap="square" rtlCol="0">
            <a:spAutoFit/>
          </a:bodyPr>
          <a:lstStyle/>
          <a:p>
            <a:pPr>
              <a:buNone/>
            </a:pPr>
            <a:r>
              <a:rPr lang="en-GB" sz="2400" dirty="0">
                <a:solidFill>
                  <a:srgbClr val="585858"/>
                </a:solidFill>
              </a:rPr>
              <a:t>J</a:t>
            </a:r>
          </a:p>
        </p:txBody>
      </p:sp>
      <p:sp>
        <p:nvSpPr>
          <p:cNvPr id="56" name="TextBox 55">
            <a:extLst>
              <a:ext uri="{FF2B5EF4-FFF2-40B4-BE49-F238E27FC236}">
                <a16:creationId xmlns:a16="http://schemas.microsoft.com/office/drawing/2014/main" id="{977A0C89-C84B-324E-E882-77912CC8E30F}"/>
              </a:ext>
            </a:extLst>
          </p:cNvPr>
          <p:cNvSpPr txBox="1"/>
          <p:nvPr/>
        </p:nvSpPr>
        <p:spPr>
          <a:xfrm flipH="1">
            <a:off x="8418317" y="956522"/>
            <a:ext cx="389850" cy="461665"/>
          </a:xfrm>
          <a:prstGeom prst="rect">
            <a:avLst/>
          </a:prstGeom>
          <a:noFill/>
        </p:spPr>
        <p:txBody>
          <a:bodyPr wrap="square" rtlCol="0">
            <a:spAutoFit/>
          </a:bodyPr>
          <a:lstStyle/>
          <a:p>
            <a:pPr>
              <a:buNone/>
            </a:pPr>
            <a:r>
              <a:rPr lang="en-GB" sz="2400" dirty="0">
                <a:solidFill>
                  <a:srgbClr val="585858"/>
                </a:solidFill>
              </a:rPr>
              <a:t>L</a:t>
            </a:r>
          </a:p>
        </p:txBody>
      </p:sp>
      <p:sp>
        <p:nvSpPr>
          <p:cNvPr id="57" name="TextBox 56">
            <a:extLst>
              <a:ext uri="{FF2B5EF4-FFF2-40B4-BE49-F238E27FC236}">
                <a16:creationId xmlns:a16="http://schemas.microsoft.com/office/drawing/2014/main" id="{FB54F87B-41B0-1B0F-A02F-D943EA203D79}"/>
              </a:ext>
            </a:extLst>
          </p:cNvPr>
          <p:cNvSpPr txBox="1"/>
          <p:nvPr/>
        </p:nvSpPr>
        <p:spPr>
          <a:xfrm flipH="1">
            <a:off x="8917147" y="956522"/>
            <a:ext cx="389850" cy="461665"/>
          </a:xfrm>
          <a:prstGeom prst="rect">
            <a:avLst/>
          </a:prstGeom>
          <a:noFill/>
        </p:spPr>
        <p:txBody>
          <a:bodyPr wrap="square" rtlCol="0">
            <a:spAutoFit/>
          </a:bodyPr>
          <a:lstStyle/>
          <a:p>
            <a:pPr>
              <a:buNone/>
            </a:pPr>
            <a:r>
              <a:rPr lang="en-GB" sz="2400" dirty="0">
                <a:solidFill>
                  <a:srgbClr val="585858"/>
                </a:solidFill>
              </a:rPr>
              <a:t>M</a:t>
            </a:r>
          </a:p>
        </p:txBody>
      </p:sp>
      <p:sp>
        <p:nvSpPr>
          <p:cNvPr id="58" name="TextBox 57">
            <a:extLst>
              <a:ext uri="{FF2B5EF4-FFF2-40B4-BE49-F238E27FC236}">
                <a16:creationId xmlns:a16="http://schemas.microsoft.com/office/drawing/2014/main" id="{2CCB1B2D-CE99-0E32-CA60-CDB2F014257D}"/>
              </a:ext>
            </a:extLst>
          </p:cNvPr>
          <p:cNvSpPr txBox="1"/>
          <p:nvPr/>
        </p:nvSpPr>
        <p:spPr>
          <a:xfrm flipH="1">
            <a:off x="9415977" y="956522"/>
            <a:ext cx="389850" cy="461665"/>
          </a:xfrm>
          <a:prstGeom prst="rect">
            <a:avLst/>
          </a:prstGeom>
          <a:noFill/>
        </p:spPr>
        <p:txBody>
          <a:bodyPr wrap="square" rtlCol="0">
            <a:spAutoFit/>
          </a:bodyPr>
          <a:lstStyle/>
          <a:p>
            <a:pPr>
              <a:buNone/>
            </a:pPr>
            <a:r>
              <a:rPr lang="en-GB" sz="2400" dirty="0">
                <a:solidFill>
                  <a:srgbClr val="585858"/>
                </a:solidFill>
              </a:rPr>
              <a:t>N</a:t>
            </a:r>
          </a:p>
        </p:txBody>
      </p:sp>
      <p:sp>
        <p:nvSpPr>
          <p:cNvPr id="59" name="TextBox 58">
            <a:extLst>
              <a:ext uri="{FF2B5EF4-FFF2-40B4-BE49-F238E27FC236}">
                <a16:creationId xmlns:a16="http://schemas.microsoft.com/office/drawing/2014/main" id="{16FE9223-6349-D1EB-8651-5CF6FDCA2BFE}"/>
              </a:ext>
            </a:extLst>
          </p:cNvPr>
          <p:cNvSpPr txBox="1"/>
          <p:nvPr/>
        </p:nvSpPr>
        <p:spPr>
          <a:xfrm>
            <a:off x="9852134" y="956522"/>
            <a:ext cx="499001" cy="461665"/>
          </a:xfrm>
          <a:prstGeom prst="rect">
            <a:avLst/>
          </a:prstGeom>
          <a:noFill/>
        </p:spPr>
        <p:txBody>
          <a:bodyPr wrap="square" rtlCol="0">
            <a:spAutoFit/>
          </a:bodyPr>
          <a:lstStyle/>
          <a:p>
            <a:pPr>
              <a:buNone/>
            </a:pPr>
            <a:r>
              <a:rPr lang="en-GB" sz="2400" dirty="0">
                <a:solidFill>
                  <a:srgbClr val="585858"/>
                </a:solidFill>
              </a:rPr>
              <a:t>O</a:t>
            </a:r>
          </a:p>
        </p:txBody>
      </p:sp>
      <p:sp>
        <p:nvSpPr>
          <p:cNvPr id="60" name="TextBox 59">
            <a:extLst>
              <a:ext uri="{FF2B5EF4-FFF2-40B4-BE49-F238E27FC236}">
                <a16:creationId xmlns:a16="http://schemas.microsoft.com/office/drawing/2014/main" id="{AE8BBB3F-951C-ABB7-1D4C-7E78F3CCB75F}"/>
              </a:ext>
            </a:extLst>
          </p:cNvPr>
          <p:cNvSpPr txBox="1"/>
          <p:nvPr/>
        </p:nvSpPr>
        <p:spPr>
          <a:xfrm flipH="1">
            <a:off x="7919487" y="956522"/>
            <a:ext cx="389850" cy="461665"/>
          </a:xfrm>
          <a:prstGeom prst="rect">
            <a:avLst/>
          </a:prstGeom>
          <a:noFill/>
        </p:spPr>
        <p:txBody>
          <a:bodyPr wrap="square" rtlCol="0">
            <a:spAutoFit/>
          </a:bodyPr>
          <a:lstStyle/>
          <a:p>
            <a:pPr>
              <a:buNone/>
            </a:pPr>
            <a:r>
              <a:rPr lang="en-GB" sz="2400" dirty="0">
                <a:solidFill>
                  <a:srgbClr val="585858"/>
                </a:solidFill>
              </a:rPr>
              <a:t>K</a:t>
            </a:r>
          </a:p>
        </p:txBody>
      </p:sp>
      <p:sp>
        <p:nvSpPr>
          <p:cNvPr id="61" name="TextBox 60">
            <a:extLst>
              <a:ext uri="{FF2B5EF4-FFF2-40B4-BE49-F238E27FC236}">
                <a16:creationId xmlns:a16="http://schemas.microsoft.com/office/drawing/2014/main" id="{5BD18B84-9FB0-44C7-233D-3F24003373C1}"/>
              </a:ext>
            </a:extLst>
          </p:cNvPr>
          <p:cNvSpPr txBox="1"/>
          <p:nvPr/>
        </p:nvSpPr>
        <p:spPr>
          <a:xfrm>
            <a:off x="7072787" y="2777051"/>
            <a:ext cx="1253869" cy="461665"/>
          </a:xfrm>
          <a:prstGeom prst="rect">
            <a:avLst/>
          </a:prstGeom>
          <a:noFill/>
        </p:spPr>
        <p:txBody>
          <a:bodyPr wrap="none" rtlCol="0">
            <a:spAutoFit/>
          </a:bodyPr>
          <a:lstStyle/>
          <a:p>
            <a:pPr>
              <a:buNone/>
            </a:pPr>
            <a:r>
              <a:rPr lang="en-GB" sz="2400" dirty="0">
                <a:solidFill>
                  <a:srgbClr val="585858"/>
                </a:solidFill>
              </a:rPr>
              <a:t>3(</a:t>
            </a:r>
            <a:r>
              <a:rPr lang="en-GB" sz="2400" i="1" dirty="0">
                <a:solidFill>
                  <a:srgbClr val="585858"/>
                </a:solidFill>
              </a:rPr>
              <a:t>a</a:t>
            </a:r>
            <a:r>
              <a:rPr lang="en-GB" sz="2400" dirty="0">
                <a:solidFill>
                  <a:srgbClr val="585858"/>
                </a:solidFill>
              </a:rPr>
              <a:t> + 3)</a:t>
            </a:r>
          </a:p>
        </p:txBody>
      </p:sp>
      <p:sp>
        <p:nvSpPr>
          <p:cNvPr id="62" name="TextBox 61">
            <a:extLst>
              <a:ext uri="{FF2B5EF4-FFF2-40B4-BE49-F238E27FC236}">
                <a16:creationId xmlns:a16="http://schemas.microsoft.com/office/drawing/2014/main" id="{39AF0101-0CF5-A780-0711-576438371B5B}"/>
              </a:ext>
            </a:extLst>
          </p:cNvPr>
          <p:cNvSpPr txBox="1"/>
          <p:nvPr/>
        </p:nvSpPr>
        <p:spPr>
          <a:xfrm>
            <a:off x="10370658" y="946033"/>
            <a:ext cx="499001" cy="461665"/>
          </a:xfrm>
          <a:prstGeom prst="rect">
            <a:avLst/>
          </a:prstGeom>
          <a:noFill/>
        </p:spPr>
        <p:txBody>
          <a:bodyPr wrap="square" rtlCol="0">
            <a:spAutoFit/>
          </a:bodyPr>
          <a:lstStyle/>
          <a:p>
            <a:pPr>
              <a:buNone/>
            </a:pPr>
            <a:r>
              <a:rPr lang="en-GB" sz="2400" dirty="0">
                <a:solidFill>
                  <a:srgbClr val="585858"/>
                </a:solidFill>
              </a:rPr>
              <a:t>P</a:t>
            </a:r>
          </a:p>
        </p:txBody>
      </p:sp>
      <p:sp>
        <p:nvSpPr>
          <p:cNvPr id="63" name="TextBox 62">
            <a:extLst>
              <a:ext uri="{FF2B5EF4-FFF2-40B4-BE49-F238E27FC236}">
                <a16:creationId xmlns:a16="http://schemas.microsoft.com/office/drawing/2014/main" id="{3427F27E-EC4A-EEB4-5625-7DBFB67A26BC}"/>
              </a:ext>
            </a:extLst>
          </p:cNvPr>
          <p:cNvSpPr txBox="1"/>
          <p:nvPr/>
        </p:nvSpPr>
        <p:spPr>
          <a:xfrm>
            <a:off x="10869488" y="956522"/>
            <a:ext cx="499001" cy="461665"/>
          </a:xfrm>
          <a:prstGeom prst="rect">
            <a:avLst/>
          </a:prstGeom>
          <a:noFill/>
        </p:spPr>
        <p:txBody>
          <a:bodyPr wrap="square" rtlCol="0">
            <a:spAutoFit/>
          </a:bodyPr>
          <a:lstStyle/>
          <a:p>
            <a:pPr>
              <a:buNone/>
            </a:pPr>
            <a:r>
              <a:rPr lang="en-GB" sz="2400" dirty="0">
                <a:solidFill>
                  <a:srgbClr val="585858"/>
                </a:solidFill>
              </a:rPr>
              <a:t>Q</a:t>
            </a:r>
          </a:p>
        </p:txBody>
      </p:sp>
      <p:sp>
        <p:nvSpPr>
          <p:cNvPr id="35" name="TextBox 34">
            <a:extLst>
              <a:ext uri="{FF2B5EF4-FFF2-40B4-BE49-F238E27FC236}">
                <a16:creationId xmlns:a16="http://schemas.microsoft.com/office/drawing/2014/main" id="{BB0EF5E3-FDCB-AEC7-4BF6-2E1AE3202576}"/>
              </a:ext>
            </a:extLst>
          </p:cNvPr>
          <p:cNvSpPr txBox="1"/>
          <p:nvPr/>
        </p:nvSpPr>
        <p:spPr>
          <a:xfrm>
            <a:off x="240009" y="5572058"/>
            <a:ext cx="8137299" cy="430887"/>
          </a:xfrm>
          <a:prstGeom prst="rect">
            <a:avLst/>
          </a:prstGeom>
          <a:noFill/>
        </p:spPr>
        <p:txBody>
          <a:bodyPr wrap="square" rtlCol="0">
            <a:spAutoFit/>
          </a:bodyPr>
          <a:lstStyle/>
          <a:p>
            <a:pPr>
              <a:buNone/>
            </a:pPr>
            <a:r>
              <a:rPr lang="en-GB" sz="2200" dirty="0">
                <a:solidFill>
                  <a:srgbClr val="585858"/>
                </a:solidFill>
              </a:rPr>
              <a:t>Match the expressions below to their places on the number line.</a:t>
            </a:r>
          </a:p>
        </p:txBody>
      </p:sp>
      <p:sp>
        <p:nvSpPr>
          <p:cNvPr id="36" name="TextBox 35">
            <a:extLst>
              <a:ext uri="{FF2B5EF4-FFF2-40B4-BE49-F238E27FC236}">
                <a16:creationId xmlns:a16="http://schemas.microsoft.com/office/drawing/2014/main" id="{0B5FF90E-9EF7-F370-E193-E691E6756C08}"/>
              </a:ext>
            </a:extLst>
          </p:cNvPr>
          <p:cNvSpPr txBox="1"/>
          <p:nvPr/>
        </p:nvSpPr>
        <p:spPr>
          <a:xfrm>
            <a:off x="240009" y="3523743"/>
            <a:ext cx="5554726" cy="430887"/>
          </a:xfrm>
          <a:prstGeom prst="rect">
            <a:avLst/>
          </a:prstGeom>
          <a:noFill/>
        </p:spPr>
        <p:txBody>
          <a:bodyPr wrap="none" rtlCol="0">
            <a:spAutoFit/>
          </a:bodyPr>
          <a:lstStyle/>
          <a:p>
            <a:pPr>
              <a:buNone/>
            </a:pPr>
            <a:r>
              <a:rPr lang="en-GB" sz="2200" dirty="0">
                <a:solidFill>
                  <a:srgbClr val="585858"/>
                </a:solidFill>
              </a:rPr>
              <a:t>The number line below is going up in ones.</a:t>
            </a:r>
          </a:p>
        </p:txBody>
      </p:sp>
      <p:sp>
        <p:nvSpPr>
          <p:cNvPr id="38" name="TextBox 37">
            <a:extLst>
              <a:ext uri="{FF2B5EF4-FFF2-40B4-BE49-F238E27FC236}">
                <a16:creationId xmlns:a16="http://schemas.microsoft.com/office/drawing/2014/main" id="{0DA676F4-0D16-5300-8763-8DD21903D842}"/>
              </a:ext>
            </a:extLst>
          </p:cNvPr>
          <p:cNvSpPr txBox="1"/>
          <p:nvPr/>
        </p:nvSpPr>
        <p:spPr>
          <a:xfrm>
            <a:off x="2546050" y="5108642"/>
            <a:ext cx="1048685" cy="461665"/>
          </a:xfrm>
          <a:prstGeom prst="rect">
            <a:avLst/>
          </a:prstGeom>
          <a:noFill/>
        </p:spPr>
        <p:txBody>
          <a:bodyPr wrap="none" rtlCol="0">
            <a:spAutoFit/>
          </a:bodyPr>
          <a:lstStyle/>
          <a:p>
            <a:pPr>
              <a:buNone/>
            </a:pPr>
            <a:r>
              <a:rPr lang="en-GB" sz="2400" dirty="0">
                <a:solidFill>
                  <a:srgbClr val="585858"/>
                </a:solidFill>
              </a:rPr>
              <a:t>3</a:t>
            </a:r>
            <a:r>
              <a:rPr lang="en-GB" sz="2400" i="1" dirty="0">
                <a:solidFill>
                  <a:srgbClr val="585858"/>
                </a:solidFill>
              </a:rPr>
              <a:t>a</a:t>
            </a:r>
            <a:r>
              <a:rPr lang="en-GB" sz="2400" dirty="0">
                <a:solidFill>
                  <a:srgbClr val="585858"/>
                </a:solidFill>
              </a:rPr>
              <a:t> + 2</a:t>
            </a:r>
          </a:p>
        </p:txBody>
      </p:sp>
      <p:sp>
        <p:nvSpPr>
          <p:cNvPr id="40" name="TextBox 39">
            <a:extLst>
              <a:ext uri="{FF2B5EF4-FFF2-40B4-BE49-F238E27FC236}">
                <a16:creationId xmlns:a16="http://schemas.microsoft.com/office/drawing/2014/main" id="{ACBB519A-01CD-0B9C-0F46-7066F467EEF7}"/>
              </a:ext>
            </a:extLst>
          </p:cNvPr>
          <p:cNvSpPr txBox="1"/>
          <p:nvPr/>
        </p:nvSpPr>
        <p:spPr>
          <a:xfrm>
            <a:off x="5189675" y="6182479"/>
            <a:ext cx="1048685" cy="461665"/>
          </a:xfrm>
          <a:prstGeom prst="rect">
            <a:avLst/>
          </a:prstGeom>
          <a:noFill/>
        </p:spPr>
        <p:txBody>
          <a:bodyPr wrap="none" rtlCol="0">
            <a:spAutoFit/>
          </a:bodyPr>
          <a:lstStyle/>
          <a:p>
            <a:pPr>
              <a:buNone/>
            </a:pPr>
            <a:r>
              <a:rPr lang="en-GB" sz="2400" dirty="0">
                <a:solidFill>
                  <a:srgbClr val="585858"/>
                </a:solidFill>
              </a:rPr>
              <a:t>3</a:t>
            </a:r>
            <a:r>
              <a:rPr lang="en-GB" sz="2400" i="1" dirty="0">
                <a:solidFill>
                  <a:srgbClr val="585858"/>
                </a:solidFill>
              </a:rPr>
              <a:t>a</a:t>
            </a:r>
            <a:r>
              <a:rPr lang="en-GB" sz="2400" dirty="0">
                <a:solidFill>
                  <a:srgbClr val="585858"/>
                </a:solidFill>
              </a:rPr>
              <a:t> + 6</a:t>
            </a:r>
          </a:p>
        </p:txBody>
      </p:sp>
      <p:sp>
        <p:nvSpPr>
          <p:cNvPr id="42" name="TextBox 41">
            <a:extLst>
              <a:ext uri="{FF2B5EF4-FFF2-40B4-BE49-F238E27FC236}">
                <a16:creationId xmlns:a16="http://schemas.microsoft.com/office/drawing/2014/main" id="{A18D44E0-9049-8BE0-7AC4-EFE5D2A58FCC}"/>
              </a:ext>
            </a:extLst>
          </p:cNvPr>
          <p:cNvSpPr txBox="1"/>
          <p:nvPr/>
        </p:nvSpPr>
        <p:spPr>
          <a:xfrm>
            <a:off x="3302208" y="6182479"/>
            <a:ext cx="1048685" cy="461665"/>
          </a:xfrm>
          <a:prstGeom prst="rect">
            <a:avLst/>
          </a:prstGeom>
          <a:noFill/>
        </p:spPr>
        <p:txBody>
          <a:bodyPr wrap="none" rtlCol="0">
            <a:spAutoFit/>
          </a:bodyPr>
          <a:lstStyle/>
          <a:p>
            <a:pPr>
              <a:buNone/>
            </a:pPr>
            <a:r>
              <a:rPr lang="en-GB" sz="2400" dirty="0">
                <a:solidFill>
                  <a:srgbClr val="585858"/>
                </a:solidFill>
              </a:rPr>
              <a:t>3</a:t>
            </a:r>
            <a:r>
              <a:rPr lang="en-GB" sz="2400" i="1" dirty="0">
                <a:solidFill>
                  <a:srgbClr val="585858"/>
                </a:solidFill>
              </a:rPr>
              <a:t>a</a:t>
            </a:r>
            <a:r>
              <a:rPr lang="en-GB" sz="2400" dirty="0">
                <a:solidFill>
                  <a:srgbClr val="585858"/>
                </a:solidFill>
              </a:rPr>
              <a:t> + 8</a:t>
            </a:r>
          </a:p>
        </p:txBody>
      </p:sp>
      <p:sp>
        <p:nvSpPr>
          <p:cNvPr id="44" name="TextBox 43">
            <a:extLst>
              <a:ext uri="{FF2B5EF4-FFF2-40B4-BE49-F238E27FC236}">
                <a16:creationId xmlns:a16="http://schemas.microsoft.com/office/drawing/2014/main" id="{A13DF9C8-1156-7317-28A2-44767B72AB1E}"/>
              </a:ext>
            </a:extLst>
          </p:cNvPr>
          <p:cNvSpPr txBox="1"/>
          <p:nvPr/>
        </p:nvSpPr>
        <p:spPr>
          <a:xfrm>
            <a:off x="1088446" y="6182479"/>
            <a:ext cx="1253869" cy="461665"/>
          </a:xfrm>
          <a:prstGeom prst="rect">
            <a:avLst/>
          </a:prstGeom>
          <a:noFill/>
        </p:spPr>
        <p:txBody>
          <a:bodyPr wrap="none" rtlCol="0">
            <a:spAutoFit/>
          </a:bodyPr>
          <a:lstStyle/>
          <a:p>
            <a:pPr>
              <a:buNone/>
            </a:pPr>
            <a:r>
              <a:rPr lang="en-GB" sz="2400" dirty="0">
                <a:solidFill>
                  <a:srgbClr val="585858"/>
                </a:solidFill>
              </a:rPr>
              <a:t>3(</a:t>
            </a:r>
            <a:r>
              <a:rPr lang="en-GB" sz="2400" i="1" dirty="0">
                <a:solidFill>
                  <a:srgbClr val="585858"/>
                </a:solidFill>
              </a:rPr>
              <a:t>a</a:t>
            </a:r>
            <a:r>
              <a:rPr lang="en-GB" sz="2400" dirty="0">
                <a:solidFill>
                  <a:srgbClr val="585858"/>
                </a:solidFill>
              </a:rPr>
              <a:t> + 2)</a:t>
            </a:r>
          </a:p>
        </p:txBody>
      </p:sp>
      <p:sp>
        <p:nvSpPr>
          <p:cNvPr id="46" name="TextBox 45">
            <a:extLst>
              <a:ext uri="{FF2B5EF4-FFF2-40B4-BE49-F238E27FC236}">
                <a16:creationId xmlns:a16="http://schemas.microsoft.com/office/drawing/2014/main" id="{C2075CE3-99B4-8D84-84F9-C58256DB4C44}"/>
              </a:ext>
            </a:extLst>
          </p:cNvPr>
          <p:cNvSpPr txBox="1"/>
          <p:nvPr/>
        </p:nvSpPr>
        <p:spPr>
          <a:xfrm>
            <a:off x="9225199" y="6182479"/>
            <a:ext cx="1253869" cy="461665"/>
          </a:xfrm>
          <a:prstGeom prst="rect">
            <a:avLst/>
          </a:prstGeom>
          <a:noFill/>
        </p:spPr>
        <p:txBody>
          <a:bodyPr wrap="none" rtlCol="0">
            <a:spAutoFit/>
          </a:bodyPr>
          <a:lstStyle/>
          <a:p>
            <a:pPr>
              <a:buNone/>
            </a:pPr>
            <a:r>
              <a:rPr lang="en-GB" sz="2400" dirty="0">
                <a:solidFill>
                  <a:srgbClr val="585858"/>
                </a:solidFill>
              </a:rPr>
              <a:t>3(</a:t>
            </a:r>
            <a:r>
              <a:rPr lang="en-GB" sz="2400" i="1" dirty="0">
                <a:solidFill>
                  <a:srgbClr val="585858"/>
                </a:solidFill>
              </a:rPr>
              <a:t>a</a:t>
            </a:r>
            <a:r>
              <a:rPr lang="en-GB" sz="2400" dirty="0">
                <a:solidFill>
                  <a:srgbClr val="585858"/>
                </a:solidFill>
              </a:rPr>
              <a:t> + 5)</a:t>
            </a:r>
          </a:p>
        </p:txBody>
      </p:sp>
      <p:graphicFrame>
        <p:nvGraphicFramePr>
          <p:cNvPr id="48" name="Table 3">
            <a:extLst>
              <a:ext uri="{FF2B5EF4-FFF2-40B4-BE49-F238E27FC236}">
                <a16:creationId xmlns:a16="http://schemas.microsoft.com/office/drawing/2014/main" id="{2066A6CB-9061-A12C-9FA6-02542BECAC45}"/>
              </a:ext>
            </a:extLst>
          </p:cNvPr>
          <p:cNvGraphicFramePr>
            <a:graphicFrameLocks noGrp="1"/>
          </p:cNvGraphicFramePr>
          <p:nvPr>
            <p:extLst>
              <p:ext uri="{D42A27DB-BD31-4B8C-83A1-F6EECF244321}">
                <p14:modId xmlns:p14="http://schemas.microsoft.com/office/powerpoint/2010/main" val="27235043"/>
              </p:ext>
            </p:extLst>
          </p:nvPr>
        </p:nvGraphicFramePr>
        <p:xfrm>
          <a:off x="1127330" y="4194087"/>
          <a:ext cx="9937340" cy="180000"/>
        </p:xfrm>
        <a:graphic>
          <a:graphicData uri="http://schemas.openxmlformats.org/drawingml/2006/table">
            <a:tbl>
              <a:tblPr firstRow="1" bandRow="1">
                <a:tableStyleId>{5C22544A-7EE6-4342-B048-85BDC9FD1C3A}</a:tableStyleId>
              </a:tblPr>
              <a:tblGrid>
                <a:gridCol w="496867">
                  <a:extLst>
                    <a:ext uri="{9D8B030D-6E8A-4147-A177-3AD203B41FA5}">
                      <a16:colId xmlns:a16="http://schemas.microsoft.com/office/drawing/2014/main" val="2053636823"/>
                    </a:ext>
                  </a:extLst>
                </a:gridCol>
                <a:gridCol w="496867">
                  <a:extLst>
                    <a:ext uri="{9D8B030D-6E8A-4147-A177-3AD203B41FA5}">
                      <a16:colId xmlns:a16="http://schemas.microsoft.com/office/drawing/2014/main" val="2304746796"/>
                    </a:ext>
                  </a:extLst>
                </a:gridCol>
                <a:gridCol w="496867">
                  <a:extLst>
                    <a:ext uri="{9D8B030D-6E8A-4147-A177-3AD203B41FA5}">
                      <a16:colId xmlns:a16="http://schemas.microsoft.com/office/drawing/2014/main" val="2567790675"/>
                    </a:ext>
                  </a:extLst>
                </a:gridCol>
                <a:gridCol w="496867">
                  <a:extLst>
                    <a:ext uri="{9D8B030D-6E8A-4147-A177-3AD203B41FA5}">
                      <a16:colId xmlns:a16="http://schemas.microsoft.com/office/drawing/2014/main" val="793800425"/>
                    </a:ext>
                  </a:extLst>
                </a:gridCol>
                <a:gridCol w="496867">
                  <a:extLst>
                    <a:ext uri="{9D8B030D-6E8A-4147-A177-3AD203B41FA5}">
                      <a16:colId xmlns:a16="http://schemas.microsoft.com/office/drawing/2014/main" val="3061575550"/>
                    </a:ext>
                  </a:extLst>
                </a:gridCol>
                <a:gridCol w="496867">
                  <a:extLst>
                    <a:ext uri="{9D8B030D-6E8A-4147-A177-3AD203B41FA5}">
                      <a16:colId xmlns:a16="http://schemas.microsoft.com/office/drawing/2014/main" val="3777689309"/>
                    </a:ext>
                  </a:extLst>
                </a:gridCol>
                <a:gridCol w="496867">
                  <a:extLst>
                    <a:ext uri="{9D8B030D-6E8A-4147-A177-3AD203B41FA5}">
                      <a16:colId xmlns:a16="http://schemas.microsoft.com/office/drawing/2014/main" val="4037149019"/>
                    </a:ext>
                  </a:extLst>
                </a:gridCol>
                <a:gridCol w="496867">
                  <a:extLst>
                    <a:ext uri="{9D8B030D-6E8A-4147-A177-3AD203B41FA5}">
                      <a16:colId xmlns:a16="http://schemas.microsoft.com/office/drawing/2014/main" val="3374777467"/>
                    </a:ext>
                  </a:extLst>
                </a:gridCol>
                <a:gridCol w="496867">
                  <a:extLst>
                    <a:ext uri="{9D8B030D-6E8A-4147-A177-3AD203B41FA5}">
                      <a16:colId xmlns:a16="http://schemas.microsoft.com/office/drawing/2014/main" val="3712607308"/>
                    </a:ext>
                  </a:extLst>
                </a:gridCol>
                <a:gridCol w="496867">
                  <a:extLst>
                    <a:ext uri="{9D8B030D-6E8A-4147-A177-3AD203B41FA5}">
                      <a16:colId xmlns:a16="http://schemas.microsoft.com/office/drawing/2014/main" val="1644702599"/>
                    </a:ext>
                  </a:extLst>
                </a:gridCol>
                <a:gridCol w="496867">
                  <a:extLst>
                    <a:ext uri="{9D8B030D-6E8A-4147-A177-3AD203B41FA5}">
                      <a16:colId xmlns:a16="http://schemas.microsoft.com/office/drawing/2014/main" val="162490724"/>
                    </a:ext>
                  </a:extLst>
                </a:gridCol>
                <a:gridCol w="496867">
                  <a:extLst>
                    <a:ext uri="{9D8B030D-6E8A-4147-A177-3AD203B41FA5}">
                      <a16:colId xmlns:a16="http://schemas.microsoft.com/office/drawing/2014/main" val="117549386"/>
                    </a:ext>
                  </a:extLst>
                </a:gridCol>
                <a:gridCol w="496867">
                  <a:extLst>
                    <a:ext uri="{9D8B030D-6E8A-4147-A177-3AD203B41FA5}">
                      <a16:colId xmlns:a16="http://schemas.microsoft.com/office/drawing/2014/main" val="4099671426"/>
                    </a:ext>
                  </a:extLst>
                </a:gridCol>
                <a:gridCol w="208280">
                  <a:extLst>
                    <a:ext uri="{9D8B030D-6E8A-4147-A177-3AD203B41FA5}">
                      <a16:colId xmlns:a16="http://schemas.microsoft.com/office/drawing/2014/main" val="3818009508"/>
                    </a:ext>
                  </a:extLst>
                </a:gridCol>
                <a:gridCol w="785454">
                  <a:extLst>
                    <a:ext uri="{9D8B030D-6E8A-4147-A177-3AD203B41FA5}">
                      <a16:colId xmlns:a16="http://schemas.microsoft.com/office/drawing/2014/main" val="220755382"/>
                    </a:ext>
                  </a:extLst>
                </a:gridCol>
                <a:gridCol w="496867">
                  <a:extLst>
                    <a:ext uri="{9D8B030D-6E8A-4147-A177-3AD203B41FA5}">
                      <a16:colId xmlns:a16="http://schemas.microsoft.com/office/drawing/2014/main" val="2751555437"/>
                    </a:ext>
                  </a:extLst>
                </a:gridCol>
                <a:gridCol w="496867">
                  <a:extLst>
                    <a:ext uri="{9D8B030D-6E8A-4147-A177-3AD203B41FA5}">
                      <a16:colId xmlns:a16="http://schemas.microsoft.com/office/drawing/2014/main" val="60268062"/>
                    </a:ext>
                  </a:extLst>
                </a:gridCol>
                <a:gridCol w="496867">
                  <a:extLst>
                    <a:ext uri="{9D8B030D-6E8A-4147-A177-3AD203B41FA5}">
                      <a16:colId xmlns:a16="http://schemas.microsoft.com/office/drawing/2014/main" val="842104333"/>
                    </a:ext>
                  </a:extLst>
                </a:gridCol>
                <a:gridCol w="496867">
                  <a:extLst>
                    <a:ext uri="{9D8B030D-6E8A-4147-A177-3AD203B41FA5}">
                      <a16:colId xmlns:a16="http://schemas.microsoft.com/office/drawing/2014/main" val="2121056306"/>
                    </a:ext>
                  </a:extLst>
                </a:gridCol>
                <a:gridCol w="496867">
                  <a:extLst>
                    <a:ext uri="{9D8B030D-6E8A-4147-A177-3AD203B41FA5}">
                      <a16:colId xmlns:a16="http://schemas.microsoft.com/office/drawing/2014/main" val="410506748"/>
                    </a:ext>
                  </a:extLst>
                </a:gridCol>
              </a:tblGrid>
              <a:tr h="180000">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0032941"/>
                  </a:ext>
                </a:extLst>
              </a:tr>
            </a:tbl>
          </a:graphicData>
        </a:graphic>
      </p:graphicFrame>
      <p:cxnSp>
        <p:nvCxnSpPr>
          <p:cNvPr id="49" name="Straight Arrow Connector 48">
            <a:extLst>
              <a:ext uri="{FF2B5EF4-FFF2-40B4-BE49-F238E27FC236}">
                <a16:creationId xmlns:a16="http://schemas.microsoft.com/office/drawing/2014/main" id="{1F7A4DC8-1CB9-5816-9D9F-172F0E67F298}"/>
              </a:ext>
            </a:extLst>
          </p:cNvPr>
          <p:cNvCxnSpPr>
            <a:cxnSpLocks/>
          </p:cNvCxnSpPr>
          <p:nvPr/>
        </p:nvCxnSpPr>
        <p:spPr>
          <a:xfrm>
            <a:off x="959258" y="4194087"/>
            <a:ext cx="10307456"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8E23700-AF09-EAA3-A6F8-24588B46D931}"/>
              </a:ext>
            </a:extLst>
          </p:cNvPr>
          <p:cNvCxnSpPr>
            <a:cxnSpLocks/>
          </p:cNvCxnSpPr>
          <p:nvPr/>
        </p:nvCxnSpPr>
        <p:spPr>
          <a:xfrm flipV="1">
            <a:off x="3113189" y="4385618"/>
            <a:ext cx="0" cy="820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285416B-3F60-882F-491E-F8DE4B8B4504}"/>
              </a:ext>
            </a:extLst>
          </p:cNvPr>
          <p:cNvSpPr txBox="1"/>
          <p:nvPr/>
        </p:nvSpPr>
        <p:spPr>
          <a:xfrm>
            <a:off x="2425085" y="4361950"/>
            <a:ext cx="389850" cy="461665"/>
          </a:xfrm>
          <a:prstGeom prst="rect">
            <a:avLst/>
          </a:prstGeom>
          <a:noFill/>
        </p:spPr>
        <p:txBody>
          <a:bodyPr wrap="none" rtlCol="0">
            <a:spAutoFit/>
          </a:bodyPr>
          <a:lstStyle/>
          <a:p>
            <a:pPr>
              <a:buNone/>
            </a:pPr>
            <a:r>
              <a:rPr lang="en-GB" sz="2400" dirty="0">
                <a:solidFill>
                  <a:srgbClr val="585858"/>
                </a:solidFill>
              </a:rPr>
              <a:t>A</a:t>
            </a:r>
          </a:p>
        </p:txBody>
      </p:sp>
      <p:sp>
        <p:nvSpPr>
          <p:cNvPr id="53" name="TextBox 52">
            <a:extLst>
              <a:ext uri="{FF2B5EF4-FFF2-40B4-BE49-F238E27FC236}">
                <a16:creationId xmlns:a16="http://schemas.microsoft.com/office/drawing/2014/main" id="{5C327230-DAEA-87DE-F187-31A87611C63F}"/>
              </a:ext>
            </a:extLst>
          </p:cNvPr>
          <p:cNvSpPr txBox="1"/>
          <p:nvPr/>
        </p:nvSpPr>
        <p:spPr>
          <a:xfrm>
            <a:off x="3409565" y="4361950"/>
            <a:ext cx="389850" cy="461665"/>
          </a:xfrm>
          <a:prstGeom prst="rect">
            <a:avLst/>
          </a:prstGeom>
          <a:noFill/>
        </p:spPr>
        <p:txBody>
          <a:bodyPr wrap="none" rtlCol="0">
            <a:spAutoFit/>
          </a:bodyPr>
          <a:lstStyle/>
          <a:p>
            <a:pPr>
              <a:buNone/>
            </a:pPr>
            <a:r>
              <a:rPr lang="en-GB" sz="2400" dirty="0">
                <a:solidFill>
                  <a:srgbClr val="585858"/>
                </a:solidFill>
              </a:rPr>
              <a:t>B</a:t>
            </a:r>
          </a:p>
        </p:txBody>
      </p:sp>
      <p:sp>
        <p:nvSpPr>
          <p:cNvPr id="64" name="TextBox 63">
            <a:extLst>
              <a:ext uri="{FF2B5EF4-FFF2-40B4-BE49-F238E27FC236}">
                <a16:creationId xmlns:a16="http://schemas.microsoft.com/office/drawing/2014/main" id="{38A6FB63-D9C7-8DE6-437C-D22E3914681B}"/>
              </a:ext>
            </a:extLst>
          </p:cNvPr>
          <p:cNvSpPr txBox="1"/>
          <p:nvPr/>
        </p:nvSpPr>
        <p:spPr>
          <a:xfrm flipH="1">
            <a:off x="3908395" y="4361950"/>
            <a:ext cx="389850" cy="461665"/>
          </a:xfrm>
          <a:prstGeom prst="rect">
            <a:avLst/>
          </a:prstGeom>
          <a:noFill/>
        </p:spPr>
        <p:txBody>
          <a:bodyPr wrap="square" rtlCol="0">
            <a:spAutoFit/>
          </a:bodyPr>
          <a:lstStyle/>
          <a:p>
            <a:pPr>
              <a:buNone/>
            </a:pPr>
            <a:r>
              <a:rPr lang="en-GB" sz="2400" dirty="0">
                <a:solidFill>
                  <a:srgbClr val="585858"/>
                </a:solidFill>
              </a:rPr>
              <a:t>C</a:t>
            </a:r>
          </a:p>
        </p:txBody>
      </p:sp>
      <p:sp>
        <p:nvSpPr>
          <p:cNvPr id="65" name="TextBox 64">
            <a:extLst>
              <a:ext uri="{FF2B5EF4-FFF2-40B4-BE49-F238E27FC236}">
                <a16:creationId xmlns:a16="http://schemas.microsoft.com/office/drawing/2014/main" id="{CA87B9F8-8D93-C620-5A6C-31E9E35BD095}"/>
              </a:ext>
            </a:extLst>
          </p:cNvPr>
          <p:cNvSpPr txBox="1"/>
          <p:nvPr/>
        </p:nvSpPr>
        <p:spPr>
          <a:xfrm flipH="1">
            <a:off x="4906055" y="4361950"/>
            <a:ext cx="389850" cy="461665"/>
          </a:xfrm>
          <a:prstGeom prst="rect">
            <a:avLst/>
          </a:prstGeom>
          <a:noFill/>
        </p:spPr>
        <p:txBody>
          <a:bodyPr wrap="square" rtlCol="0">
            <a:spAutoFit/>
          </a:bodyPr>
          <a:lstStyle/>
          <a:p>
            <a:pPr>
              <a:buNone/>
            </a:pPr>
            <a:r>
              <a:rPr lang="en-GB" sz="2400" dirty="0">
                <a:solidFill>
                  <a:srgbClr val="585858"/>
                </a:solidFill>
              </a:rPr>
              <a:t>E</a:t>
            </a:r>
          </a:p>
        </p:txBody>
      </p:sp>
      <p:sp>
        <p:nvSpPr>
          <p:cNvPr id="66" name="TextBox 65">
            <a:extLst>
              <a:ext uri="{FF2B5EF4-FFF2-40B4-BE49-F238E27FC236}">
                <a16:creationId xmlns:a16="http://schemas.microsoft.com/office/drawing/2014/main" id="{A5FCB3AB-204F-B686-4533-ECFE80830479}"/>
              </a:ext>
            </a:extLst>
          </p:cNvPr>
          <p:cNvSpPr txBox="1"/>
          <p:nvPr/>
        </p:nvSpPr>
        <p:spPr>
          <a:xfrm flipH="1">
            <a:off x="5404885" y="4361950"/>
            <a:ext cx="389850" cy="461665"/>
          </a:xfrm>
          <a:prstGeom prst="rect">
            <a:avLst/>
          </a:prstGeom>
          <a:noFill/>
        </p:spPr>
        <p:txBody>
          <a:bodyPr wrap="square" rtlCol="0">
            <a:spAutoFit/>
          </a:bodyPr>
          <a:lstStyle/>
          <a:p>
            <a:pPr>
              <a:buNone/>
            </a:pPr>
            <a:r>
              <a:rPr lang="en-GB" sz="2400" dirty="0">
                <a:solidFill>
                  <a:srgbClr val="585858"/>
                </a:solidFill>
              </a:rPr>
              <a:t>F</a:t>
            </a:r>
          </a:p>
        </p:txBody>
      </p:sp>
      <p:sp>
        <p:nvSpPr>
          <p:cNvPr id="67" name="TextBox 66">
            <a:extLst>
              <a:ext uri="{FF2B5EF4-FFF2-40B4-BE49-F238E27FC236}">
                <a16:creationId xmlns:a16="http://schemas.microsoft.com/office/drawing/2014/main" id="{DB9779AD-A655-48E9-5B26-FBA1F5B56883}"/>
              </a:ext>
            </a:extLst>
          </p:cNvPr>
          <p:cNvSpPr txBox="1"/>
          <p:nvPr/>
        </p:nvSpPr>
        <p:spPr>
          <a:xfrm flipH="1">
            <a:off x="5903715" y="4361950"/>
            <a:ext cx="389850" cy="461665"/>
          </a:xfrm>
          <a:prstGeom prst="rect">
            <a:avLst/>
          </a:prstGeom>
          <a:noFill/>
        </p:spPr>
        <p:txBody>
          <a:bodyPr wrap="square" rtlCol="0">
            <a:spAutoFit/>
          </a:bodyPr>
          <a:lstStyle/>
          <a:p>
            <a:pPr>
              <a:buNone/>
            </a:pPr>
            <a:r>
              <a:rPr lang="en-GB" sz="2400" dirty="0">
                <a:solidFill>
                  <a:srgbClr val="585858"/>
                </a:solidFill>
              </a:rPr>
              <a:t>G</a:t>
            </a:r>
          </a:p>
        </p:txBody>
      </p:sp>
      <p:sp>
        <p:nvSpPr>
          <p:cNvPr id="68" name="TextBox 67">
            <a:extLst>
              <a:ext uri="{FF2B5EF4-FFF2-40B4-BE49-F238E27FC236}">
                <a16:creationId xmlns:a16="http://schemas.microsoft.com/office/drawing/2014/main" id="{15DDAE74-66DE-AC1D-3919-1F3252A17907}"/>
              </a:ext>
            </a:extLst>
          </p:cNvPr>
          <p:cNvSpPr txBox="1"/>
          <p:nvPr/>
        </p:nvSpPr>
        <p:spPr>
          <a:xfrm>
            <a:off x="6402544" y="4361950"/>
            <a:ext cx="499001" cy="461665"/>
          </a:xfrm>
          <a:prstGeom prst="rect">
            <a:avLst/>
          </a:prstGeom>
          <a:noFill/>
        </p:spPr>
        <p:txBody>
          <a:bodyPr wrap="square" rtlCol="0">
            <a:spAutoFit/>
          </a:bodyPr>
          <a:lstStyle/>
          <a:p>
            <a:pPr>
              <a:buNone/>
            </a:pPr>
            <a:r>
              <a:rPr lang="en-GB" sz="2400" dirty="0">
                <a:solidFill>
                  <a:srgbClr val="585858"/>
                </a:solidFill>
              </a:rPr>
              <a:t>H</a:t>
            </a:r>
          </a:p>
        </p:txBody>
      </p:sp>
      <p:sp>
        <p:nvSpPr>
          <p:cNvPr id="69" name="TextBox 68">
            <a:extLst>
              <a:ext uri="{FF2B5EF4-FFF2-40B4-BE49-F238E27FC236}">
                <a16:creationId xmlns:a16="http://schemas.microsoft.com/office/drawing/2014/main" id="{AA648F2B-3940-0553-D697-2371048DAD78}"/>
              </a:ext>
            </a:extLst>
          </p:cNvPr>
          <p:cNvSpPr txBox="1"/>
          <p:nvPr/>
        </p:nvSpPr>
        <p:spPr>
          <a:xfrm flipH="1">
            <a:off x="4407225" y="4361950"/>
            <a:ext cx="389850" cy="461665"/>
          </a:xfrm>
          <a:prstGeom prst="rect">
            <a:avLst/>
          </a:prstGeom>
          <a:noFill/>
        </p:spPr>
        <p:txBody>
          <a:bodyPr wrap="square" rtlCol="0">
            <a:spAutoFit/>
          </a:bodyPr>
          <a:lstStyle/>
          <a:p>
            <a:pPr>
              <a:buNone/>
            </a:pPr>
            <a:r>
              <a:rPr lang="en-GB" sz="2400" dirty="0">
                <a:solidFill>
                  <a:srgbClr val="585858"/>
                </a:solidFill>
              </a:rPr>
              <a:t>D</a:t>
            </a:r>
          </a:p>
        </p:txBody>
      </p:sp>
      <p:sp>
        <p:nvSpPr>
          <p:cNvPr id="70" name="TextBox 69">
            <a:extLst>
              <a:ext uri="{FF2B5EF4-FFF2-40B4-BE49-F238E27FC236}">
                <a16:creationId xmlns:a16="http://schemas.microsoft.com/office/drawing/2014/main" id="{2F832FDA-2B01-A8BA-2479-4195A437F16E}"/>
              </a:ext>
            </a:extLst>
          </p:cNvPr>
          <p:cNvSpPr txBox="1"/>
          <p:nvPr/>
        </p:nvSpPr>
        <p:spPr>
          <a:xfrm>
            <a:off x="6943599" y="4361950"/>
            <a:ext cx="269626" cy="461665"/>
          </a:xfrm>
          <a:prstGeom prst="rect">
            <a:avLst/>
          </a:prstGeom>
          <a:noFill/>
        </p:spPr>
        <p:txBody>
          <a:bodyPr wrap="none" rtlCol="0">
            <a:spAutoFit/>
          </a:bodyPr>
          <a:lstStyle/>
          <a:p>
            <a:pPr>
              <a:buNone/>
            </a:pPr>
            <a:r>
              <a:rPr lang="en-GB" sz="2400" dirty="0">
                <a:solidFill>
                  <a:srgbClr val="585858"/>
                </a:solidFill>
              </a:rPr>
              <a:t>I</a:t>
            </a:r>
          </a:p>
        </p:txBody>
      </p:sp>
      <p:sp>
        <p:nvSpPr>
          <p:cNvPr id="71" name="TextBox 70">
            <a:extLst>
              <a:ext uri="{FF2B5EF4-FFF2-40B4-BE49-F238E27FC236}">
                <a16:creationId xmlns:a16="http://schemas.microsoft.com/office/drawing/2014/main" id="{A93F25AF-A360-8921-56C4-504C721FFE50}"/>
              </a:ext>
            </a:extLst>
          </p:cNvPr>
          <p:cNvSpPr txBox="1"/>
          <p:nvPr/>
        </p:nvSpPr>
        <p:spPr>
          <a:xfrm flipH="1">
            <a:off x="7420657" y="4361950"/>
            <a:ext cx="389850" cy="461665"/>
          </a:xfrm>
          <a:prstGeom prst="rect">
            <a:avLst/>
          </a:prstGeom>
          <a:noFill/>
        </p:spPr>
        <p:txBody>
          <a:bodyPr wrap="square" rtlCol="0">
            <a:spAutoFit/>
          </a:bodyPr>
          <a:lstStyle/>
          <a:p>
            <a:pPr>
              <a:buNone/>
            </a:pPr>
            <a:r>
              <a:rPr lang="en-GB" sz="2400" dirty="0">
                <a:solidFill>
                  <a:srgbClr val="585858"/>
                </a:solidFill>
              </a:rPr>
              <a:t>J</a:t>
            </a:r>
          </a:p>
        </p:txBody>
      </p:sp>
      <p:sp>
        <p:nvSpPr>
          <p:cNvPr id="72" name="TextBox 71">
            <a:extLst>
              <a:ext uri="{FF2B5EF4-FFF2-40B4-BE49-F238E27FC236}">
                <a16:creationId xmlns:a16="http://schemas.microsoft.com/office/drawing/2014/main" id="{5CDC3124-EAB0-6703-950D-E8335BDDDB60}"/>
              </a:ext>
            </a:extLst>
          </p:cNvPr>
          <p:cNvSpPr txBox="1"/>
          <p:nvPr/>
        </p:nvSpPr>
        <p:spPr>
          <a:xfrm flipH="1">
            <a:off x="8418317" y="4361950"/>
            <a:ext cx="389850" cy="461665"/>
          </a:xfrm>
          <a:prstGeom prst="rect">
            <a:avLst/>
          </a:prstGeom>
          <a:noFill/>
        </p:spPr>
        <p:txBody>
          <a:bodyPr wrap="square" rtlCol="0">
            <a:spAutoFit/>
          </a:bodyPr>
          <a:lstStyle/>
          <a:p>
            <a:pPr>
              <a:buNone/>
            </a:pPr>
            <a:r>
              <a:rPr lang="en-GB" sz="2400" dirty="0">
                <a:solidFill>
                  <a:srgbClr val="585858"/>
                </a:solidFill>
              </a:rPr>
              <a:t>L</a:t>
            </a:r>
          </a:p>
        </p:txBody>
      </p:sp>
      <p:sp>
        <p:nvSpPr>
          <p:cNvPr id="73" name="TextBox 72">
            <a:extLst>
              <a:ext uri="{FF2B5EF4-FFF2-40B4-BE49-F238E27FC236}">
                <a16:creationId xmlns:a16="http://schemas.microsoft.com/office/drawing/2014/main" id="{A31476C4-BEE6-AE83-E8FC-5B24B37964FC}"/>
              </a:ext>
            </a:extLst>
          </p:cNvPr>
          <p:cNvSpPr txBox="1"/>
          <p:nvPr/>
        </p:nvSpPr>
        <p:spPr>
          <a:xfrm flipH="1">
            <a:off x="8917147" y="4361950"/>
            <a:ext cx="389850" cy="461665"/>
          </a:xfrm>
          <a:prstGeom prst="rect">
            <a:avLst/>
          </a:prstGeom>
          <a:noFill/>
        </p:spPr>
        <p:txBody>
          <a:bodyPr wrap="square" rtlCol="0">
            <a:spAutoFit/>
          </a:bodyPr>
          <a:lstStyle/>
          <a:p>
            <a:pPr>
              <a:buNone/>
            </a:pPr>
            <a:r>
              <a:rPr lang="en-GB" sz="2400" dirty="0">
                <a:solidFill>
                  <a:srgbClr val="585858"/>
                </a:solidFill>
              </a:rPr>
              <a:t>M</a:t>
            </a:r>
          </a:p>
        </p:txBody>
      </p:sp>
      <p:sp>
        <p:nvSpPr>
          <p:cNvPr id="74" name="TextBox 73">
            <a:extLst>
              <a:ext uri="{FF2B5EF4-FFF2-40B4-BE49-F238E27FC236}">
                <a16:creationId xmlns:a16="http://schemas.microsoft.com/office/drawing/2014/main" id="{AA768DEC-A3B8-F5A2-6BB8-322AA2C27D9C}"/>
              </a:ext>
            </a:extLst>
          </p:cNvPr>
          <p:cNvSpPr txBox="1"/>
          <p:nvPr/>
        </p:nvSpPr>
        <p:spPr>
          <a:xfrm flipH="1">
            <a:off x="9415977" y="4361950"/>
            <a:ext cx="389850" cy="461665"/>
          </a:xfrm>
          <a:prstGeom prst="rect">
            <a:avLst/>
          </a:prstGeom>
          <a:noFill/>
        </p:spPr>
        <p:txBody>
          <a:bodyPr wrap="square" rtlCol="0">
            <a:spAutoFit/>
          </a:bodyPr>
          <a:lstStyle/>
          <a:p>
            <a:pPr>
              <a:buNone/>
            </a:pPr>
            <a:r>
              <a:rPr lang="en-GB" sz="2400" dirty="0">
                <a:solidFill>
                  <a:srgbClr val="585858"/>
                </a:solidFill>
              </a:rPr>
              <a:t>N</a:t>
            </a:r>
          </a:p>
        </p:txBody>
      </p:sp>
      <p:sp>
        <p:nvSpPr>
          <p:cNvPr id="75" name="TextBox 74">
            <a:extLst>
              <a:ext uri="{FF2B5EF4-FFF2-40B4-BE49-F238E27FC236}">
                <a16:creationId xmlns:a16="http://schemas.microsoft.com/office/drawing/2014/main" id="{01DCC230-C6C4-0BCE-B688-5581005FF636}"/>
              </a:ext>
            </a:extLst>
          </p:cNvPr>
          <p:cNvSpPr txBox="1"/>
          <p:nvPr/>
        </p:nvSpPr>
        <p:spPr>
          <a:xfrm>
            <a:off x="9852134" y="4361950"/>
            <a:ext cx="499001" cy="461665"/>
          </a:xfrm>
          <a:prstGeom prst="rect">
            <a:avLst/>
          </a:prstGeom>
          <a:noFill/>
        </p:spPr>
        <p:txBody>
          <a:bodyPr wrap="square" rtlCol="0">
            <a:spAutoFit/>
          </a:bodyPr>
          <a:lstStyle/>
          <a:p>
            <a:pPr>
              <a:buNone/>
            </a:pPr>
            <a:r>
              <a:rPr lang="en-GB" sz="2400" dirty="0">
                <a:solidFill>
                  <a:srgbClr val="585858"/>
                </a:solidFill>
              </a:rPr>
              <a:t>O</a:t>
            </a:r>
          </a:p>
        </p:txBody>
      </p:sp>
      <p:sp>
        <p:nvSpPr>
          <p:cNvPr id="76" name="TextBox 75">
            <a:extLst>
              <a:ext uri="{FF2B5EF4-FFF2-40B4-BE49-F238E27FC236}">
                <a16:creationId xmlns:a16="http://schemas.microsoft.com/office/drawing/2014/main" id="{18AC4AF6-9EA5-47EC-B91D-310110FF4CF9}"/>
              </a:ext>
            </a:extLst>
          </p:cNvPr>
          <p:cNvSpPr txBox="1"/>
          <p:nvPr/>
        </p:nvSpPr>
        <p:spPr>
          <a:xfrm flipH="1">
            <a:off x="7919487" y="4361950"/>
            <a:ext cx="389850" cy="461665"/>
          </a:xfrm>
          <a:prstGeom prst="rect">
            <a:avLst/>
          </a:prstGeom>
          <a:noFill/>
        </p:spPr>
        <p:txBody>
          <a:bodyPr wrap="square" rtlCol="0">
            <a:spAutoFit/>
          </a:bodyPr>
          <a:lstStyle/>
          <a:p>
            <a:pPr>
              <a:buNone/>
            </a:pPr>
            <a:r>
              <a:rPr lang="en-GB" sz="2400" dirty="0">
                <a:solidFill>
                  <a:srgbClr val="585858"/>
                </a:solidFill>
              </a:rPr>
              <a:t>K</a:t>
            </a:r>
          </a:p>
        </p:txBody>
      </p:sp>
      <p:sp>
        <p:nvSpPr>
          <p:cNvPr id="77" name="TextBox 76">
            <a:extLst>
              <a:ext uri="{FF2B5EF4-FFF2-40B4-BE49-F238E27FC236}">
                <a16:creationId xmlns:a16="http://schemas.microsoft.com/office/drawing/2014/main" id="{592692C6-635F-DE3E-9929-B5EE888FE010}"/>
              </a:ext>
            </a:extLst>
          </p:cNvPr>
          <p:cNvSpPr txBox="1"/>
          <p:nvPr/>
        </p:nvSpPr>
        <p:spPr>
          <a:xfrm>
            <a:off x="7072787" y="6182479"/>
            <a:ext cx="1253869" cy="461665"/>
          </a:xfrm>
          <a:prstGeom prst="rect">
            <a:avLst/>
          </a:prstGeom>
          <a:noFill/>
        </p:spPr>
        <p:txBody>
          <a:bodyPr wrap="none" rtlCol="0">
            <a:spAutoFit/>
          </a:bodyPr>
          <a:lstStyle/>
          <a:p>
            <a:pPr>
              <a:buNone/>
            </a:pPr>
            <a:r>
              <a:rPr lang="en-GB" sz="2400" dirty="0">
                <a:solidFill>
                  <a:srgbClr val="585858"/>
                </a:solidFill>
              </a:rPr>
              <a:t>3(</a:t>
            </a:r>
            <a:r>
              <a:rPr lang="en-GB" sz="2400" i="1" dirty="0">
                <a:solidFill>
                  <a:srgbClr val="585858"/>
                </a:solidFill>
              </a:rPr>
              <a:t>a</a:t>
            </a:r>
            <a:r>
              <a:rPr lang="en-GB" sz="2400" dirty="0">
                <a:solidFill>
                  <a:srgbClr val="585858"/>
                </a:solidFill>
              </a:rPr>
              <a:t> + 3)</a:t>
            </a:r>
          </a:p>
        </p:txBody>
      </p:sp>
      <p:sp>
        <p:nvSpPr>
          <p:cNvPr id="78" name="TextBox 77">
            <a:extLst>
              <a:ext uri="{FF2B5EF4-FFF2-40B4-BE49-F238E27FC236}">
                <a16:creationId xmlns:a16="http://schemas.microsoft.com/office/drawing/2014/main" id="{F142D0C5-4ED3-EC27-A5B5-CF4A6B4131A3}"/>
              </a:ext>
            </a:extLst>
          </p:cNvPr>
          <p:cNvSpPr txBox="1"/>
          <p:nvPr/>
        </p:nvSpPr>
        <p:spPr>
          <a:xfrm>
            <a:off x="10370658" y="4351461"/>
            <a:ext cx="499001" cy="461665"/>
          </a:xfrm>
          <a:prstGeom prst="rect">
            <a:avLst/>
          </a:prstGeom>
          <a:noFill/>
        </p:spPr>
        <p:txBody>
          <a:bodyPr wrap="square" rtlCol="0">
            <a:spAutoFit/>
          </a:bodyPr>
          <a:lstStyle/>
          <a:p>
            <a:pPr>
              <a:buNone/>
            </a:pPr>
            <a:r>
              <a:rPr lang="en-GB" sz="2400" dirty="0">
                <a:solidFill>
                  <a:srgbClr val="585858"/>
                </a:solidFill>
              </a:rPr>
              <a:t>P</a:t>
            </a:r>
          </a:p>
        </p:txBody>
      </p:sp>
      <p:sp>
        <p:nvSpPr>
          <p:cNvPr id="79" name="TextBox 78">
            <a:extLst>
              <a:ext uri="{FF2B5EF4-FFF2-40B4-BE49-F238E27FC236}">
                <a16:creationId xmlns:a16="http://schemas.microsoft.com/office/drawing/2014/main" id="{196BCC8E-F26C-85B6-D5CA-9C275BEA969C}"/>
              </a:ext>
            </a:extLst>
          </p:cNvPr>
          <p:cNvSpPr txBox="1"/>
          <p:nvPr/>
        </p:nvSpPr>
        <p:spPr>
          <a:xfrm>
            <a:off x="10869488" y="4361950"/>
            <a:ext cx="499001" cy="461665"/>
          </a:xfrm>
          <a:prstGeom prst="rect">
            <a:avLst/>
          </a:prstGeom>
          <a:noFill/>
        </p:spPr>
        <p:txBody>
          <a:bodyPr wrap="square" rtlCol="0">
            <a:spAutoFit/>
          </a:bodyPr>
          <a:lstStyle/>
          <a:p>
            <a:pPr>
              <a:buNone/>
            </a:pPr>
            <a:r>
              <a:rPr lang="en-GB" sz="2400" dirty="0">
                <a:solidFill>
                  <a:srgbClr val="585858"/>
                </a:solidFill>
              </a:rPr>
              <a:t>Q</a:t>
            </a:r>
          </a:p>
        </p:txBody>
      </p:sp>
      <p:cxnSp>
        <p:nvCxnSpPr>
          <p:cNvPr id="80" name="Straight Connector 79">
            <a:extLst>
              <a:ext uri="{FF2B5EF4-FFF2-40B4-BE49-F238E27FC236}">
                <a16:creationId xmlns:a16="http://schemas.microsoft.com/office/drawing/2014/main" id="{0578E3D6-B744-6678-DA7F-99CE22A16E32}"/>
              </a:ext>
            </a:extLst>
          </p:cNvPr>
          <p:cNvCxnSpPr>
            <a:cxnSpLocks/>
          </p:cNvCxnSpPr>
          <p:nvPr/>
        </p:nvCxnSpPr>
        <p:spPr>
          <a:xfrm flipH="1">
            <a:off x="-1" y="3298923"/>
            <a:ext cx="1216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7634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053CD01C-D79E-3160-5ED8-4E68DB5851F1}"/>
              </a:ext>
            </a:extLst>
          </p:cNvPr>
          <p:cNvCxnSpPr>
            <a:cxnSpLocks/>
          </p:cNvCxnSpPr>
          <p:nvPr/>
        </p:nvCxnSpPr>
        <p:spPr>
          <a:xfrm flipH="1">
            <a:off x="-1" y="3298923"/>
            <a:ext cx="1216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FAC4B085-F254-2CCD-B5BE-E1E11FDCB01D}"/>
              </a:ext>
            </a:extLst>
          </p:cNvPr>
          <p:cNvGrpSpPr/>
          <p:nvPr/>
        </p:nvGrpSpPr>
        <p:grpSpPr>
          <a:xfrm>
            <a:off x="466644" y="331305"/>
            <a:ext cx="3497051" cy="2759042"/>
            <a:chOff x="303069" y="2419413"/>
            <a:chExt cx="3497051" cy="2759042"/>
          </a:xfrm>
        </p:grpSpPr>
        <p:sp>
          <p:nvSpPr>
            <p:cNvPr id="79" name="Oval 78">
              <a:extLst>
                <a:ext uri="{FF2B5EF4-FFF2-40B4-BE49-F238E27FC236}">
                  <a16:creationId xmlns:a16="http://schemas.microsoft.com/office/drawing/2014/main" id="{B24C4060-9CBA-E960-ABA1-C6407BD64484}"/>
                </a:ext>
              </a:extLst>
            </p:cNvPr>
            <p:cNvSpPr/>
            <p:nvPr/>
          </p:nvSpPr>
          <p:spPr>
            <a:xfrm>
              <a:off x="2892100" y="3072455"/>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80" name="Arrow: U-Turn 79">
              <a:extLst>
                <a:ext uri="{FF2B5EF4-FFF2-40B4-BE49-F238E27FC236}">
                  <a16:creationId xmlns:a16="http://schemas.microsoft.com/office/drawing/2014/main" id="{E04DBF3A-FF98-C511-9CFB-A2EBD94053B9}"/>
                </a:ext>
              </a:extLst>
            </p:cNvPr>
            <p:cNvSpPr/>
            <p:nvPr/>
          </p:nvSpPr>
          <p:spPr>
            <a:xfrm>
              <a:off x="971940" y="2597923"/>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81" name="Oval 80">
                  <a:extLst>
                    <a:ext uri="{FF2B5EF4-FFF2-40B4-BE49-F238E27FC236}">
                      <a16:creationId xmlns:a16="http://schemas.microsoft.com/office/drawing/2014/main" id="{E64E6CAC-19C8-F6DC-19A2-F404D2EF5D64}"/>
                    </a:ext>
                  </a:extLst>
                </p:cNvPr>
                <p:cNvSpPr/>
                <p:nvPr/>
              </p:nvSpPr>
              <p:spPr>
                <a:xfrm>
                  <a:off x="590420" y="3101032"/>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sz="2200" i="1" dirty="0" smtClean="0">
                            <a:solidFill>
                              <a:srgbClr val="00628C"/>
                            </a:solidFill>
                            <a:latin typeface="Cambria Math" panose="02040503050406030204" pitchFamily="18" charset="0"/>
                          </a:rPr>
                          <m:t>𝑥</m:t>
                        </m:r>
                      </m:oMath>
                    </m:oMathPara>
                  </a14:m>
                  <a:endParaRPr lang="en-GB" sz="2200" i="1" dirty="0">
                    <a:solidFill>
                      <a:srgbClr val="00628C"/>
                    </a:solidFill>
                  </a:endParaRPr>
                </a:p>
              </p:txBody>
            </p:sp>
          </mc:Choice>
          <mc:Fallback xmlns="">
            <p:sp>
              <p:nvSpPr>
                <p:cNvPr id="81" name="Oval 80">
                  <a:extLst>
                    <a:ext uri="{FF2B5EF4-FFF2-40B4-BE49-F238E27FC236}">
                      <a16:creationId xmlns:a16="http://schemas.microsoft.com/office/drawing/2014/main" id="{E64E6CAC-19C8-F6DC-19A2-F404D2EF5D64}"/>
                    </a:ext>
                  </a:extLst>
                </p:cNvPr>
                <p:cNvSpPr>
                  <a:spLocks noRot="1" noChangeAspect="1" noMove="1" noResize="1" noEditPoints="1" noAdjustHandles="1" noChangeArrowheads="1" noChangeShapeType="1" noTextEdit="1"/>
                </p:cNvSpPr>
                <p:nvPr/>
              </p:nvSpPr>
              <p:spPr>
                <a:xfrm>
                  <a:off x="590420" y="3101032"/>
                  <a:ext cx="908020" cy="440267"/>
                </a:xfrm>
                <a:prstGeom prst="ellipse">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B5A17D8A-B26F-D0F9-21D0-B6C2AE2F1CCA}"/>
                    </a:ext>
                  </a:extLst>
                </p:cNvPr>
                <p:cNvSpPr/>
                <p:nvPr/>
              </p:nvSpPr>
              <p:spPr>
                <a:xfrm>
                  <a:off x="1429357" y="2433188"/>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right"/>
                      </m:oMathParaPr>
                      <m:oMath xmlns:m="http://schemas.openxmlformats.org/officeDocument/2006/math">
                        <m:r>
                          <a:rPr lang="en-GB" sz="2400" i="1" dirty="0" smtClean="0">
                            <a:solidFill>
                              <a:srgbClr val="00628C"/>
                            </a:solidFill>
                            <a:latin typeface="Cambria Math" panose="02040503050406030204" pitchFamily="18" charset="0"/>
                          </a:rPr>
                          <m:t>×3</m:t>
                        </m:r>
                      </m:oMath>
                    </m:oMathPara>
                  </a14:m>
                  <a:endParaRPr lang="en-GB" sz="2400" dirty="0">
                    <a:solidFill>
                      <a:srgbClr val="00628C"/>
                    </a:solidFill>
                  </a:endParaRPr>
                </a:p>
              </p:txBody>
            </p:sp>
          </mc:Choice>
          <mc:Fallback xmlns="">
            <p:sp>
              <p:nvSpPr>
                <p:cNvPr id="82" name="Rectangle 81">
                  <a:extLst>
                    <a:ext uri="{FF2B5EF4-FFF2-40B4-BE49-F238E27FC236}">
                      <a16:creationId xmlns:a16="http://schemas.microsoft.com/office/drawing/2014/main" id="{B5A17D8A-B26F-D0F9-21D0-B6C2AE2F1CCA}"/>
                    </a:ext>
                  </a:extLst>
                </p:cNvPr>
                <p:cNvSpPr>
                  <a:spLocks noRot="1" noChangeAspect="1" noMove="1" noResize="1" noEditPoints="1" noAdjustHandles="1" noChangeArrowheads="1" noChangeShapeType="1" noTextEdit="1"/>
                </p:cNvSpPr>
                <p:nvPr/>
              </p:nvSpPr>
              <p:spPr>
                <a:xfrm>
                  <a:off x="1429357" y="2433188"/>
                  <a:ext cx="637606" cy="529931"/>
                </a:xfrm>
                <a:prstGeom prst="rect">
                  <a:avLst/>
                </a:prstGeom>
                <a:blipFill>
                  <a:blip r:embed="rId5"/>
                  <a:stretch>
                    <a:fillRect r="-18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090C74E2-2367-9431-D3CF-70BCC07A7391}"/>
                    </a:ext>
                  </a:extLst>
                </p:cNvPr>
                <p:cNvSpPr/>
                <p:nvPr/>
              </p:nvSpPr>
              <p:spPr>
                <a:xfrm>
                  <a:off x="2258708" y="2433187"/>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right"/>
                      </m:oMathParaPr>
                      <m:oMath xmlns:m="http://schemas.openxmlformats.org/officeDocument/2006/math">
                        <m:r>
                          <a:rPr lang="en-GB" sz="2400" i="1" dirty="0" smtClean="0">
                            <a:solidFill>
                              <a:srgbClr val="00628C"/>
                            </a:solidFill>
                            <a:latin typeface="Cambria Math" panose="02040503050406030204" pitchFamily="18" charset="0"/>
                          </a:rPr>
                          <m:t>+ 7</m:t>
                        </m:r>
                      </m:oMath>
                    </m:oMathPara>
                  </a14:m>
                  <a:endParaRPr lang="en-GB" sz="2400" dirty="0">
                    <a:solidFill>
                      <a:srgbClr val="00628C"/>
                    </a:solidFill>
                  </a:endParaRPr>
                </a:p>
              </p:txBody>
            </p:sp>
          </mc:Choice>
          <mc:Fallback xmlns="">
            <p:sp>
              <p:nvSpPr>
                <p:cNvPr id="83" name="Rectangle 82">
                  <a:extLst>
                    <a:ext uri="{FF2B5EF4-FFF2-40B4-BE49-F238E27FC236}">
                      <a16:creationId xmlns:a16="http://schemas.microsoft.com/office/drawing/2014/main" id="{090C74E2-2367-9431-D3CF-70BCC07A7391}"/>
                    </a:ext>
                  </a:extLst>
                </p:cNvPr>
                <p:cNvSpPr>
                  <a:spLocks noRot="1" noChangeAspect="1" noMove="1" noResize="1" noEditPoints="1" noAdjustHandles="1" noChangeArrowheads="1" noChangeShapeType="1" noTextEdit="1"/>
                </p:cNvSpPr>
                <p:nvPr/>
              </p:nvSpPr>
              <p:spPr>
                <a:xfrm>
                  <a:off x="2258708" y="2433187"/>
                  <a:ext cx="637606" cy="529931"/>
                </a:xfrm>
                <a:prstGeom prst="rect">
                  <a:avLst/>
                </a:prstGeom>
                <a:blipFill>
                  <a:blip r:embed="rId6"/>
                  <a:stretch>
                    <a:fillRect r="-2804"/>
                  </a:stretch>
                </a:blipFill>
              </p:spPr>
              <p:txBody>
                <a:bodyPr/>
                <a:lstStyle/>
                <a:p>
                  <a:r>
                    <a:rPr lang="en-GB">
                      <a:noFill/>
                    </a:rPr>
                    <a:t> </a:t>
                  </a:r>
                </a:p>
              </p:txBody>
            </p:sp>
          </mc:Fallback>
        </mc:AlternateContent>
        <p:sp>
          <p:nvSpPr>
            <p:cNvPr id="84" name="Arrow: U-Turn 83">
              <a:extLst>
                <a:ext uri="{FF2B5EF4-FFF2-40B4-BE49-F238E27FC236}">
                  <a16:creationId xmlns:a16="http://schemas.microsoft.com/office/drawing/2014/main" id="{84AC2FA5-5683-67C0-CF22-8C7D90FAE262}"/>
                </a:ext>
              </a:extLst>
            </p:cNvPr>
            <p:cNvSpPr/>
            <p:nvPr/>
          </p:nvSpPr>
          <p:spPr>
            <a:xfrm rot="10800000">
              <a:off x="890220" y="3514477"/>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85" name="Rectangle 84">
              <a:extLst>
                <a:ext uri="{FF2B5EF4-FFF2-40B4-BE49-F238E27FC236}">
                  <a16:creationId xmlns:a16="http://schemas.microsoft.com/office/drawing/2014/main" id="{53F90656-516C-7DAE-82A2-E9D48E36B0DE}"/>
                </a:ext>
              </a:extLst>
            </p:cNvPr>
            <p:cNvSpPr/>
            <p:nvPr/>
          </p:nvSpPr>
          <p:spPr>
            <a:xfrm>
              <a:off x="1429357" y="3648115"/>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86" name="Rectangle 85">
              <a:extLst>
                <a:ext uri="{FF2B5EF4-FFF2-40B4-BE49-F238E27FC236}">
                  <a16:creationId xmlns:a16="http://schemas.microsoft.com/office/drawing/2014/main" id="{9BBACA9A-299E-E72D-ECEA-D584FA6C8EED}"/>
                </a:ext>
              </a:extLst>
            </p:cNvPr>
            <p:cNvSpPr/>
            <p:nvPr/>
          </p:nvSpPr>
          <p:spPr>
            <a:xfrm>
              <a:off x="2258708" y="3648114"/>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1F2C454-D8CA-7016-72E8-F84B63EFD0D1}"/>
                    </a:ext>
                  </a:extLst>
                </p:cNvPr>
                <p:cNvSpPr txBox="1"/>
                <p:nvPr/>
              </p:nvSpPr>
              <p:spPr>
                <a:xfrm>
                  <a:off x="1160380" y="4409014"/>
                  <a:ext cx="2196655" cy="769441"/>
                </a:xfrm>
                <a:prstGeom prst="rect">
                  <a:avLst/>
                </a:prstGeom>
                <a:noFill/>
              </p:spPr>
              <p:txBody>
                <a:bodyPr wrap="square">
                  <a:spAutoFit/>
                </a:bodyPr>
                <a:lstStyle/>
                <a:p>
                  <a:pPr algn="ctr">
                    <a:spcBef>
                      <a:spcPts val="1200"/>
                    </a:spcBef>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3</m:t>
                        </m:r>
                        <m:r>
                          <a:rPr lang="en-GB" sz="2200" i="1" dirty="0" smtClean="0">
                            <a:latin typeface="Cambria Math" panose="02040503050406030204" pitchFamily="18" charset="0"/>
                          </a:rPr>
                          <m:t>𝑥</m:t>
                        </m:r>
                        <m:r>
                          <a:rPr lang="en-GB" sz="2200" i="1" dirty="0" smtClean="0">
                            <a:latin typeface="Cambria Math" panose="02040503050406030204" pitchFamily="18" charset="0"/>
                          </a:rPr>
                          <m:t> + 7 = 1</m:t>
                        </m:r>
                      </m:oMath>
                    </m:oMathPara>
                  </a14:m>
                  <a:endParaRPr lang="en-GB" sz="2200" dirty="0"/>
                </a:p>
                <a:p>
                  <a:pPr algn="ctr">
                    <a:spcBef>
                      <a:spcPts val="1200"/>
                    </a:spcBef>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3(</m:t>
                        </m:r>
                        <m:r>
                          <a:rPr lang="en-GB" sz="2200" i="1" dirty="0" smtClean="0">
                            <a:latin typeface="Cambria Math" panose="02040503050406030204" pitchFamily="18" charset="0"/>
                          </a:rPr>
                          <m:t>𝑥</m:t>
                        </m:r>
                        <m:r>
                          <a:rPr lang="en-GB" sz="2200" i="1" dirty="0" smtClean="0">
                            <a:latin typeface="Cambria Math" panose="02040503050406030204" pitchFamily="18" charset="0"/>
                          </a:rPr>
                          <m:t> + 7) = 24</m:t>
                        </m:r>
                      </m:oMath>
                    </m:oMathPara>
                  </a14:m>
                  <a:endParaRPr lang="en-GB" sz="2200" dirty="0"/>
                </a:p>
              </p:txBody>
            </p:sp>
          </mc:Choice>
          <mc:Fallback xmlns="">
            <p:sp>
              <p:nvSpPr>
                <p:cNvPr id="87" name="TextBox 86">
                  <a:extLst>
                    <a:ext uri="{FF2B5EF4-FFF2-40B4-BE49-F238E27FC236}">
                      <a16:creationId xmlns:a16="http://schemas.microsoft.com/office/drawing/2014/main" id="{51F2C454-D8CA-7016-72E8-F84B63EFD0D1}"/>
                    </a:ext>
                  </a:extLst>
                </p:cNvPr>
                <p:cNvSpPr txBox="1">
                  <a:spLocks noRot="1" noChangeAspect="1" noMove="1" noResize="1" noEditPoints="1" noAdjustHandles="1" noChangeArrowheads="1" noChangeShapeType="1" noTextEdit="1"/>
                </p:cNvSpPr>
                <p:nvPr/>
              </p:nvSpPr>
              <p:spPr>
                <a:xfrm>
                  <a:off x="1160380" y="4409014"/>
                  <a:ext cx="2196655" cy="769441"/>
                </a:xfrm>
                <a:prstGeom prst="rect">
                  <a:avLst/>
                </a:prstGeom>
                <a:blipFill>
                  <a:blip r:embed="rId7"/>
                  <a:stretch>
                    <a:fillRect l="-554" b="-10317"/>
                  </a:stretch>
                </a:blipFill>
              </p:spPr>
              <p:txBody>
                <a:bodyPr/>
                <a:lstStyle/>
                <a:p>
                  <a:r>
                    <a:rPr lang="en-GB">
                      <a:noFill/>
                    </a:rPr>
                    <a:t> </a:t>
                  </a:r>
                </a:p>
              </p:txBody>
            </p:sp>
          </mc:Fallback>
        </mc:AlternateContent>
        <p:sp>
          <p:nvSpPr>
            <p:cNvPr id="88" name="Oval 87">
              <a:extLst>
                <a:ext uri="{FF2B5EF4-FFF2-40B4-BE49-F238E27FC236}">
                  <a16:creationId xmlns:a16="http://schemas.microsoft.com/office/drawing/2014/main" id="{77993DDB-C9ED-AB80-4C11-42FDE648F703}"/>
                </a:ext>
              </a:extLst>
            </p:cNvPr>
            <p:cNvSpPr/>
            <p:nvPr/>
          </p:nvSpPr>
          <p:spPr>
            <a:xfrm>
              <a:off x="303069" y="2419413"/>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1</a:t>
              </a:r>
            </a:p>
          </p:txBody>
        </p:sp>
      </p:grpSp>
      <p:grpSp>
        <p:nvGrpSpPr>
          <p:cNvPr id="89" name="Group 88">
            <a:extLst>
              <a:ext uri="{FF2B5EF4-FFF2-40B4-BE49-F238E27FC236}">
                <a16:creationId xmlns:a16="http://schemas.microsoft.com/office/drawing/2014/main" id="{6D684BB9-2782-E7EA-5C1F-7B9F21C63ABE}"/>
              </a:ext>
            </a:extLst>
          </p:cNvPr>
          <p:cNvGrpSpPr/>
          <p:nvPr/>
        </p:nvGrpSpPr>
        <p:grpSpPr>
          <a:xfrm>
            <a:off x="4327044" y="329857"/>
            <a:ext cx="3537911" cy="2718227"/>
            <a:chOff x="4163469" y="2417965"/>
            <a:chExt cx="3537911" cy="2718227"/>
          </a:xfrm>
        </p:grpSpPr>
        <p:sp>
          <p:nvSpPr>
            <p:cNvPr id="90" name="Oval 89">
              <a:extLst>
                <a:ext uri="{FF2B5EF4-FFF2-40B4-BE49-F238E27FC236}">
                  <a16:creationId xmlns:a16="http://schemas.microsoft.com/office/drawing/2014/main" id="{BBE94ABC-BE3E-A6A9-3763-262A41F83A71}"/>
                </a:ext>
              </a:extLst>
            </p:cNvPr>
            <p:cNvSpPr/>
            <p:nvPr/>
          </p:nvSpPr>
          <p:spPr>
            <a:xfrm>
              <a:off x="6793360" y="3072454"/>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91" name="Arrow: U-Turn 90">
              <a:extLst>
                <a:ext uri="{FF2B5EF4-FFF2-40B4-BE49-F238E27FC236}">
                  <a16:creationId xmlns:a16="http://schemas.microsoft.com/office/drawing/2014/main" id="{04EE758E-28E6-5C33-08C9-858F0EF9ACAE}"/>
                </a:ext>
              </a:extLst>
            </p:cNvPr>
            <p:cNvSpPr/>
            <p:nvPr/>
          </p:nvSpPr>
          <p:spPr>
            <a:xfrm>
              <a:off x="4873200" y="2597922"/>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92" name="Oval 91">
                  <a:extLst>
                    <a:ext uri="{FF2B5EF4-FFF2-40B4-BE49-F238E27FC236}">
                      <a16:creationId xmlns:a16="http://schemas.microsoft.com/office/drawing/2014/main" id="{BFE499AD-F3B0-93D0-1B4F-A5D5D8AA5C8A}"/>
                    </a:ext>
                  </a:extLst>
                </p:cNvPr>
                <p:cNvSpPr/>
                <p:nvPr/>
              </p:nvSpPr>
              <p:spPr>
                <a:xfrm>
                  <a:off x="4491680" y="3101031"/>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sz="2200" i="1" dirty="0" smtClean="0">
                            <a:solidFill>
                              <a:srgbClr val="00628C"/>
                            </a:solidFill>
                            <a:latin typeface="Cambria Math" panose="02040503050406030204" pitchFamily="18" charset="0"/>
                          </a:rPr>
                          <m:t>𝑥</m:t>
                        </m:r>
                      </m:oMath>
                    </m:oMathPara>
                  </a14:m>
                  <a:endParaRPr lang="en-GB" sz="2200" i="1" dirty="0">
                    <a:solidFill>
                      <a:srgbClr val="00628C"/>
                    </a:solidFill>
                  </a:endParaRPr>
                </a:p>
              </p:txBody>
            </p:sp>
          </mc:Choice>
          <mc:Fallback xmlns="">
            <p:sp>
              <p:nvSpPr>
                <p:cNvPr id="92" name="Oval 91">
                  <a:extLst>
                    <a:ext uri="{FF2B5EF4-FFF2-40B4-BE49-F238E27FC236}">
                      <a16:creationId xmlns:a16="http://schemas.microsoft.com/office/drawing/2014/main" id="{BFE499AD-F3B0-93D0-1B4F-A5D5D8AA5C8A}"/>
                    </a:ext>
                  </a:extLst>
                </p:cNvPr>
                <p:cNvSpPr>
                  <a:spLocks noRot="1" noChangeAspect="1" noMove="1" noResize="1" noEditPoints="1" noAdjustHandles="1" noChangeArrowheads="1" noChangeShapeType="1" noTextEdit="1"/>
                </p:cNvSpPr>
                <p:nvPr/>
              </p:nvSpPr>
              <p:spPr>
                <a:xfrm>
                  <a:off x="4491680" y="3101031"/>
                  <a:ext cx="908020" cy="440267"/>
                </a:xfrm>
                <a:prstGeom prst="ellipse">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B6EF35AA-DFD2-D8CB-71FB-02CBA1485891}"/>
                    </a:ext>
                  </a:extLst>
                </p:cNvPr>
                <p:cNvSpPr/>
                <p:nvPr/>
              </p:nvSpPr>
              <p:spPr>
                <a:xfrm>
                  <a:off x="5330617" y="2433187"/>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right"/>
                      </m:oMathParaPr>
                      <m:oMath xmlns:m="http://schemas.openxmlformats.org/officeDocument/2006/math">
                        <m:r>
                          <a:rPr lang="en-GB" sz="2400" i="1" dirty="0" smtClean="0">
                            <a:solidFill>
                              <a:srgbClr val="00628C"/>
                            </a:solidFill>
                            <a:latin typeface="Cambria Math" panose="02040503050406030204" pitchFamily="18" charset="0"/>
                          </a:rPr>
                          <m:t>+ 7</m:t>
                        </m:r>
                      </m:oMath>
                    </m:oMathPara>
                  </a14:m>
                  <a:endParaRPr lang="en-GB" sz="2400" dirty="0">
                    <a:solidFill>
                      <a:srgbClr val="00628C"/>
                    </a:solidFill>
                  </a:endParaRPr>
                </a:p>
              </p:txBody>
            </p:sp>
          </mc:Choice>
          <mc:Fallback xmlns="">
            <p:sp>
              <p:nvSpPr>
                <p:cNvPr id="93" name="Rectangle 92">
                  <a:extLst>
                    <a:ext uri="{FF2B5EF4-FFF2-40B4-BE49-F238E27FC236}">
                      <a16:creationId xmlns:a16="http://schemas.microsoft.com/office/drawing/2014/main" id="{B6EF35AA-DFD2-D8CB-71FB-02CBA1485891}"/>
                    </a:ext>
                  </a:extLst>
                </p:cNvPr>
                <p:cNvSpPr>
                  <a:spLocks noRot="1" noChangeAspect="1" noMove="1" noResize="1" noEditPoints="1" noAdjustHandles="1" noChangeArrowheads="1" noChangeShapeType="1" noTextEdit="1"/>
                </p:cNvSpPr>
                <p:nvPr/>
              </p:nvSpPr>
              <p:spPr>
                <a:xfrm>
                  <a:off x="5330617" y="2433187"/>
                  <a:ext cx="637606" cy="529931"/>
                </a:xfrm>
                <a:prstGeom prst="rect">
                  <a:avLst/>
                </a:prstGeom>
                <a:blipFill>
                  <a:blip r:embed="rId9"/>
                  <a:stretch>
                    <a:fillRect r="-2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63521108-88AD-9FB3-A8E9-82102796A9A9}"/>
                    </a:ext>
                  </a:extLst>
                </p:cNvPr>
                <p:cNvSpPr/>
                <p:nvPr/>
              </p:nvSpPr>
              <p:spPr>
                <a:xfrm>
                  <a:off x="6159968" y="2433186"/>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right"/>
                      </m:oMathParaPr>
                      <m:oMath xmlns:m="http://schemas.openxmlformats.org/officeDocument/2006/math">
                        <m:r>
                          <a:rPr lang="en-GB" sz="2400" i="1" dirty="0" smtClean="0">
                            <a:solidFill>
                              <a:srgbClr val="00628C"/>
                            </a:solidFill>
                            <a:latin typeface="Cambria Math" panose="02040503050406030204" pitchFamily="18" charset="0"/>
                          </a:rPr>
                          <m:t>÷ 3</m:t>
                        </m:r>
                      </m:oMath>
                    </m:oMathPara>
                  </a14:m>
                  <a:endParaRPr lang="en-GB" sz="2400" dirty="0">
                    <a:solidFill>
                      <a:srgbClr val="00628C"/>
                    </a:solidFill>
                  </a:endParaRPr>
                </a:p>
              </p:txBody>
            </p:sp>
          </mc:Choice>
          <mc:Fallback xmlns="">
            <p:sp>
              <p:nvSpPr>
                <p:cNvPr id="94" name="Rectangle 93">
                  <a:extLst>
                    <a:ext uri="{FF2B5EF4-FFF2-40B4-BE49-F238E27FC236}">
                      <a16:creationId xmlns:a16="http://schemas.microsoft.com/office/drawing/2014/main" id="{63521108-88AD-9FB3-A8E9-82102796A9A9}"/>
                    </a:ext>
                  </a:extLst>
                </p:cNvPr>
                <p:cNvSpPr>
                  <a:spLocks noRot="1" noChangeAspect="1" noMove="1" noResize="1" noEditPoints="1" noAdjustHandles="1" noChangeArrowheads="1" noChangeShapeType="1" noTextEdit="1"/>
                </p:cNvSpPr>
                <p:nvPr/>
              </p:nvSpPr>
              <p:spPr>
                <a:xfrm>
                  <a:off x="6159968" y="2433186"/>
                  <a:ext cx="637606" cy="529931"/>
                </a:xfrm>
                <a:prstGeom prst="rect">
                  <a:avLst/>
                </a:prstGeom>
                <a:blipFill>
                  <a:blip r:embed="rId10"/>
                  <a:stretch>
                    <a:fillRect r="-13084"/>
                  </a:stretch>
                </a:blipFill>
              </p:spPr>
              <p:txBody>
                <a:bodyPr/>
                <a:lstStyle/>
                <a:p>
                  <a:r>
                    <a:rPr lang="en-GB">
                      <a:noFill/>
                    </a:rPr>
                    <a:t> </a:t>
                  </a:r>
                </a:p>
              </p:txBody>
            </p:sp>
          </mc:Fallback>
        </mc:AlternateContent>
        <p:sp>
          <p:nvSpPr>
            <p:cNvPr id="95" name="Arrow: U-Turn 94">
              <a:extLst>
                <a:ext uri="{FF2B5EF4-FFF2-40B4-BE49-F238E27FC236}">
                  <a16:creationId xmlns:a16="http://schemas.microsoft.com/office/drawing/2014/main" id="{8B35D60A-2436-ECA7-26C0-805248267742}"/>
                </a:ext>
              </a:extLst>
            </p:cNvPr>
            <p:cNvSpPr/>
            <p:nvPr/>
          </p:nvSpPr>
          <p:spPr>
            <a:xfrm rot="10800000">
              <a:off x="4791480" y="3514476"/>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96" name="Rectangle 95">
              <a:extLst>
                <a:ext uri="{FF2B5EF4-FFF2-40B4-BE49-F238E27FC236}">
                  <a16:creationId xmlns:a16="http://schemas.microsoft.com/office/drawing/2014/main" id="{73A9ECED-65DA-5DEA-5FC2-8BD87D38F1EC}"/>
                </a:ext>
              </a:extLst>
            </p:cNvPr>
            <p:cNvSpPr/>
            <p:nvPr/>
          </p:nvSpPr>
          <p:spPr>
            <a:xfrm>
              <a:off x="5330617" y="3648114"/>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97" name="Rectangle 96">
              <a:extLst>
                <a:ext uri="{FF2B5EF4-FFF2-40B4-BE49-F238E27FC236}">
                  <a16:creationId xmlns:a16="http://schemas.microsoft.com/office/drawing/2014/main" id="{9D6156D4-574B-519E-901D-E2BD7DA6485E}"/>
                </a:ext>
              </a:extLst>
            </p:cNvPr>
            <p:cNvSpPr/>
            <p:nvPr/>
          </p:nvSpPr>
          <p:spPr>
            <a:xfrm>
              <a:off x="6159968" y="3648113"/>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9157EA56-9BE6-FCF1-D770-3558D3EE3656}"/>
                    </a:ext>
                  </a:extLst>
                </p:cNvPr>
                <p:cNvSpPr txBox="1"/>
                <p:nvPr/>
              </p:nvSpPr>
              <p:spPr>
                <a:xfrm>
                  <a:off x="4372876" y="4502364"/>
                  <a:ext cx="1250855" cy="57977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𝑥</m:t>
                            </m:r>
                          </m:num>
                          <m:den>
                            <m:r>
                              <a:rPr lang="en-GB" sz="2200" b="0" i="1" smtClean="0">
                                <a:latin typeface="Cambria Math" panose="02040503050406030204" pitchFamily="18" charset="0"/>
                              </a:rPr>
                              <m:t>3</m:t>
                            </m:r>
                          </m:den>
                        </m:f>
                        <m:r>
                          <a:rPr lang="en-GB" sz="2200" b="0" i="0" smtClean="0">
                            <a:latin typeface="Cambria Math" panose="02040503050406030204" pitchFamily="18" charset="0"/>
                          </a:rPr>
                          <m:t>+7=9</m:t>
                        </m:r>
                      </m:oMath>
                    </m:oMathPara>
                  </a14:m>
                  <a:endParaRPr lang="en-GB" sz="2200" dirty="0"/>
                </a:p>
              </p:txBody>
            </p:sp>
          </mc:Choice>
          <mc:Fallback xmlns="">
            <p:sp>
              <p:nvSpPr>
                <p:cNvPr id="98" name="TextBox 97">
                  <a:extLst>
                    <a:ext uri="{FF2B5EF4-FFF2-40B4-BE49-F238E27FC236}">
                      <a16:creationId xmlns:a16="http://schemas.microsoft.com/office/drawing/2014/main" id="{9157EA56-9BE6-FCF1-D770-3558D3EE3656}"/>
                    </a:ext>
                  </a:extLst>
                </p:cNvPr>
                <p:cNvSpPr txBox="1">
                  <a:spLocks noRot="1" noChangeAspect="1" noMove="1" noResize="1" noEditPoints="1" noAdjustHandles="1" noChangeArrowheads="1" noChangeShapeType="1" noTextEdit="1"/>
                </p:cNvSpPr>
                <p:nvPr/>
              </p:nvSpPr>
              <p:spPr>
                <a:xfrm>
                  <a:off x="4372876" y="4502364"/>
                  <a:ext cx="1250855" cy="57977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24C0AB87-4D15-EE3C-EDA0-17D09B9FDB3B}"/>
                    </a:ext>
                  </a:extLst>
                </p:cNvPr>
                <p:cNvSpPr txBox="1"/>
                <p:nvPr/>
              </p:nvSpPr>
              <p:spPr>
                <a:xfrm>
                  <a:off x="6346737" y="4502364"/>
                  <a:ext cx="1250855" cy="633828"/>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3=</m:t>
                        </m:r>
                        <m:f>
                          <m:fPr>
                            <m:ctrlPr>
                              <a:rPr lang="en-GB" sz="2200" i="1" smtClean="0">
                                <a:latin typeface="Cambria Math" panose="02040503050406030204" pitchFamily="18" charset="0"/>
                              </a:rPr>
                            </m:ctrlPr>
                          </m:fPr>
                          <m:num>
                            <m:r>
                              <a:rPr lang="en-GB" sz="2200" b="0" i="1" smtClean="0">
                                <a:latin typeface="Cambria Math" panose="02040503050406030204" pitchFamily="18" charset="0"/>
                              </a:rPr>
                              <m:t>𝑥</m:t>
                            </m:r>
                            <m:r>
                              <a:rPr lang="en-GB" sz="2200" b="0" i="1" smtClean="0">
                                <a:latin typeface="Cambria Math" panose="02040503050406030204" pitchFamily="18" charset="0"/>
                              </a:rPr>
                              <m:t>+7</m:t>
                            </m:r>
                          </m:num>
                          <m:den>
                            <m:r>
                              <a:rPr lang="en-GB" sz="2200" b="0" i="1" smtClean="0">
                                <a:latin typeface="Cambria Math" panose="02040503050406030204" pitchFamily="18" charset="0"/>
                              </a:rPr>
                              <m:t>3</m:t>
                            </m:r>
                          </m:den>
                        </m:f>
                      </m:oMath>
                    </m:oMathPara>
                  </a14:m>
                  <a:endParaRPr lang="en-GB" sz="2200" dirty="0"/>
                </a:p>
              </p:txBody>
            </p:sp>
          </mc:Choice>
          <mc:Fallback xmlns="">
            <p:sp>
              <p:nvSpPr>
                <p:cNvPr id="99" name="TextBox 98">
                  <a:extLst>
                    <a:ext uri="{FF2B5EF4-FFF2-40B4-BE49-F238E27FC236}">
                      <a16:creationId xmlns:a16="http://schemas.microsoft.com/office/drawing/2014/main" id="{24C0AB87-4D15-EE3C-EDA0-17D09B9FDB3B}"/>
                    </a:ext>
                  </a:extLst>
                </p:cNvPr>
                <p:cNvSpPr txBox="1">
                  <a:spLocks noRot="1" noChangeAspect="1" noMove="1" noResize="1" noEditPoints="1" noAdjustHandles="1" noChangeArrowheads="1" noChangeShapeType="1" noTextEdit="1"/>
                </p:cNvSpPr>
                <p:nvPr/>
              </p:nvSpPr>
              <p:spPr>
                <a:xfrm>
                  <a:off x="6346737" y="4502364"/>
                  <a:ext cx="1250855" cy="633828"/>
                </a:xfrm>
                <a:prstGeom prst="rect">
                  <a:avLst/>
                </a:prstGeom>
                <a:blipFill>
                  <a:blip r:embed="rId12"/>
                  <a:stretch>
                    <a:fillRect/>
                  </a:stretch>
                </a:blipFill>
              </p:spPr>
              <p:txBody>
                <a:bodyPr/>
                <a:lstStyle/>
                <a:p>
                  <a:r>
                    <a:rPr lang="en-GB">
                      <a:noFill/>
                    </a:rPr>
                    <a:t> </a:t>
                  </a:r>
                </a:p>
              </p:txBody>
            </p:sp>
          </mc:Fallback>
        </mc:AlternateContent>
        <p:sp>
          <p:nvSpPr>
            <p:cNvPr id="100" name="Oval 99">
              <a:extLst>
                <a:ext uri="{FF2B5EF4-FFF2-40B4-BE49-F238E27FC236}">
                  <a16:creationId xmlns:a16="http://schemas.microsoft.com/office/drawing/2014/main" id="{EE48F8ED-7C80-A575-876F-A84ED9AEAAF9}"/>
                </a:ext>
              </a:extLst>
            </p:cNvPr>
            <p:cNvSpPr/>
            <p:nvPr/>
          </p:nvSpPr>
          <p:spPr>
            <a:xfrm>
              <a:off x="4163469" y="2417965"/>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2</a:t>
              </a:r>
            </a:p>
          </p:txBody>
        </p:sp>
      </p:grpSp>
      <p:grpSp>
        <p:nvGrpSpPr>
          <p:cNvPr id="101" name="Group 100">
            <a:extLst>
              <a:ext uri="{FF2B5EF4-FFF2-40B4-BE49-F238E27FC236}">
                <a16:creationId xmlns:a16="http://schemas.microsoft.com/office/drawing/2014/main" id="{989E0669-DA9C-82EF-7AA2-7EAF6CCFD070}"/>
              </a:ext>
            </a:extLst>
          </p:cNvPr>
          <p:cNvGrpSpPr/>
          <p:nvPr/>
        </p:nvGrpSpPr>
        <p:grpSpPr>
          <a:xfrm>
            <a:off x="8187444" y="329857"/>
            <a:ext cx="3497051" cy="2739481"/>
            <a:chOff x="8023869" y="2417965"/>
            <a:chExt cx="3497051" cy="2739481"/>
          </a:xfrm>
        </p:grpSpPr>
        <p:sp>
          <p:nvSpPr>
            <p:cNvPr id="102" name="Oval 101">
              <a:extLst>
                <a:ext uri="{FF2B5EF4-FFF2-40B4-BE49-F238E27FC236}">
                  <a16:creationId xmlns:a16="http://schemas.microsoft.com/office/drawing/2014/main" id="{8D230D67-2CF3-A97C-A61F-036F46C880D3}"/>
                </a:ext>
              </a:extLst>
            </p:cNvPr>
            <p:cNvSpPr/>
            <p:nvPr/>
          </p:nvSpPr>
          <p:spPr>
            <a:xfrm>
              <a:off x="10612900" y="3072453"/>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103" name="Arrow: U-Turn 102">
              <a:extLst>
                <a:ext uri="{FF2B5EF4-FFF2-40B4-BE49-F238E27FC236}">
                  <a16:creationId xmlns:a16="http://schemas.microsoft.com/office/drawing/2014/main" id="{E96956EE-23A8-C109-2ACF-F2BC901C5C63}"/>
                </a:ext>
              </a:extLst>
            </p:cNvPr>
            <p:cNvSpPr/>
            <p:nvPr/>
          </p:nvSpPr>
          <p:spPr>
            <a:xfrm>
              <a:off x="8692740" y="2597921"/>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104" name="Oval 103">
                  <a:extLst>
                    <a:ext uri="{FF2B5EF4-FFF2-40B4-BE49-F238E27FC236}">
                      <a16:creationId xmlns:a16="http://schemas.microsoft.com/office/drawing/2014/main" id="{EA0B055F-C13D-5A9C-B06A-7D28A493732B}"/>
                    </a:ext>
                  </a:extLst>
                </p:cNvPr>
                <p:cNvSpPr/>
                <p:nvPr/>
              </p:nvSpPr>
              <p:spPr>
                <a:xfrm>
                  <a:off x="8311220" y="3101030"/>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
                      </m:oMathParaPr>
                      <m:oMath xmlns:m="http://schemas.openxmlformats.org/officeDocument/2006/math">
                        <m:r>
                          <a:rPr lang="en-GB" sz="2200" i="1" dirty="0" smtClean="0">
                            <a:solidFill>
                              <a:srgbClr val="00628C"/>
                            </a:solidFill>
                            <a:latin typeface="Cambria Math" panose="02040503050406030204" pitchFamily="18" charset="0"/>
                          </a:rPr>
                          <m:t>𝑥</m:t>
                        </m:r>
                      </m:oMath>
                    </m:oMathPara>
                  </a14:m>
                  <a:endParaRPr lang="en-GB" sz="2200" i="1" dirty="0">
                    <a:solidFill>
                      <a:srgbClr val="00628C"/>
                    </a:solidFill>
                  </a:endParaRPr>
                </a:p>
              </p:txBody>
            </p:sp>
          </mc:Choice>
          <mc:Fallback xmlns="">
            <p:sp>
              <p:nvSpPr>
                <p:cNvPr id="104" name="Oval 103">
                  <a:extLst>
                    <a:ext uri="{FF2B5EF4-FFF2-40B4-BE49-F238E27FC236}">
                      <a16:creationId xmlns:a16="http://schemas.microsoft.com/office/drawing/2014/main" id="{EA0B055F-C13D-5A9C-B06A-7D28A493732B}"/>
                    </a:ext>
                  </a:extLst>
                </p:cNvPr>
                <p:cNvSpPr>
                  <a:spLocks noRot="1" noChangeAspect="1" noMove="1" noResize="1" noEditPoints="1" noAdjustHandles="1" noChangeArrowheads="1" noChangeShapeType="1" noTextEdit="1"/>
                </p:cNvSpPr>
                <p:nvPr/>
              </p:nvSpPr>
              <p:spPr>
                <a:xfrm>
                  <a:off x="8311220" y="3101030"/>
                  <a:ext cx="908020" cy="440267"/>
                </a:xfrm>
                <a:prstGeom prst="ellipse">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Rectangle 104">
                  <a:extLst>
                    <a:ext uri="{FF2B5EF4-FFF2-40B4-BE49-F238E27FC236}">
                      <a16:creationId xmlns:a16="http://schemas.microsoft.com/office/drawing/2014/main" id="{CDF80AE6-39AA-527E-95D3-02682A943E12}"/>
                    </a:ext>
                  </a:extLst>
                </p:cNvPr>
                <p:cNvSpPr/>
                <p:nvPr/>
              </p:nvSpPr>
              <p:spPr>
                <a:xfrm>
                  <a:off x="9150157" y="2433186"/>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None/>
                  </a:pPr>
                  <a14:m>
                    <m:oMathPara xmlns:m="http://schemas.openxmlformats.org/officeDocument/2006/math">
                      <m:oMathParaPr>
                        <m:jc m:val="centerGroup"/>
                      </m:oMathParaPr>
                      <m:oMath xmlns:m="http://schemas.openxmlformats.org/officeDocument/2006/math">
                        <m:r>
                          <a:rPr lang="en-GB" sz="2400" i="1" dirty="0" smtClean="0">
                            <a:solidFill>
                              <a:srgbClr val="00628C"/>
                            </a:solidFill>
                            <a:latin typeface="Cambria Math" panose="02040503050406030204" pitchFamily="18" charset="0"/>
                            <a:cs typeface="Arial" panose="020B0604020202020204" pitchFamily="34" charset="0"/>
                            <a:sym typeface="Symbol" panose="05050102010706020507" pitchFamily="18" charset="2"/>
                          </a:rPr>
                          <m:t>− </m:t>
                        </m:r>
                        <m:r>
                          <a:rPr lang="en-GB" sz="2400" i="1" dirty="0">
                            <a:solidFill>
                              <a:srgbClr val="00628C"/>
                            </a:solidFill>
                            <a:latin typeface="Cambria Math" panose="02040503050406030204" pitchFamily="18" charset="0"/>
                          </a:rPr>
                          <m:t>3</m:t>
                        </m:r>
                      </m:oMath>
                    </m:oMathPara>
                  </a14:m>
                  <a:endParaRPr lang="en-GB" sz="2400" dirty="0">
                    <a:solidFill>
                      <a:srgbClr val="00628C"/>
                    </a:solidFill>
                  </a:endParaRPr>
                </a:p>
              </p:txBody>
            </p:sp>
          </mc:Choice>
          <mc:Fallback xmlns="">
            <p:sp>
              <p:nvSpPr>
                <p:cNvPr id="105" name="Rectangle 104">
                  <a:extLst>
                    <a:ext uri="{FF2B5EF4-FFF2-40B4-BE49-F238E27FC236}">
                      <a16:creationId xmlns:a16="http://schemas.microsoft.com/office/drawing/2014/main" id="{CDF80AE6-39AA-527E-95D3-02682A943E12}"/>
                    </a:ext>
                  </a:extLst>
                </p:cNvPr>
                <p:cNvSpPr>
                  <a:spLocks noRot="1" noChangeAspect="1" noMove="1" noResize="1" noEditPoints="1" noAdjustHandles="1" noChangeArrowheads="1" noChangeShapeType="1" noTextEdit="1"/>
                </p:cNvSpPr>
                <p:nvPr/>
              </p:nvSpPr>
              <p:spPr>
                <a:xfrm>
                  <a:off x="9150157" y="2433186"/>
                  <a:ext cx="637606" cy="529931"/>
                </a:xfrm>
                <a:prstGeom prst="rect">
                  <a:avLst/>
                </a:prstGeom>
                <a:blipFill>
                  <a:blip r:embed="rId14"/>
                  <a:stretch>
                    <a:fillRect r="-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3D7555E4-C4A8-7EC1-C00F-F924972E0D84}"/>
                    </a:ext>
                  </a:extLst>
                </p:cNvPr>
                <p:cNvSpPr/>
                <p:nvPr/>
              </p:nvSpPr>
              <p:spPr>
                <a:xfrm>
                  <a:off x="9979508" y="2433185"/>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None/>
                  </a:pPr>
                  <a14:m>
                    <m:oMathPara xmlns:m="http://schemas.openxmlformats.org/officeDocument/2006/math">
                      <m:oMathParaPr>
                        <m:jc m:val="centerGroup"/>
                      </m:oMathParaPr>
                      <m:oMath xmlns:m="http://schemas.openxmlformats.org/officeDocument/2006/math">
                        <m:r>
                          <a:rPr lang="en-GB" sz="2400" i="1" dirty="0" smtClean="0">
                            <a:solidFill>
                              <a:srgbClr val="00628C"/>
                            </a:solidFill>
                            <a:latin typeface="Cambria Math" panose="02040503050406030204" pitchFamily="18" charset="0"/>
                          </a:rPr>
                          <m:t>+ 7</m:t>
                        </m:r>
                      </m:oMath>
                    </m:oMathPara>
                  </a14:m>
                  <a:endParaRPr lang="en-GB" sz="2400" dirty="0">
                    <a:solidFill>
                      <a:srgbClr val="00628C"/>
                    </a:solidFill>
                  </a:endParaRPr>
                </a:p>
              </p:txBody>
            </p:sp>
          </mc:Choice>
          <mc:Fallback xmlns="">
            <p:sp>
              <p:nvSpPr>
                <p:cNvPr id="106" name="Rectangle 105">
                  <a:extLst>
                    <a:ext uri="{FF2B5EF4-FFF2-40B4-BE49-F238E27FC236}">
                      <a16:creationId xmlns:a16="http://schemas.microsoft.com/office/drawing/2014/main" id="{3D7555E4-C4A8-7EC1-C00F-F924972E0D84}"/>
                    </a:ext>
                  </a:extLst>
                </p:cNvPr>
                <p:cNvSpPr>
                  <a:spLocks noRot="1" noChangeAspect="1" noMove="1" noResize="1" noEditPoints="1" noAdjustHandles="1" noChangeArrowheads="1" noChangeShapeType="1" noTextEdit="1"/>
                </p:cNvSpPr>
                <p:nvPr/>
              </p:nvSpPr>
              <p:spPr>
                <a:xfrm>
                  <a:off x="9979508" y="2433185"/>
                  <a:ext cx="637606" cy="529931"/>
                </a:xfrm>
                <a:prstGeom prst="rect">
                  <a:avLst/>
                </a:prstGeom>
                <a:blipFill>
                  <a:blip r:embed="rId15"/>
                  <a:stretch>
                    <a:fillRect r="-2830"/>
                  </a:stretch>
                </a:blipFill>
              </p:spPr>
              <p:txBody>
                <a:bodyPr/>
                <a:lstStyle/>
                <a:p>
                  <a:r>
                    <a:rPr lang="en-GB">
                      <a:noFill/>
                    </a:rPr>
                    <a:t> </a:t>
                  </a:r>
                </a:p>
              </p:txBody>
            </p:sp>
          </mc:Fallback>
        </mc:AlternateContent>
        <p:sp>
          <p:nvSpPr>
            <p:cNvPr id="107" name="Arrow: U-Turn 106">
              <a:extLst>
                <a:ext uri="{FF2B5EF4-FFF2-40B4-BE49-F238E27FC236}">
                  <a16:creationId xmlns:a16="http://schemas.microsoft.com/office/drawing/2014/main" id="{45C387AB-FEDB-9CC4-F589-632E7AA8825F}"/>
                </a:ext>
              </a:extLst>
            </p:cNvPr>
            <p:cNvSpPr/>
            <p:nvPr/>
          </p:nvSpPr>
          <p:spPr>
            <a:xfrm rot="10800000">
              <a:off x="8611020" y="3514475"/>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08" name="Rectangle 107">
              <a:extLst>
                <a:ext uri="{FF2B5EF4-FFF2-40B4-BE49-F238E27FC236}">
                  <a16:creationId xmlns:a16="http://schemas.microsoft.com/office/drawing/2014/main" id="{9880326C-4F57-2A37-CD6F-00C594742851}"/>
                </a:ext>
              </a:extLst>
            </p:cNvPr>
            <p:cNvSpPr/>
            <p:nvPr/>
          </p:nvSpPr>
          <p:spPr>
            <a:xfrm>
              <a:off x="9150157" y="3648113"/>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09" name="Rectangle 108">
              <a:extLst>
                <a:ext uri="{FF2B5EF4-FFF2-40B4-BE49-F238E27FC236}">
                  <a16:creationId xmlns:a16="http://schemas.microsoft.com/office/drawing/2014/main" id="{E669316C-2FFD-F1EF-03D2-B76F1C68C0DD}"/>
                </a:ext>
              </a:extLst>
            </p:cNvPr>
            <p:cNvSpPr/>
            <p:nvPr/>
          </p:nvSpPr>
          <p:spPr>
            <a:xfrm>
              <a:off x="9979508" y="3648112"/>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AFF22768-509A-C442-4F8F-2D193E98E369}"/>
                    </a:ext>
                  </a:extLst>
                </p:cNvPr>
                <p:cNvSpPr txBox="1"/>
                <p:nvPr/>
              </p:nvSpPr>
              <p:spPr>
                <a:xfrm>
                  <a:off x="8751033" y="4388005"/>
                  <a:ext cx="2769887" cy="769441"/>
                </a:xfrm>
                <a:prstGeom prst="rect">
                  <a:avLst/>
                </a:prstGeom>
                <a:noFill/>
              </p:spPr>
              <p:txBody>
                <a:bodyPr wrap="square">
                  <a:spAutoFit/>
                </a:bodyPr>
                <a:lstStyle/>
                <a:p>
                  <a:pPr algn="ctr">
                    <a:spcBef>
                      <a:spcPts val="1200"/>
                    </a:spcBef>
                    <a:spcAft>
                      <a:spcPts val="0"/>
                    </a:spcAft>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16 = </m:t>
                        </m:r>
                        <m:r>
                          <a:rPr lang="en-GB" sz="2200" i="1" dirty="0" smtClean="0">
                            <a:latin typeface="Cambria Math" panose="02040503050406030204" pitchFamily="18" charset="0"/>
                          </a:rPr>
                          <m:t>𝑥</m:t>
                        </m:r>
                        <m:r>
                          <a:rPr lang="en-GB" sz="2200" i="1" dirty="0" smtClean="0">
                            <a:latin typeface="Cambria Math" panose="02040503050406030204" pitchFamily="18" charset="0"/>
                          </a:rPr>
                          <m:t> + 7 – 3</m:t>
                        </m:r>
                      </m:oMath>
                    </m:oMathPara>
                  </a14:m>
                  <a:endParaRPr lang="en-GB" sz="2200" dirty="0"/>
                </a:p>
                <a:p>
                  <a:pPr algn="ctr">
                    <a:spcBef>
                      <a:spcPts val="1200"/>
                    </a:spcBef>
                    <a:spcAft>
                      <a:spcPts val="0"/>
                    </a:spcAft>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16 = </m:t>
                        </m:r>
                        <m:r>
                          <a:rPr lang="en-GB" sz="2200" i="1" dirty="0" smtClean="0">
                            <a:latin typeface="Cambria Math" panose="02040503050406030204" pitchFamily="18" charset="0"/>
                          </a:rPr>
                          <m:t>𝑥</m:t>
                        </m:r>
                        <m:r>
                          <a:rPr lang="en-GB" sz="2200" i="1" dirty="0" smtClean="0">
                            <a:latin typeface="Cambria Math" panose="02040503050406030204" pitchFamily="18" charset="0"/>
                          </a:rPr>
                          <m:t> – 3 + 7</m:t>
                        </m:r>
                      </m:oMath>
                    </m:oMathPara>
                  </a14:m>
                  <a:endParaRPr lang="en-GB" sz="2200" dirty="0"/>
                </a:p>
              </p:txBody>
            </p:sp>
          </mc:Choice>
          <mc:Fallback xmlns="">
            <p:sp>
              <p:nvSpPr>
                <p:cNvPr id="110" name="TextBox 109">
                  <a:extLst>
                    <a:ext uri="{FF2B5EF4-FFF2-40B4-BE49-F238E27FC236}">
                      <a16:creationId xmlns:a16="http://schemas.microsoft.com/office/drawing/2014/main" id="{AFF22768-509A-C442-4F8F-2D193E98E369}"/>
                    </a:ext>
                  </a:extLst>
                </p:cNvPr>
                <p:cNvSpPr txBox="1">
                  <a:spLocks noRot="1" noChangeAspect="1" noMove="1" noResize="1" noEditPoints="1" noAdjustHandles="1" noChangeArrowheads="1" noChangeShapeType="1" noTextEdit="1"/>
                </p:cNvSpPr>
                <p:nvPr/>
              </p:nvSpPr>
              <p:spPr>
                <a:xfrm>
                  <a:off x="8751033" y="4388005"/>
                  <a:ext cx="2769887" cy="769441"/>
                </a:xfrm>
                <a:prstGeom prst="rect">
                  <a:avLst/>
                </a:prstGeom>
                <a:blipFill>
                  <a:blip r:embed="rId16"/>
                  <a:stretch>
                    <a:fillRect/>
                  </a:stretch>
                </a:blipFill>
              </p:spPr>
              <p:txBody>
                <a:bodyPr/>
                <a:lstStyle/>
                <a:p>
                  <a:r>
                    <a:rPr lang="en-GB">
                      <a:noFill/>
                    </a:rPr>
                    <a:t> </a:t>
                  </a:r>
                </a:p>
              </p:txBody>
            </p:sp>
          </mc:Fallback>
        </mc:AlternateContent>
        <p:sp>
          <p:nvSpPr>
            <p:cNvPr id="111" name="Oval 110">
              <a:extLst>
                <a:ext uri="{FF2B5EF4-FFF2-40B4-BE49-F238E27FC236}">
                  <a16:creationId xmlns:a16="http://schemas.microsoft.com/office/drawing/2014/main" id="{FE920F2D-AB7A-FBCF-2D54-D566EE83C818}"/>
                </a:ext>
              </a:extLst>
            </p:cNvPr>
            <p:cNvSpPr/>
            <p:nvPr/>
          </p:nvSpPr>
          <p:spPr>
            <a:xfrm>
              <a:off x="8023869" y="2417965"/>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3</a:t>
              </a:r>
            </a:p>
          </p:txBody>
        </p:sp>
      </p:grpSp>
      <p:grpSp>
        <p:nvGrpSpPr>
          <p:cNvPr id="112" name="Group 111">
            <a:extLst>
              <a:ext uri="{FF2B5EF4-FFF2-40B4-BE49-F238E27FC236}">
                <a16:creationId xmlns:a16="http://schemas.microsoft.com/office/drawing/2014/main" id="{B25939A1-0C61-FD9E-09B5-F0FA491663BB}"/>
              </a:ext>
            </a:extLst>
          </p:cNvPr>
          <p:cNvGrpSpPr/>
          <p:nvPr/>
        </p:nvGrpSpPr>
        <p:grpSpPr>
          <a:xfrm>
            <a:off x="466644" y="3681868"/>
            <a:ext cx="3497051" cy="2759042"/>
            <a:chOff x="303069" y="2419413"/>
            <a:chExt cx="3497051" cy="2759042"/>
          </a:xfrm>
        </p:grpSpPr>
        <p:sp>
          <p:nvSpPr>
            <p:cNvPr id="113" name="Oval 112">
              <a:extLst>
                <a:ext uri="{FF2B5EF4-FFF2-40B4-BE49-F238E27FC236}">
                  <a16:creationId xmlns:a16="http://schemas.microsoft.com/office/drawing/2014/main" id="{B5852CC9-5388-2FE8-EC2C-BE2FAAD2A24E}"/>
                </a:ext>
              </a:extLst>
            </p:cNvPr>
            <p:cNvSpPr/>
            <p:nvPr/>
          </p:nvSpPr>
          <p:spPr>
            <a:xfrm>
              <a:off x="2892100" y="3072455"/>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114" name="Arrow: U-Turn 113">
              <a:extLst>
                <a:ext uri="{FF2B5EF4-FFF2-40B4-BE49-F238E27FC236}">
                  <a16:creationId xmlns:a16="http://schemas.microsoft.com/office/drawing/2014/main" id="{627B2A09-5073-8C4C-B939-52D3CB803E49}"/>
                </a:ext>
              </a:extLst>
            </p:cNvPr>
            <p:cNvSpPr/>
            <p:nvPr/>
          </p:nvSpPr>
          <p:spPr>
            <a:xfrm>
              <a:off x="971940" y="2597923"/>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115" name="Oval 114">
                  <a:extLst>
                    <a:ext uri="{FF2B5EF4-FFF2-40B4-BE49-F238E27FC236}">
                      <a16:creationId xmlns:a16="http://schemas.microsoft.com/office/drawing/2014/main" id="{BF345246-BA7D-4152-7CB9-26F59BF75D7A}"/>
                    </a:ext>
                  </a:extLst>
                </p:cNvPr>
                <p:cNvSpPr/>
                <p:nvPr/>
              </p:nvSpPr>
              <p:spPr>
                <a:xfrm>
                  <a:off x="590420" y="3101032"/>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sz="2200" i="1" dirty="0" smtClean="0">
                            <a:solidFill>
                              <a:srgbClr val="00628C"/>
                            </a:solidFill>
                            <a:latin typeface="Cambria Math" panose="02040503050406030204" pitchFamily="18" charset="0"/>
                          </a:rPr>
                          <m:t>𝑥</m:t>
                        </m:r>
                      </m:oMath>
                    </m:oMathPara>
                  </a14:m>
                  <a:endParaRPr lang="en-GB" sz="2200" i="1" dirty="0">
                    <a:solidFill>
                      <a:srgbClr val="00628C"/>
                    </a:solidFill>
                  </a:endParaRPr>
                </a:p>
              </p:txBody>
            </p:sp>
          </mc:Choice>
          <mc:Fallback xmlns="">
            <p:sp>
              <p:nvSpPr>
                <p:cNvPr id="115" name="Oval 114">
                  <a:extLst>
                    <a:ext uri="{FF2B5EF4-FFF2-40B4-BE49-F238E27FC236}">
                      <a16:creationId xmlns:a16="http://schemas.microsoft.com/office/drawing/2014/main" id="{BF345246-BA7D-4152-7CB9-26F59BF75D7A}"/>
                    </a:ext>
                  </a:extLst>
                </p:cNvPr>
                <p:cNvSpPr>
                  <a:spLocks noRot="1" noChangeAspect="1" noMove="1" noResize="1" noEditPoints="1" noAdjustHandles="1" noChangeArrowheads="1" noChangeShapeType="1" noTextEdit="1"/>
                </p:cNvSpPr>
                <p:nvPr/>
              </p:nvSpPr>
              <p:spPr>
                <a:xfrm>
                  <a:off x="590420" y="3101032"/>
                  <a:ext cx="908020" cy="440267"/>
                </a:xfrm>
                <a:prstGeom prst="ellipse">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C915EF19-B347-7CD0-1586-CB6A79DDEF38}"/>
                    </a:ext>
                  </a:extLst>
                </p:cNvPr>
                <p:cNvSpPr/>
                <p:nvPr/>
              </p:nvSpPr>
              <p:spPr>
                <a:xfrm>
                  <a:off x="1429357" y="2433188"/>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right"/>
                      </m:oMathParaPr>
                      <m:oMath xmlns:m="http://schemas.openxmlformats.org/officeDocument/2006/math">
                        <m:r>
                          <a:rPr lang="en-GB" sz="2400" i="1" dirty="0" smtClean="0">
                            <a:solidFill>
                              <a:srgbClr val="00628C"/>
                            </a:solidFill>
                            <a:latin typeface="Cambria Math" panose="02040503050406030204" pitchFamily="18" charset="0"/>
                          </a:rPr>
                          <m:t>×3</m:t>
                        </m:r>
                      </m:oMath>
                    </m:oMathPara>
                  </a14:m>
                  <a:endParaRPr lang="en-GB" sz="2400" dirty="0">
                    <a:solidFill>
                      <a:srgbClr val="00628C"/>
                    </a:solidFill>
                  </a:endParaRPr>
                </a:p>
              </p:txBody>
            </p:sp>
          </mc:Choice>
          <mc:Fallback xmlns="">
            <p:sp>
              <p:nvSpPr>
                <p:cNvPr id="116" name="Rectangle 115">
                  <a:extLst>
                    <a:ext uri="{FF2B5EF4-FFF2-40B4-BE49-F238E27FC236}">
                      <a16:creationId xmlns:a16="http://schemas.microsoft.com/office/drawing/2014/main" id="{C915EF19-B347-7CD0-1586-CB6A79DDEF38}"/>
                    </a:ext>
                  </a:extLst>
                </p:cNvPr>
                <p:cNvSpPr>
                  <a:spLocks noRot="1" noChangeAspect="1" noMove="1" noResize="1" noEditPoints="1" noAdjustHandles="1" noChangeArrowheads="1" noChangeShapeType="1" noTextEdit="1"/>
                </p:cNvSpPr>
                <p:nvPr/>
              </p:nvSpPr>
              <p:spPr>
                <a:xfrm>
                  <a:off x="1429357" y="2433188"/>
                  <a:ext cx="637606" cy="529931"/>
                </a:xfrm>
                <a:prstGeom prst="rect">
                  <a:avLst/>
                </a:prstGeom>
                <a:blipFill>
                  <a:blip r:embed="rId18"/>
                  <a:stretch>
                    <a:fillRect r="-18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52A781D5-6FBA-BB71-80A0-3ECBFE9EBFF6}"/>
                    </a:ext>
                  </a:extLst>
                </p:cNvPr>
                <p:cNvSpPr/>
                <p:nvPr/>
              </p:nvSpPr>
              <p:spPr>
                <a:xfrm>
                  <a:off x="2258708" y="2433187"/>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right"/>
                      </m:oMathParaPr>
                      <m:oMath xmlns:m="http://schemas.openxmlformats.org/officeDocument/2006/math">
                        <m:r>
                          <a:rPr lang="en-GB" sz="2400" i="1" dirty="0" smtClean="0">
                            <a:solidFill>
                              <a:srgbClr val="00628C"/>
                            </a:solidFill>
                            <a:latin typeface="Cambria Math" panose="02040503050406030204" pitchFamily="18" charset="0"/>
                          </a:rPr>
                          <m:t>+ 7</m:t>
                        </m:r>
                      </m:oMath>
                    </m:oMathPara>
                  </a14:m>
                  <a:endParaRPr lang="en-GB" sz="2400" dirty="0">
                    <a:solidFill>
                      <a:srgbClr val="00628C"/>
                    </a:solidFill>
                  </a:endParaRPr>
                </a:p>
              </p:txBody>
            </p:sp>
          </mc:Choice>
          <mc:Fallback xmlns="">
            <p:sp>
              <p:nvSpPr>
                <p:cNvPr id="117" name="Rectangle 116">
                  <a:extLst>
                    <a:ext uri="{FF2B5EF4-FFF2-40B4-BE49-F238E27FC236}">
                      <a16:creationId xmlns:a16="http://schemas.microsoft.com/office/drawing/2014/main" id="{52A781D5-6FBA-BB71-80A0-3ECBFE9EBFF6}"/>
                    </a:ext>
                  </a:extLst>
                </p:cNvPr>
                <p:cNvSpPr>
                  <a:spLocks noRot="1" noChangeAspect="1" noMove="1" noResize="1" noEditPoints="1" noAdjustHandles="1" noChangeArrowheads="1" noChangeShapeType="1" noTextEdit="1"/>
                </p:cNvSpPr>
                <p:nvPr/>
              </p:nvSpPr>
              <p:spPr>
                <a:xfrm>
                  <a:off x="2258708" y="2433187"/>
                  <a:ext cx="637606" cy="529931"/>
                </a:xfrm>
                <a:prstGeom prst="rect">
                  <a:avLst/>
                </a:prstGeom>
                <a:blipFill>
                  <a:blip r:embed="rId19"/>
                  <a:stretch>
                    <a:fillRect r="-2804"/>
                  </a:stretch>
                </a:blipFill>
              </p:spPr>
              <p:txBody>
                <a:bodyPr/>
                <a:lstStyle/>
                <a:p>
                  <a:r>
                    <a:rPr lang="en-GB">
                      <a:noFill/>
                    </a:rPr>
                    <a:t> </a:t>
                  </a:r>
                </a:p>
              </p:txBody>
            </p:sp>
          </mc:Fallback>
        </mc:AlternateContent>
        <p:sp>
          <p:nvSpPr>
            <p:cNvPr id="118" name="Arrow: U-Turn 117">
              <a:extLst>
                <a:ext uri="{FF2B5EF4-FFF2-40B4-BE49-F238E27FC236}">
                  <a16:creationId xmlns:a16="http://schemas.microsoft.com/office/drawing/2014/main" id="{ED58FB81-C6EA-B7B9-A615-1A3D1DF9D3B6}"/>
                </a:ext>
              </a:extLst>
            </p:cNvPr>
            <p:cNvSpPr/>
            <p:nvPr/>
          </p:nvSpPr>
          <p:spPr>
            <a:xfrm rot="10800000">
              <a:off x="890220" y="3514477"/>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19" name="Rectangle 118">
              <a:extLst>
                <a:ext uri="{FF2B5EF4-FFF2-40B4-BE49-F238E27FC236}">
                  <a16:creationId xmlns:a16="http://schemas.microsoft.com/office/drawing/2014/main" id="{740A0C0A-BED3-3A9A-085B-913457260BE0}"/>
                </a:ext>
              </a:extLst>
            </p:cNvPr>
            <p:cNvSpPr/>
            <p:nvPr/>
          </p:nvSpPr>
          <p:spPr>
            <a:xfrm>
              <a:off x="1429357" y="3648115"/>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20" name="Rectangle 119">
              <a:extLst>
                <a:ext uri="{FF2B5EF4-FFF2-40B4-BE49-F238E27FC236}">
                  <a16:creationId xmlns:a16="http://schemas.microsoft.com/office/drawing/2014/main" id="{9D95155A-CF0E-77A4-5D8C-DEFB7F3B2E23}"/>
                </a:ext>
              </a:extLst>
            </p:cNvPr>
            <p:cNvSpPr/>
            <p:nvPr/>
          </p:nvSpPr>
          <p:spPr>
            <a:xfrm>
              <a:off x="2258708" y="3648114"/>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185EECD8-D58C-7B74-24B4-934181DA3922}"/>
                    </a:ext>
                  </a:extLst>
                </p:cNvPr>
                <p:cNvSpPr txBox="1"/>
                <p:nvPr/>
              </p:nvSpPr>
              <p:spPr>
                <a:xfrm>
                  <a:off x="1160380" y="4409014"/>
                  <a:ext cx="2196655" cy="769441"/>
                </a:xfrm>
                <a:prstGeom prst="rect">
                  <a:avLst/>
                </a:prstGeom>
                <a:noFill/>
              </p:spPr>
              <p:txBody>
                <a:bodyPr wrap="square">
                  <a:spAutoFit/>
                </a:bodyPr>
                <a:lstStyle/>
                <a:p>
                  <a:pPr algn="ctr">
                    <a:spcBef>
                      <a:spcPts val="1200"/>
                    </a:spcBef>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3</m:t>
                        </m:r>
                        <m:r>
                          <a:rPr lang="en-GB" sz="2200" i="1" dirty="0" smtClean="0">
                            <a:latin typeface="Cambria Math" panose="02040503050406030204" pitchFamily="18" charset="0"/>
                          </a:rPr>
                          <m:t>𝑥</m:t>
                        </m:r>
                        <m:r>
                          <a:rPr lang="en-GB" sz="2200" i="1" dirty="0" smtClean="0">
                            <a:latin typeface="Cambria Math" panose="02040503050406030204" pitchFamily="18" charset="0"/>
                          </a:rPr>
                          <m:t> + 7 = 1</m:t>
                        </m:r>
                      </m:oMath>
                    </m:oMathPara>
                  </a14:m>
                  <a:endParaRPr lang="en-GB" sz="2200" dirty="0"/>
                </a:p>
                <a:p>
                  <a:pPr algn="ctr">
                    <a:spcBef>
                      <a:spcPts val="1200"/>
                    </a:spcBef>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3(</m:t>
                        </m:r>
                        <m:r>
                          <a:rPr lang="en-GB" sz="2200" i="1" dirty="0" smtClean="0">
                            <a:latin typeface="Cambria Math" panose="02040503050406030204" pitchFamily="18" charset="0"/>
                          </a:rPr>
                          <m:t>𝑥</m:t>
                        </m:r>
                        <m:r>
                          <a:rPr lang="en-GB" sz="2200" i="1" dirty="0" smtClean="0">
                            <a:latin typeface="Cambria Math" panose="02040503050406030204" pitchFamily="18" charset="0"/>
                          </a:rPr>
                          <m:t> + 7) = 24</m:t>
                        </m:r>
                      </m:oMath>
                    </m:oMathPara>
                  </a14:m>
                  <a:endParaRPr lang="en-GB" sz="2200" dirty="0"/>
                </a:p>
              </p:txBody>
            </p:sp>
          </mc:Choice>
          <mc:Fallback xmlns="">
            <p:sp>
              <p:nvSpPr>
                <p:cNvPr id="121" name="TextBox 120">
                  <a:extLst>
                    <a:ext uri="{FF2B5EF4-FFF2-40B4-BE49-F238E27FC236}">
                      <a16:creationId xmlns:a16="http://schemas.microsoft.com/office/drawing/2014/main" id="{185EECD8-D58C-7B74-24B4-934181DA3922}"/>
                    </a:ext>
                  </a:extLst>
                </p:cNvPr>
                <p:cNvSpPr txBox="1">
                  <a:spLocks noRot="1" noChangeAspect="1" noMove="1" noResize="1" noEditPoints="1" noAdjustHandles="1" noChangeArrowheads="1" noChangeShapeType="1" noTextEdit="1"/>
                </p:cNvSpPr>
                <p:nvPr/>
              </p:nvSpPr>
              <p:spPr>
                <a:xfrm>
                  <a:off x="1160380" y="4409014"/>
                  <a:ext cx="2196655" cy="769441"/>
                </a:xfrm>
                <a:prstGeom prst="rect">
                  <a:avLst/>
                </a:prstGeom>
                <a:blipFill>
                  <a:blip r:embed="rId20"/>
                  <a:stretch>
                    <a:fillRect l="-554" b="-9449"/>
                  </a:stretch>
                </a:blipFill>
              </p:spPr>
              <p:txBody>
                <a:bodyPr/>
                <a:lstStyle/>
                <a:p>
                  <a:r>
                    <a:rPr lang="en-GB">
                      <a:noFill/>
                    </a:rPr>
                    <a:t> </a:t>
                  </a:r>
                </a:p>
              </p:txBody>
            </p:sp>
          </mc:Fallback>
        </mc:AlternateContent>
        <p:sp>
          <p:nvSpPr>
            <p:cNvPr id="122" name="Oval 121">
              <a:extLst>
                <a:ext uri="{FF2B5EF4-FFF2-40B4-BE49-F238E27FC236}">
                  <a16:creationId xmlns:a16="http://schemas.microsoft.com/office/drawing/2014/main" id="{6A850789-3D86-EB55-62E1-FCF8BB23BC55}"/>
                </a:ext>
              </a:extLst>
            </p:cNvPr>
            <p:cNvSpPr/>
            <p:nvPr/>
          </p:nvSpPr>
          <p:spPr>
            <a:xfrm>
              <a:off x="303069" y="2419413"/>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1</a:t>
              </a:r>
            </a:p>
          </p:txBody>
        </p:sp>
      </p:grpSp>
      <p:grpSp>
        <p:nvGrpSpPr>
          <p:cNvPr id="123" name="Group 122">
            <a:extLst>
              <a:ext uri="{FF2B5EF4-FFF2-40B4-BE49-F238E27FC236}">
                <a16:creationId xmlns:a16="http://schemas.microsoft.com/office/drawing/2014/main" id="{80C62691-D1FC-05D7-D59B-DD763026934B}"/>
              </a:ext>
            </a:extLst>
          </p:cNvPr>
          <p:cNvGrpSpPr/>
          <p:nvPr/>
        </p:nvGrpSpPr>
        <p:grpSpPr>
          <a:xfrm>
            <a:off x="4327044" y="3680420"/>
            <a:ext cx="3537911" cy="2718227"/>
            <a:chOff x="4163469" y="2417965"/>
            <a:chExt cx="3537911" cy="2718227"/>
          </a:xfrm>
        </p:grpSpPr>
        <p:sp>
          <p:nvSpPr>
            <p:cNvPr id="124" name="Oval 123">
              <a:extLst>
                <a:ext uri="{FF2B5EF4-FFF2-40B4-BE49-F238E27FC236}">
                  <a16:creationId xmlns:a16="http://schemas.microsoft.com/office/drawing/2014/main" id="{FBF5A03C-AB56-E23D-FCA7-4617A5598CDC}"/>
                </a:ext>
              </a:extLst>
            </p:cNvPr>
            <p:cNvSpPr/>
            <p:nvPr/>
          </p:nvSpPr>
          <p:spPr>
            <a:xfrm>
              <a:off x="6793360" y="3072454"/>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125" name="Arrow: U-Turn 124">
              <a:extLst>
                <a:ext uri="{FF2B5EF4-FFF2-40B4-BE49-F238E27FC236}">
                  <a16:creationId xmlns:a16="http://schemas.microsoft.com/office/drawing/2014/main" id="{63DC8E70-E53C-2CD9-02C0-F38AB6415368}"/>
                </a:ext>
              </a:extLst>
            </p:cNvPr>
            <p:cNvSpPr/>
            <p:nvPr/>
          </p:nvSpPr>
          <p:spPr>
            <a:xfrm>
              <a:off x="4873200" y="2597922"/>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126" name="Oval 125">
                  <a:extLst>
                    <a:ext uri="{FF2B5EF4-FFF2-40B4-BE49-F238E27FC236}">
                      <a16:creationId xmlns:a16="http://schemas.microsoft.com/office/drawing/2014/main" id="{4E784F89-C633-C3D8-46B7-31BD4D44C567}"/>
                    </a:ext>
                  </a:extLst>
                </p:cNvPr>
                <p:cNvSpPr/>
                <p:nvPr/>
              </p:nvSpPr>
              <p:spPr>
                <a:xfrm>
                  <a:off x="4491680" y="3101031"/>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sz="2200" i="1" dirty="0" smtClean="0">
                            <a:solidFill>
                              <a:srgbClr val="00628C"/>
                            </a:solidFill>
                            <a:latin typeface="Cambria Math" panose="02040503050406030204" pitchFamily="18" charset="0"/>
                          </a:rPr>
                          <m:t>𝑥</m:t>
                        </m:r>
                      </m:oMath>
                    </m:oMathPara>
                  </a14:m>
                  <a:endParaRPr lang="en-GB" sz="2200" i="1" dirty="0">
                    <a:solidFill>
                      <a:srgbClr val="00628C"/>
                    </a:solidFill>
                  </a:endParaRPr>
                </a:p>
              </p:txBody>
            </p:sp>
          </mc:Choice>
          <mc:Fallback xmlns="">
            <p:sp>
              <p:nvSpPr>
                <p:cNvPr id="126" name="Oval 125">
                  <a:extLst>
                    <a:ext uri="{FF2B5EF4-FFF2-40B4-BE49-F238E27FC236}">
                      <a16:creationId xmlns:a16="http://schemas.microsoft.com/office/drawing/2014/main" id="{4E784F89-C633-C3D8-46B7-31BD4D44C567}"/>
                    </a:ext>
                  </a:extLst>
                </p:cNvPr>
                <p:cNvSpPr>
                  <a:spLocks noRot="1" noChangeAspect="1" noMove="1" noResize="1" noEditPoints="1" noAdjustHandles="1" noChangeArrowheads="1" noChangeShapeType="1" noTextEdit="1"/>
                </p:cNvSpPr>
                <p:nvPr/>
              </p:nvSpPr>
              <p:spPr>
                <a:xfrm>
                  <a:off x="4491680" y="3101031"/>
                  <a:ext cx="908020" cy="440267"/>
                </a:xfrm>
                <a:prstGeom prst="ellipse">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63673804-788E-27C2-8C92-C39373BFFE78}"/>
                    </a:ext>
                  </a:extLst>
                </p:cNvPr>
                <p:cNvSpPr/>
                <p:nvPr/>
              </p:nvSpPr>
              <p:spPr>
                <a:xfrm>
                  <a:off x="5330617" y="2433187"/>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right"/>
                      </m:oMathParaPr>
                      <m:oMath xmlns:m="http://schemas.openxmlformats.org/officeDocument/2006/math">
                        <m:r>
                          <a:rPr lang="en-GB" sz="2400" i="1" dirty="0" smtClean="0">
                            <a:solidFill>
                              <a:srgbClr val="00628C"/>
                            </a:solidFill>
                            <a:latin typeface="Cambria Math" panose="02040503050406030204" pitchFamily="18" charset="0"/>
                          </a:rPr>
                          <m:t>+ 7</m:t>
                        </m:r>
                      </m:oMath>
                    </m:oMathPara>
                  </a14:m>
                  <a:endParaRPr lang="en-GB" sz="2400" dirty="0">
                    <a:solidFill>
                      <a:srgbClr val="00628C"/>
                    </a:solidFill>
                  </a:endParaRPr>
                </a:p>
              </p:txBody>
            </p:sp>
          </mc:Choice>
          <mc:Fallback xmlns="">
            <p:sp>
              <p:nvSpPr>
                <p:cNvPr id="127" name="Rectangle 126">
                  <a:extLst>
                    <a:ext uri="{FF2B5EF4-FFF2-40B4-BE49-F238E27FC236}">
                      <a16:creationId xmlns:a16="http://schemas.microsoft.com/office/drawing/2014/main" id="{63673804-788E-27C2-8C92-C39373BFFE78}"/>
                    </a:ext>
                  </a:extLst>
                </p:cNvPr>
                <p:cNvSpPr>
                  <a:spLocks noRot="1" noChangeAspect="1" noMove="1" noResize="1" noEditPoints="1" noAdjustHandles="1" noChangeArrowheads="1" noChangeShapeType="1" noTextEdit="1"/>
                </p:cNvSpPr>
                <p:nvPr/>
              </p:nvSpPr>
              <p:spPr>
                <a:xfrm>
                  <a:off x="5330617" y="2433187"/>
                  <a:ext cx="637606" cy="529931"/>
                </a:xfrm>
                <a:prstGeom prst="rect">
                  <a:avLst/>
                </a:prstGeom>
                <a:blipFill>
                  <a:blip r:embed="rId22"/>
                  <a:stretch>
                    <a:fillRect r="-2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CA00CE5D-C26A-5B74-FCB0-A3FCA15A87A4}"/>
                    </a:ext>
                  </a:extLst>
                </p:cNvPr>
                <p:cNvSpPr/>
                <p:nvPr/>
              </p:nvSpPr>
              <p:spPr>
                <a:xfrm>
                  <a:off x="6159968" y="2433186"/>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right"/>
                      </m:oMathParaPr>
                      <m:oMath xmlns:m="http://schemas.openxmlformats.org/officeDocument/2006/math">
                        <m:r>
                          <a:rPr lang="en-GB" sz="2400" i="1" dirty="0" smtClean="0">
                            <a:solidFill>
                              <a:srgbClr val="00628C"/>
                            </a:solidFill>
                            <a:latin typeface="Cambria Math" panose="02040503050406030204" pitchFamily="18" charset="0"/>
                          </a:rPr>
                          <m:t>÷ 3</m:t>
                        </m:r>
                      </m:oMath>
                    </m:oMathPara>
                  </a14:m>
                  <a:endParaRPr lang="en-GB" sz="2400" dirty="0">
                    <a:solidFill>
                      <a:srgbClr val="00628C"/>
                    </a:solidFill>
                  </a:endParaRPr>
                </a:p>
              </p:txBody>
            </p:sp>
          </mc:Choice>
          <mc:Fallback xmlns="">
            <p:sp>
              <p:nvSpPr>
                <p:cNvPr id="128" name="Rectangle 127">
                  <a:extLst>
                    <a:ext uri="{FF2B5EF4-FFF2-40B4-BE49-F238E27FC236}">
                      <a16:creationId xmlns:a16="http://schemas.microsoft.com/office/drawing/2014/main" id="{CA00CE5D-C26A-5B74-FCB0-A3FCA15A87A4}"/>
                    </a:ext>
                  </a:extLst>
                </p:cNvPr>
                <p:cNvSpPr>
                  <a:spLocks noRot="1" noChangeAspect="1" noMove="1" noResize="1" noEditPoints="1" noAdjustHandles="1" noChangeArrowheads="1" noChangeShapeType="1" noTextEdit="1"/>
                </p:cNvSpPr>
                <p:nvPr/>
              </p:nvSpPr>
              <p:spPr>
                <a:xfrm>
                  <a:off x="6159968" y="2433186"/>
                  <a:ext cx="637606" cy="529931"/>
                </a:xfrm>
                <a:prstGeom prst="rect">
                  <a:avLst/>
                </a:prstGeom>
                <a:blipFill>
                  <a:blip r:embed="rId23"/>
                  <a:stretch>
                    <a:fillRect r="-13084"/>
                  </a:stretch>
                </a:blipFill>
              </p:spPr>
              <p:txBody>
                <a:bodyPr/>
                <a:lstStyle/>
                <a:p>
                  <a:r>
                    <a:rPr lang="en-GB">
                      <a:noFill/>
                    </a:rPr>
                    <a:t> </a:t>
                  </a:r>
                </a:p>
              </p:txBody>
            </p:sp>
          </mc:Fallback>
        </mc:AlternateContent>
        <p:sp>
          <p:nvSpPr>
            <p:cNvPr id="129" name="Arrow: U-Turn 128">
              <a:extLst>
                <a:ext uri="{FF2B5EF4-FFF2-40B4-BE49-F238E27FC236}">
                  <a16:creationId xmlns:a16="http://schemas.microsoft.com/office/drawing/2014/main" id="{B819572C-6517-3181-7709-256CD1299A4C}"/>
                </a:ext>
              </a:extLst>
            </p:cNvPr>
            <p:cNvSpPr/>
            <p:nvPr/>
          </p:nvSpPr>
          <p:spPr>
            <a:xfrm rot="10800000">
              <a:off x="4791480" y="3514476"/>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30" name="Rectangle 129">
              <a:extLst>
                <a:ext uri="{FF2B5EF4-FFF2-40B4-BE49-F238E27FC236}">
                  <a16:creationId xmlns:a16="http://schemas.microsoft.com/office/drawing/2014/main" id="{36650FA8-3912-B01E-7C60-52173931A3AD}"/>
                </a:ext>
              </a:extLst>
            </p:cNvPr>
            <p:cNvSpPr/>
            <p:nvPr/>
          </p:nvSpPr>
          <p:spPr>
            <a:xfrm>
              <a:off x="5330617" y="3648114"/>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31" name="Rectangle 130">
              <a:extLst>
                <a:ext uri="{FF2B5EF4-FFF2-40B4-BE49-F238E27FC236}">
                  <a16:creationId xmlns:a16="http://schemas.microsoft.com/office/drawing/2014/main" id="{8B44E7F0-EF05-9F17-9FC0-A90C7531DC84}"/>
                </a:ext>
              </a:extLst>
            </p:cNvPr>
            <p:cNvSpPr/>
            <p:nvPr/>
          </p:nvSpPr>
          <p:spPr>
            <a:xfrm>
              <a:off x="6159968" y="3648113"/>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17864BB7-B73A-EDB6-B6A1-1A22B24A7BD9}"/>
                    </a:ext>
                  </a:extLst>
                </p:cNvPr>
                <p:cNvSpPr txBox="1"/>
                <p:nvPr/>
              </p:nvSpPr>
              <p:spPr>
                <a:xfrm>
                  <a:off x="4372876" y="4502364"/>
                  <a:ext cx="1250855" cy="57977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𝑥</m:t>
                            </m:r>
                          </m:num>
                          <m:den>
                            <m:r>
                              <a:rPr lang="en-GB" sz="2200" b="0" i="1" smtClean="0">
                                <a:latin typeface="Cambria Math" panose="02040503050406030204" pitchFamily="18" charset="0"/>
                              </a:rPr>
                              <m:t>3</m:t>
                            </m:r>
                          </m:den>
                        </m:f>
                        <m:r>
                          <a:rPr lang="en-GB" sz="2200" b="0" i="0" smtClean="0">
                            <a:latin typeface="Cambria Math" panose="02040503050406030204" pitchFamily="18" charset="0"/>
                          </a:rPr>
                          <m:t>+7=9</m:t>
                        </m:r>
                      </m:oMath>
                    </m:oMathPara>
                  </a14:m>
                  <a:endParaRPr lang="en-GB" sz="2200" dirty="0"/>
                </a:p>
              </p:txBody>
            </p:sp>
          </mc:Choice>
          <mc:Fallback xmlns="">
            <p:sp>
              <p:nvSpPr>
                <p:cNvPr id="132" name="TextBox 131">
                  <a:extLst>
                    <a:ext uri="{FF2B5EF4-FFF2-40B4-BE49-F238E27FC236}">
                      <a16:creationId xmlns:a16="http://schemas.microsoft.com/office/drawing/2014/main" id="{17864BB7-B73A-EDB6-B6A1-1A22B24A7BD9}"/>
                    </a:ext>
                  </a:extLst>
                </p:cNvPr>
                <p:cNvSpPr txBox="1">
                  <a:spLocks noRot="1" noChangeAspect="1" noMove="1" noResize="1" noEditPoints="1" noAdjustHandles="1" noChangeArrowheads="1" noChangeShapeType="1" noTextEdit="1"/>
                </p:cNvSpPr>
                <p:nvPr/>
              </p:nvSpPr>
              <p:spPr>
                <a:xfrm>
                  <a:off x="4372876" y="4502364"/>
                  <a:ext cx="1250855" cy="579774"/>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C85C9D0C-87FD-79E1-289F-88FC4A361143}"/>
                    </a:ext>
                  </a:extLst>
                </p:cNvPr>
                <p:cNvSpPr txBox="1"/>
                <p:nvPr/>
              </p:nvSpPr>
              <p:spPr>
                <a:xfrm>
                  <a:off x="6346737" y="4502364"/>
                  <a:ext cx="1250855" cy="633828"/>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3=</m:t>
                        </m:r>
                        <m:f>
                          <m:fPr>
                            <m:ctrlPr>
                              <a:rPr lang="en-GB" sz="2200" i="1" smtClean="0">
                                <a:latin typeface="Cambria Math" panose="02040503050406030204" pitchFamily="18" charset="0"/>
                              </a:rPr>
                            </m:ctrlPr>
                          </m:fPr>
                          <m:num>
                            <m:r>
                              <a:rPr lang="en-GB" sz="2200" b="0" i="1" smtClean="0">
                                <a:latin typeface="Cambria Math" panose="02040503050406030204" pitchFamily="18" charset="0"/>
                              </a:rPr>
                              <m:t>𝑥</m:t>
                            </m:r>
                            <m:r>
                              <a:rPr lang="en-GB" sz="2200" b="0" i="1" smtClean="0">
                                <a:latin typeface="Cambria Math" panose="02040503050406030204" pitchFamily="18" charset="0"/>
                              </a:rPr>
                              <m:t>+7</m:t>
                            </m:r>
                          </m:num>
                          <m:den>
                            <m:r>
                              <a:rPr lang="en-GB" sz="2200" b="0" i="1" smtClean="0">
                                <a:latin typeface="Cambria Math" panose="02040503050406030204" pitchFamily="18" charset="0"/>
                              </a:rPr>
                              <m:t>3</m:t>
                            </m:r>
                          </m:den>
                        </m:f>
                      </m:oMath>
                    </m:oMathPara>
                  </a14:m>
                  <a:endParaRPr lang="en-GB" sz="2200" dirty="0"/>
                </a:p>
              </p:txBody>
            </p:sp>
          </mc:Choice>
          <mc:Fallback xmlns="">
            <p:sp>
              <p:nvSpPr>
                <p:cNvPr id="133" name="TextBox 132">
                  <a:extLst>
                    <a:ext uri="{FF2B5EF4-FFF2-40B4-BE49-F238E27FC236}">
                      <a16:creationId xmlns:a16="http://schemas.microsoft.com/office/drawing/2014/main" id="{C85C9D0C-87FD-79E1-289F-88FC4A361143}"/>
                    </a:ext>
                  </a:extLst>
                </p:cNvPr>
                <p:cNvSpPr txBox="1">
                  <a:spLocks noRot="1" noChangeAspect="1" noMove="1" noResize="1" noEditPoints="1" noAdjustHandles="1" noChangeArrowheads="1" noChangeShapeType="1" noTextEdit="1"/>
                </p:cNvSpPr>
                <p:nvPr/>
              </p:nvSpPr>
              <p:spPr>
                <a:xfrm>
                  <a:off x="6346737" y="4502364"/>
                  <a:ext cx="1250855" cy="633828"/>
                </a:xfrm>
                <a:prstGeom prst="rect">
                  <a:avLst/>
                </a:prstGeom>
                <a:blipFill>
                  <a:blip r:embed="rId25"/>
                  <a:stretch>
                    <a:fillRect/>
                  </a:stretch>
                </a:blipFill>
              </p:spPr>
              <p:txBody>
                <a:bodyPr/>
                <a:lstStyle/>
                <a:p>
                  <a:r>
                    <a:rPr lang="en-GB">
                      <a:noFill/>
                    </a:rPr>
                    <a:t> </a:t>
                  </a:r>
                </a:p>
              </p:txBody>
            </p:sp>
          </mc:Fallback>
        </mc:AlternateContent>
        <p:sp>
          <p:nvSpPr>
            <p:cNvPr id="134" name="Oval 133">
              <a:extLst>
                <a:ext uri="{FF2B5EF4-FFF2-40B4-BE49-F238E27FC236}">
                  <a16:creationId xmlns:a16="http://schemas.microsoft.com/office/drawing/2014/main" id="{9F76250C-DF67-14C1-598D-C8B444D70A2E}"/>
                </a:ext>
              </a:extLst>
            </p:cNvPr>
            <p:cNvSpPr/>
            <p:nvPr/>
          </p:nvSpPr>
          <p:spPr>
            <a:xfrm>
              <a:off x="4163469" y="2417965"/>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2</a:t>
              </a:r>
            </a:p>
          </p:txBody>
        </p:sp>
      </p:grpSp>
      <p:grpSp>
        <p:nvGrpSpPr>
          <p:cNvPr id="135" name="Group 134">
            <a:extLst>
              <a:ext uri="{FF2B5EF4-FFF2-40B4-BE49-F238E27FC236}">
                <a16:creationId xmlns:a16="http://schemas.microsoft.com/office/drawing/2014/main" id="{353755A9-C08D-D988-B7DE-D0F8ACECDB31}"/>
              </a:ext>
            </a:extLst>
          </p:cNvPr>
          <p:cNvGrpSpPr/>
          <p:nvPr/>
        </p:nvGrpSpPr>
        <p:grpSpPr>
          <a:xfrm>
            <a:off x="8187444" y="3680420"/>
            <a:ext cx="3497051" cy="2739481"/>
            <a:chOff x="8023869" y="2417965"/>
            <a:chExt cx="3497051" cy="2739481"/>
          </a:xfrm>
        </p:grpSpPr>
        <p:sp>
          <p:nvSpPr>
            <p:cNvPr id="136" name="Oval 135">
              <a:extLst>
                <a:ext uri="{FF2B5EF4-FFF2-40B4-BE49-F238E27FC236}">
                  <a16:creationId xmlns:a16="http://schemas.microsoft.com/office/drawing/2014/main" id="{FA05689C-2493-F3FE-B12B-B5D78F611296}"/>
                </a:ext>
              </a:extLst>
            </p:cNvPr>
            <p:cNvSpPr/>
            <p:nvPr/>
          </p:nvSpPr>
          <p:spPr>
            <a:xfrm>
              <a:off x="10612900" y="3072453"/>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2200" dirty="0">
                <a:solidFill>
                  <a:srgbClr val="00628C"/>
                </a:solidFill>
              </a:endParaRPr>
            </a:p>
          </p:txBody>
        </p:sp>
        <p:sp>
          <p:nvSpPr>
            <p:cNvPr id="137" name="Arrow: U-Turn 136">
              <a:extLst>
                <a:ext uri="{FF2B5EF4-FFF2-40B4-BE49-F238E27FC236}">
                  <a16:creationId xmlns:a16="http://schemas.microsoft.com/office/drawing/2014/main" id="{285F2274-93CC-A044-D1EF-7C40E6E3BA20}"/>
                </a:ext>
              </a:extLst>
            </p:cNvPr>
            <p:cNvSpPr/>
            <p:nvPr/>
          </p:nvSpPr>
          <p:spPr>
            <a:xfrm>
              <a:off x="8692740" y="2597921"/>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138" name="Oval 137">
                  <a:extLst>
                    <a:ext uri="{FF2B5EF4-FFF2-40B4-BE49-F238E27FC236}">
                      <a16:creationId xmlns:a16="http://schemas.microsoft.com/office/drawing/2014/main" id="{3FBC00DE-B06E-19A8-AD60-40C0FC84473D}"/>
                    </a:ext>
                  </a:extLst>
                </p:cNvPr>
                <p:cNvSpPr/>
                <p:nvPr/>
              </p:nvSpPr>
              <p:spPr>
                <a:xfrm>
                  <a:off x="8311220" y="3101030"/>
                  <a:ext cx="908020" cy="44026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
                      </m:oMathParaPr>
                      <m:oMath xmlns:m="http://schemas.openxmlformats.org/officeDocument/2006/math">
                        <m:r>
                          <a:rPr lang="en-GB" sz="2200" i="1" dirty="0" smtClean="0">
                            <a:solidFill>
                              <a:srgbClr val="00628C"/>
                            </a:solidFill>
                            <a:latin typeface="Cambria Math" panose="02040503050406030204" pitchFamily="18" charset="0"/>
                          </a:rPr>
                          <m:t>𝑥</m:t>
                        </m:r>
                      </m:oMath>
                    </m:oMathPara>
                  </a14:m>
                  <a:endParaRPr lang="en-GB" sz="2200" i="1" dirty="0">
                    <a:solidFill>
                      <a:srgbClr val="00628C"/>
                    </a:solidFill>
                  </a:endParaRPr>
                </a:p>
              </p:txBody>
            </p:sp>
          </mc:Choice>
          <mc:Fallback xmlns="">
            <p:sp>
              <p:nvSpPr>
                <p:cNvPr id="138" name="Oval 137">
                  <a:extLst>
                    <a:ext uri="{FF2B5EF4-FFF2-40B4-BE49-F238E27FC236}">
                      <a16:creationId xmlns:a16="http://schemas.microsoft.com/office/drawing/2014/main" id="{3FBC00DE-B06E-19A8-AD60-40C0FC84473D}"/>
                    </a:ext>
                  </a:extLst>
                </p:cNvPr>
                <p:cNvSpPr>
                  <a:spLocks noRot="1" noChangeAspect="1" noMove="1" noResize="1" noEditPoints="1" noAdjustHandles="1" noChangeArrowheads="1" noChangeShapeType="1" noTextEdit="1"/>
                </p:cNvSpPr>
                <p:nvPr/>
              </p:nvSpPr>
              <p:spPr>
                <a:xfrm>
                  <a:off x="8311220" y="3101030"/>
                  <a:ext cx="908020" cy="440267"/>
                </a:xfrm>
                <a:prstGeom prst="ellipse">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191A49DA-3E45-A240-648C-B69928C4ED56}"/>
                    </a:ext>
                  </a:extLst>
                </p:cNvPr>
                <p:cNvSpPr/>
                <p:nvPr/>
              </p:nvSpPr>
              <p:spPr>
                <a:xfrm>
                  <a:off x="9150157" y="2433186"/>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None/>
                  </a:pPr>
                  <a14:m>
                    <m:oMathPara xmlns:m="http://schemas.openxmlformats.org/officeDocument/2006/math">
                      <m:oMathParaPr>
                        <m:jc m:val="centerGroup"/>
                      </m:oMathParaPr>
                      <m:oMath xmlns:m="http://schemas.openxmlformats.org/officeDocument/2006/math">
                        <m:r>
                          <a:rPr lang="en-GB" sz="2400" i="1" dirty="0" smtClean="0">
                            <a:solidFill>
                              <a:srgbClr val="00628C"/>
                            </a:solidFill>
                            <a:latin typeface="Cambria Math" panose="02040503050406030204" pitchFamily="18" charset="0"/>
                            <a:cs typeface="Arial" panose="020B0604020202020204" pitchFamily="34" charset="0"/>
                            <a:sym typeface="Symbol" panose="05050102010706020507" pitchFamily="18" charset="2"/>
                          </a:rPr>
                          <m:t>− </m:t>
                        </m:r>
                        <m:r>
                          <a:rPr lang="en-GB" sz="2400" i="1" dirty="0">
                            <a:solidFill>
                              <a:srgbClr val="00628C"/>
                            </a:solidFill>
                            <a:latin typeface="Cambria Math" panose="02040503050406030204" pitchFamily="18" charset="0"/>
                          </a:rPr>
                          <m:t>3</m:t>
                        </m:r>
                      </m:oMath>
                    </m:oMathPara>
                  </a14:m>
                  <a:endParaRPr lang="en-GB" sz="2400" dirty="0">
                    <a:solidFill>
                      <a:srgbClr val="00628C"/>
                    </a:solidFill>
                  </a:endParaRPr>
                </a:p>
              </p:txBody>
            </p:sp>
          </mc:Choice>
          <mc:Fallback xmlns="">
            <p:sp>
              <p:nvSpPr>
                <p:cNvPr id="139" name="Rectangle 138">
                  <a:extLst>
                    <a:ext uri="{FF2B5EF4-FFF2-40B4-BE49-F238E27FC236}">
                      <a16:creationId xmlns:a16="http://schemas.microsoft.com/office/drawing/2014/main" id="{191A49DA-3E45-A240-648C-B69928C4ED56}"/>
                    </a:ext>
                  </a:extLst>
                </p:cNvPr>
                <p:cNvSpPr>
                  <a:spLocks noRot="1" noChangeAspect="1" noMove="1" noResize="1" noEditPoints="1" noAdjustHandles="1" noChangeArrowheads="1" noChangeShapeType="1" noTextEdit="1"/>
                </p:cNvSpPr>
                <p:nvPr/>
              </p:nvSpPr>
              <p:spPr>
                <a:xfrm>
                  <a:off x="9150157" y="2433186"/>
                  <a:ext cx="637606" cy="529931"/>
                </a:xfrm>
                <a:prstGeom prst="rect">
                  <a:avLst/>
                </a:prstGeom>
                <a:blipFill>
                  <a:blip r:embed="rId27"/>
                  <a:stretch>
                    <a:fillRect r="-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0" name="Rectangle 139">
                  <a:extLst>
                    <a:ext uri="{FF2B5EF4-FFF2-40B4-BE49-F238E27FC236}">
                      <a16:creationId xmlns:a16="http://schemas.microsoft.com/office/drawing/2014/main" id="{F8BDD458-3C80-D62E-E8CB-A87B1112946C}"/>
                    </a:ext>
                  </a:extLst>
                </p:cNvPr>
                <p:cNvSpPr/>
                <p:nvPr/>
              </p:nvSpPr>
              <p:spPr>
                <a:xfrm>
                  <a:off x="9979508" y="2433185"/>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None/>
                  </a:pPr>
                  <a14:m>
                    <m:oMathPara xmlns:m="http://schemas.openxmlformats.org/officeDocument/2006/math">
                      <m:oMathParaPr>
                        <m:jc m:val="centerGroup"/>
                      </m:oMathParaPr>
                      <m:oMath xmlns:m="http://schemas.openxmlformats.org/officeDocument/2006/math">
                        <m:r>
                          <a:rPr lang="en-GB" sz="2400" i="1" dirty="0" smtClean="0">
                            <a:solidFill>
                              <a:srgbClr val="00628C"/>
                            </a:solidFill>
                            <a:latin typeface="Cambria Math" panose="02040503050406030204" pitchFamily="18" charset="0"/>
                          </a:rPr>
                          <m:t>+ 7</m:t>
                        </m:r>
                      </m:oMath>
                    </m:oMathPara>
                  </a14:m>
                  <a:endParaRPr lang="en-GB" sz="2400" dirty="0">
                    <a:solidFill>
                      <a:srgbClr val="00628C"/>
                    </a:solidFill>
                  </a:endParaRPr>
                </a:p>
              </p:txBody>
            </p:sp>
          </mc:Choice>
          <mc:Fallback xmlns="">
            <p:sp>
              <p:nvSpPr>
                <p:cNvPr id="140" name="Rectangle 139">
                  <a:extLst>
                    <a:ext uri="{FF2B5EF4-FFF2-40B4-BE49-F238E27FC236}">
                      <a16:creationId xmlns:a16="http://schemas.microsoft.com/office/drawing/2014/main" id="{F8BDD458-3C80-D62E-E8CB-A87B1112946C}"/>
                    </a:ext>
                  </a:extLst>
                </p:cNvPr>
                <p:cNvSpPr>
                  <a:spLocks noRot="1" noChangeAspect="1" noMove="1" noResize="1" noEditPoints="1" noAdjustHandles="1" noChangeArrowheads="1" noChangeShapeType="1" noTextEdit="1"/>
                </p:cNvSpPr>
                <p:nvPr/>
              </p:nvSpPr>
              <p:spPr>
                <a:xfrm>
                  <a:off x="9979508" y="2433185"/>
                  <a:ext cx="637606" cy="529931"/>
                </a:xfrm>
                <a:prstGeom prst="rect">
                  <a:avLst/>
                </a:prstGeom>
                <a:blipFill>
                  <a:blip r:embed="rId28"/>
                  <a:stretch>
                    <a:fillRect r="-2830"/>
                  </a:stretch>
                </a:blipFill>
              </p:spPr>
              <p:txBody>
                <a:bodyPr/>
                <a:lstStyle/>
                <a:p>
                  <a:r>
                    <a:rPr lang="en-GB">
                      <a:noFill/>
                    </a:rPr>
                    <a:t> </a:t>
                  </a:r>
                </a:p>
              </p:txBody>
            </p:sp>
          </mc:Fallback>
        </mc:AlternateContent>
        <p:sp>
          <p:nvSpPr>
            <p:cNvPr id="141" name="Arrow: U-Turn 140">
              <a:extLst>
                <a:ext uri="{FF2B5EF4-FFF2-40B4-BE49-F238E27FC236}">
                  <a16:creationId xmlns:a16="http://schemas.microsoft.com/office/drawing/2014/main" id="{B07C43E8-2805-825D-DA69-BA9A17DFDDF2}"/>
                </a:ext>
              </a:extLst>
            </p:cNvPr>
            <p:cNvSpPr/>
            <p:nvPr/>
          </p:nvSpPr>
          <p:spPr>
            <a:xfrm rot="10800000">
              <a:off x="8611020" y="3514475"/>
              <a:ext cx="2528380" cy="529931"/>
            </a:xfrm>
            <a:prstGeom prst="uturnArrow">
              <a:avLst>
                <a:gd name="adj1" fmla="val 28952"/>
                <a:gd name="adj2" fmla="val 25000"/>
                <a:gd name="adj3" fmla="val 25000"/>
                <a:gd name="adj4" fmla="val 43750"/>
                <a:gd name="adj5" fmla="val 96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42" name="Rectangle 141">
              <a:extLst>
                <a:ext uri="{FF2B5EF4-FFF2-40B4-BE49-F238E27FC236}">
                  <a16:creationId xmlns:a16="http://schemas.microsoft.com/office/drawing/2014/main" id="{16293D78-1CF8-274B-6773-57F98D9B400F}"/>
                </a:ext>
              </a:extLst>
            </p:cNvPr>
            <p:cNvSpPr/>
            <p:nvPr/>
          </p:nvSpPr>
          <p:spPr>
            <a:xfrm>
              <a:off x="9150157" y="3648113"/>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p:sp>
          <p:nvSpPr>
            <p:cNvPr id="143" name="Rectangle 142">
              <a:extLst>
                <a:ext uri="{FF2B5EF4-FFF2-40B4-BE49-F238E27FC236}">
                  <a16:creationId xmlns:a16="http://schemas.microsoft.com/office/drawing/2014/main" id="{00052337-6DF0-A733-C253-E0314D688B5D}"/>
                </a:ext>
              </a:extLst>
            </p:cNvPr>
            <p:cNvSpPr/>
            <p:nvPr/>
          </p:nvSpPr>
          <p:spPr>
            <a:xfrm>
              <a:off x="9979508" y="3648112"/>
              <a:ext cx="637606" cy="529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00628C"/>
                </a:solidFill>
              </a:endParaRPr>
            </a:p>
          </p:txBody>
        </p:sp>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CBFB25D0-17F9-8A0D-0FAC-3CEB5AA0FAEF}"/>
                    </a:ext>
                  </a:extLst>
                </p:cNvPr>
                <p:cNvSpPr txBox="1"/>
                <p:nvPr/>
              </p:nvSpPr>
              <p:spPr>
                <a:xfrm>
                  <a:off x="8751033" y="4388005"/>
                  <a:ext cx="2769887" cy="769441"/>
                </a:xfrm>
                <a:prstGeom prst="rect">
                  <a:avLst/>
                </a:prstGeom>
                <a:noFill/>
              </p:spPr>
              <p:txBody>
                <a:bodyPr wrap="square">
                  <a:spAutoFit/>
                </a:bodyPr>
                <a:lstStyle/>
                <a:p>
                  <a:pPr algn="ctr">
                    <a:spcBef>
                      <a:spcPts val="1200"/>
                    </a:spcBef>
                    <a:spcAft>
                      <a:spcPts val="0"/>
                    </a:spcAft>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16 = </m:t>
                        </m:r>
                        <m:r>
                          <a:rPr lang="en-GB" sz="2200" i="1" dirty="0" smtClean="0">
                            <a:latin typeface="Cambria Math" panose="02040503050406030204" pitchFamily="18" charset="0"/>
                          </a:rPr>
                          <m:t>𝑥</m:t>
                        </m:r>
                        <m:r>
                          <a:rPr lang="en-GB" sz="2200" i="1" dirty="0" smtClean="0">
                            <a:latin typeface="Cambria Math" panose="02040503050406030204" pitchFamily="18" charset="0"/>
                          </a:rPr>
                          <m:t> + 7 – 3</m:t>
                        </m:r>
                      </m:oMath>
                    </m:oMathPara>
                  </a14:m>
                  <a:endParaRPr lang="en-GB" sz="2200" dirty="0"/>
                </a:p>
                <a:p>
                  <a:pPr algn="ctr">
                    <a:spcBef>
                      <a:spcPts val="1200"/>
                    </a:spcBef>
                    <a:spcAft>
                      <a:spcPts val="0"/>
                    </a:spcAft>
                    <a:buNone/>
                  </a:pPr>
                  <a14:m>
                    <m:oMathPara xmlns:m="http://schemas.openxmlformats.org/officeDocument/2006/math">
                      <m:oMathParaPr>
                        <m:jc m:val="centerGroup"/>
                      </m:oMathParaPr>
                      <m:oMath xmlns:m="http://schemas.openxmlformats.org/officeDocument/2006/math">
                        <m:r>
                          <a:rPr lang="en-GB" sz="2200" i="1" dirty="0" smtClean="0">
                            <a:latin typeface="Cambria Math" panose="02040503050406030204" pitchFamily="18" charset="0"/>
                          </a:rPr>
                          <m:t>16 = </m:t>
                        </m:r>
                        <m:r>
                          <a:rPr lang="en-GB" sz="2200" i="1" dirty="0" smtClean="0">
                            <a:latin typeface="Cambria Math" panose="02040503050406030204" pitchFamily="18" charset="0"/>
                          </a:rPr>
                          <m:t>𝑥</m:t>
                        </m:r>
                        <m:r>
                          <a:rPr lang="en-GB" sz="2200" i="1" dirty="0" smtClean="0">
                            <a:latin typeface="Cambria Math" panose="02040503050406030204" pitchFamily="18" charset="0"/>
                          </a:rPr>
                          <m:t> – 3 + 7</m:t>
                        </m:r>
                      </m:oMath>
                    </m:oMathPara>
                  </a14:m>
                  <a:endParaRPr lang="en-GB" sz="2200" dirty="0"/>
                </a:p>
              </p:txBody>
            </p:sp>
          </mc:Choice>
          <mc:Fallback xmlns="">
            <p:sp>
              <p:nvSpPr>
                <p:cNvPr id="144" name="TextBox 143">
                  <a:extLst>
                    <a:ext uri="{FF2B5EF4-FFF2-40B4-BE49-F238E27FC236}">
                      <a16:creationId xmlns:a16="http://schemas.microsoft.com/office/drawing/2014/main" id="{CBFB25D0-17F9-8A0D-0FAC-3CEB5AA0FAEF}"/>
                    </a:ext>
                  </a:extLst>
                </p:cNvPr>
                <p:cNvSpPr txBox="1">
                  <a:spLocks noRot="1" noChangeAspect="1" noMove="1" noResize="1" noEditPoints="1" noAdjustHandles="1" noChangeArrowheads="1" noChangeShapeType="1" noTextEdit="1"/>
                </p:cNvSpPr>
                <p:nvPr/>
              </p:nvSpPr>
              <p:spPr>
                <a:xfrm>
                  <a:off x="8751033" y="4388005"/>
                  <a:ext cx="2769887" cy="769441"/>
                </a:xfrm>
                <a:prstGeom prst="rect">
                  <a:avLst/>
                </a:prstGeom>
                <a:blipFill>
                  <a:blip r:embed="rId29"/>
                  <a:stretch>
                    <a:fillRect/>
                  </a:stretch>
                </a:blipFill>
              </p:spPr>
              <p:txBody>
                <a:bodyPr/>
                <a:lstStyle/>
                <a:p>
                  <a:r>
                    <a:rPr lang="en-GB">
                      <a:noFill/>
                    </a:rPr>
                    <a:t> </a:t>
                  </a:r>
                </a:p>
              </p:txBody>
            </p:sp>
          </mc:Fallback>
        </mc:AlternateContent>
        <p:sp>
          <p:nvSpPr>
            <p:cNvPr id="145" name="Oval 144">
              <a:extLst>
                <a:ext uri="{FF2B5EF4-FFF2-40B4-BE49-F238E27FC236}">
                  <a16:creationId xmlns:a16="http://schemas.microsoft.com/office/drawing/2014/main" id="{B7ADBA58-40D5-055C-6B44-9852C191885C}"/>
                </a:ext>
              </a:extLst>
            </p:cNvPr>
            <p:cNvSpPr/>
            <p:nvPr/>
          </p:nvSpPr>
          <p:spPr>
            <a:xfrm>
              <a:off x="8023869" y="2417965"/>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3</a:t>
              </a:r>
            </a:p>
          </p:txBody>
        </p:sp>
      </p:grpSp>
    </p:spTree>
    <p:extLst>
      <p:ext uri="{BB962C8B-B14F-4D97-AF65-F5344CB8AC3E}">
        <p14:creationId xmlns:p14="http://schemas.microsoft.com/office/powerpoint/2010/main" val="25147252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601F785-65C6-0E76-EFDE-2ED13AAC1F67}"/>
                  </a:ext>
                </a:extLst>
              </p:cNvPr>
              <p:cNvSpPr txBox="1"/>
              <p:nvPr/>
            </p:nvSpPr>
            <p:spPr>
              <a:xfrm>
                <a:off x="3003280" y="110087"/>
                <a:ext cx="2977402" cy="2979277"/>
              </a:xfrm>
              <a:prstGeom prst="rect">
                <a:avLst/>
              </a:prstGeom>
              <a:noFill/>
            </p:spPr>
            <p:txBody>
              <a:bodyPr wrap="square" numCol="1" rtlCol="0">
                <a:spAutoFit/>
              </a:bodyPr>
              <a:lstStyle/>
              <a:p>
                <a:pPr>
                  <a:buNone/>
                </a:pPr>
                <a:r>
                  <a:rPr lang="en-GB" sz="2000" dirty="0">
                    <a:solidFill>
                      <a:srgbClr val="585858"/>
                    </a:solidFill>
                    <a:latin typeface="+mn-lt"/>
                  </a:rPr>
                  <a:t>d) </a:t>
                </a:r>
                <a14:m>
                  <m:oMath xmlns:m="http://schemas.openxmlformats.org/officeDocument/2006/math">
                    <m:r>
                      <a:rPr lang="en-GB" sz="2400" i="1" dirty="0" smtClean="0">
                        <a:solidFill>
                          <a:srgbClr val="585858"/>
                        </a:solidFill>
                        <a:latin typeface="Cambria Math" panose="02040503050406030204" pitchFamily="18" charset="0"/>
                      </a:rPr>
                      <m:t>3</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18 000</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60</m:t>
                      </m:r>
                    </m:oMath>
                  </m:oMathPara>
                </a14:m>
                <a:endParaRPr lang="en-GB" sz="2400" dirty="0">
                  <a:solidFill>
                    <a:srgbClr val="585858"/>
                  </a:solidFill>
                  <a:latin typeface="+mn-lt"/>
                </a:endParaRPr>
              </a:p>
              <a:p>
                <a:pPr>
                  <a:buNone/>
                </a:pPr>
                <a:r>
                  <a:rPr lang="en-GB" sz="2000" dirty="0">
                    <a:solidFill>
                      <a:srgbClr val="585858"/>
                    </a:solidFill>
                    <a:latin typeface="+mn-lt"/>
                  </a:rPr>
                  <a:t>e) </a:t>
                </a:r>
                <a14:m>
                  <m:oMath xmlns:m="http://schemas.openxmlformats.org/officeDocument/2006/math">
                    <m:r>
                      <a:rPr lang="en-GB" sz="2400" i="1" dirty="0" smtClean="0">
                        <a:solidFill>
                          <a:srgbClr val="585858"/>
                        </a:solidFill>
                        <a:latin typeface="Cambria Math" panose="02040503050406030204" pitchFamily="18" charset="0"/>
                      </a:rPr>
                      <m:t>3</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177</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58</m:t>
                      </m:r>
                    </m:oMath>
                  </m:oMathPara>
                </a14:m>
                <a:endParaRPr lang="en-GB" sz="2400" dirty="0">
                  <a:solidFill>
                    <a:srgbClr val="585858"/>
                  </a:solidFill>
                  <a:latin typeface="+mn-lt"/>
                </a:endParaRPr>
              </a:p>
              <a:p>
                <a:pPr>
                  <a:buNone/>
                </a:pPr>
                <a:r>
                  <a:rPr lang="en-GB" sz="2000" dirty="0">
                    <a:solidFill>
                      <a:srgbClr val="585858"/>
                    </a:solidFill>
                    <a:latin typeface="+mn-lt"/>
                  </a:rPr>
                  <a:t>f) </a:t>
                </a:r>
                <a14:m>
                  <m:oMath xmlns:m="http://schemas.openxmlformats.org/officeDocument/2006/math">
                    <m:r>
                      <a:rPr lang="en-GB" sz="2400" i="1" dirty="0" smtClean="0">
                        <a:solidFill>
                          <a:srgbClr val="585858"/>
                        </a:solidFill>
                        <a:latin typeface="Cambria Math" panose="02040503050406030204" pitchFamily="18" charset="0"/>
                      </a:rPr>
                      <m:t>4</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+ 10 = 22</m:t>
                    </m:r>
                  </m:oMath>
                </a14:m>
                <a:endParaRPr lang="en-GB" sz="2400" dirty="0">
                  <a:solidFill>
                    <a:srgbClr val="585858"/>
                  </a:solidFill>
                  <a:latin typeface="+mn-lt"/>
                </a:endParaRPr>
              </a:p>
              <a:p>
                <a:pPr>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8</m:t>
                      </m:r>
                    </m:oMath>
                  </m:oMathPara>
                </a14:m>
                <a:endParaRPr lang="en-GB" sz="2400" dirty="0">
                  <a:solidFill>
                    <a:srgbClr val="585858"/>
                  </a:solidFill>
                  <a:latin typeface="+mn-lt"/>
                </a:endParaRPr>
              </a:p>
            </p:txBody>
          </p:sp>
        </mc:Choice>
        <mc:Fallback xmlns="">
          <p:sp>
            <p:nvSpPr>
              <p:cNvPr id="2" name="TextBox 1">
                <a:extLst>
                  <a:ext uri="{FF2B5EF4-FFF2-40B4-BE49-F238E27FC236}">
                    <a16:creationId xmlns:a16="http://schemas.microsoft.com/office/drawing/2014/main" id="{0601F785-65C6-0E76-EFDE-2ED13AAC1F67}"/>
                  </a:ext>
                </a:extLst>
              </p:cNvPr>
              <p:cNvSpPr txBox="1">
                <a:spLocks noRot="1" noChangeAspect="1" noMove="1" noResize="1" noEditPoints="1" noAdjustHandles="1" noChangeArrowheads="1" noChangeShapeType="1" noTextEdit="1"/>
              </p:cNvSpPr>
              <p:nvPr/>
            </p:nvSpPr>
            <p:spPr>
              <a:xfrm>
                <a:off x="3003280" y="110087"/>
                <a:ext cx="2977402" cy="2979277"/>
              </a:xfrm>
              <a:prstGeom prst="rect">
                <a:avLst/>
              </a:prstGeom>
              <a:blipFill>
                <a:blip r:embed="rId3"/>
                <a:stretch>
                  <a:fillRect l="-22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73576E7-727B-D724-0FC3-8E668C6D3EC1}"/>
                  </a:ext>
                </a:extLst>
              </p:cNvPr>
              <p:cNvSpPr txBox="1"/>
              <p:nvPr/>
            </p:nvSpPr>
            <p:spPr>
              <a:xfrm>
                <a:off x="154637" y="110087"/>
                <a:ext cx="2848643" cy="3330592"/>
              </a:xfrm>
              <a:prstGeom prst="rect">
                <a:avLst/>
              </a:prstGeom>
              <a:noFill/>
            </p:spPr>
            <p:txBody>
              <a:bodyPr wrap="square">
                <a:spAutoFit/>
              </a:bodyPr>
              <a:lstStyle/>
              <a:p>
                <a:pPr>
                  <a:buNone/>
                </a:pPr>
                <a:r>
                  <a:rPr lang="en-GB" sz="2000" dirty="0">
                    <a:solidFill>
                      <a:srgbClr val="585858"/>
                    </a:solidFill>
                    <a:latin typeface="+mn-lt"/>
                  </a:rPr>
                  <a:t>a)  </a:t>
                </a:r>
                <a14:m>
                  <m:oMath xmlns:m="http://schemas.openxmlformats.org/officeDocument/2006/math">
                    <m:f>
                      <m:fPr>
                        <m:ctrlPr>
                          <a:rPr lang="en-GB" sz="2400" i="1" smtClean="0">
                            <a:solidFill>
                              <a:srgbClr val="585858"/>
                            </a:solidFill>
                            <a:latin typeface="Cambria Math" panose="02040503050406030204" pitchFamily="18" charset="0"/>
                          </a:rPr>
                        </m:ctrlPr>
                      </m:fPr>
                      <m:num>
                        <m:r>
                          <a:rPr lang="en-GB" sz="2400" b="0" i="1" smtClean="0">
                            <a:solidFill>
                              <a:srgbClr val="585858"/>
                            </a:solidFill>
                            <a:latin typeface="Cambria Math" panose="02040503050406030204" pitchFamily="18" charset="0"/>
                          </a:rPr>
                          <m:t>𝑛</m:t>
                        </m:r>
                      </m:num>
                      <m:den>
                        <m:r>
                          <a:rPr lang="en-GB" sz="2400" b="0" i="1" smtClean="0">
                            <a:solidFill>
                              <a:srgbClr val="585858"/>
                            </a:solidFill>
                            <a:latin typeface="Cambria Math" panose="02040503050406030204" pitchFamily="18" charset="0"/>
                          </a:rPr>
                          <m:t>2</m:t>
                        </m:r>
                      </m:den>
                    </m:f>
                  </m:oMath>
                </a14:m>
                <a:r>
                  <a:rPr lang="en-GB" sz="2400" dirty="0">
                    <a:solidFill>
                      <a:srgbClr val="585858"/>
                    </a:solidFill>
                    <a:latin typeface="+mn-lt"/>
                  </a:rPr>
                  <a:t> </a:t>
                </a:r>
                <a14:m>
                  <m:oMath xmlns:m="http://schemas.openxmlformats.org/officeDocument/2006/math">
                    <m:r>
                      <a:rPr lang="en-GB" sz="2400" i="1" dirty="0" smtClean="0">
                        <a:solidFill>
                          <a:srgbClr val="585858"/>
                        </a:solidFill>
                        <a:latin typeface="Cambria Math" panose="02040503050406030204" pitchFamily="18" charset="0"/>
                      </a:rPr>
                      <m:t>= 40</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
                    </m:oMathParaPr>
                    <m:oMath xmlns:m="http://schemas.openxmlformats.org/officeDocument/2006/math">
                      <m:r>
                        <a:rPr lang="en-GB" sz="2400" b="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20</m:t>
                      </m:r>
                    </m:oMath>
                  </m:oMathPara>
                </a14:m>
                <a:endParaRPr lang="en-GB" sz="2400" dirty="0">
                  <a:solidFill>
                    <a:srgbClr val="585858"/>
                  </a:solidFill>
                  <a:latin typeface="+mn-lt"/>
                </a:endParaRPr>
              </a:p>
              <a:p>
                <a:pPr>
                  <a:spcBef>
                    <a:spcPts val="0"/>
                  </a:spcBef>
                  <a:buNone/>
                </a:pPr>
                <a:r>
                  <a:rPr lang="en-GB" sz="2000" dirty="0">
                    <a:solidFill>
                      <a:srgbClr val="585858"/>
                    </a:solidFill>
                    <a:latin typeface="+mn-lt"/>
                  </a:rPr>
                  <a:t>b) </a:t>
                </a:r>
                <a14:m>
                  <m:oMath xmlns:m="http://schemas.openxmlformats.org/officeDocument/2006/math">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3.5 = 12</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6.5</m:t>
                      </m:r>
                    </m:oMath>
                  </m:oMathPara>
                </a14:m>
                <a:endParaRPr lang="en-GB" sz="2400" dirty="0">
                  <a:solidFill>
                    <a:srgbClr val="585858"/>
                  </a:solidFill>
                  <a:latin typeface="+mn-lt"/>
                </a:endParaRPr>
              </a:p>
              <a:p>
                <a:pPr>
                  <a:buNone/>
                </a:pPr>
                <a:r>
                  <a:rPr lang="en-GB" sz="2000" dirty="0">
                    <a:solidFill>
                      <a:srgbClr val="585858"/>
                    </a:solidFill>
                    <a:latin typeface="+mn-lt"/>
                  </a:rPr>
                  <a:t>c) </a:t>
                </a:r>
                <a14:m>
                  <m:oMath xmlns:m="http://schemas.openxmlformats.org/officeDocument/2006/math">
                    <m:r>
                      <a:rPr lang="en-GB" sz="2400" i="1" dirty="0" smtClean="0">
                        <a:solidFill>
                          <a:srgbClr val="585858"/>
                        </a:solidFill>
                        <a:latin typeface="Cambria Math" panose="02040503050406030204" pitchFamily="18" charset="0"/>
                      </a:rPr>
                      <m:t>2</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9 = −8</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m:t>
                      </m:r>
                      <m:box>
                        <m:boxPr>
                          <m:ctrlPr>
                            <a:rPr lang="en-GB" sz="2400" i="1" smtClean="0">
                              <a:solidFill>
                                <a:srgbClr val="585858"/>
                              </a:solidFill>
                              <a:latin typeface="Cambria Math" panose="02040503050406030204" pitchFamily="18" charset="0"/>
                            </a:rPr>
                          </m:ctrlPr>
                        </m:boxPr>
                        <m:e>
                          <m:argPr>
                            <m:argSz m:val="-1"/>
                          </m:argPr>
                          <m:f>
                            <m:fPr>
                              <m:ctrlPr>
                                <a:rPr lang="en-GB" sz="2400" i="1" smtClean="0">
                                  <a:solidFill>
                                    <a:srgbClr val="585858"/>
                                  </a:solidFill>
                                  <a:latin typeface="Cambria Math" panose="02040503050406030204" pitchFamily="18" charset="0"/>
                                </a:rPr>
                              </m:ctrlPr>
                            </m:fPr>
                            <m:num>
                              <m:r>
                                <a:rPr lang="en-GB" sz="2400" b="0" i="1" smtClean="0">
                                  <a:solidFill>
                                    <a:srgbClr val="585858"/>
                                  </a:solidFill>
                                  <a:latin typeface="Cambria Math" panose="02040503050406030204" pitchFamily="18" charset="0"/>
                                </a:rPr>
                                <m:t>1</m:t>
                              </m:r>
                            </m:num>
                            <m:den>
                              <m:r>
                                <a:rPr lang="en-GB" sz="2400" b="0" i="1" smtClean="0">
                                  <a:solidFill>
                                    <a:srgbClr val="585858"/>
                                  </a:solidFill>
                                  <a:latin typeface="Cambria Math" panose="02040503050406030204" pitchFamily="18" charset="0"/>
                                </a:rPr>
                                <m:t>2</m:t>
                              </m:r>
                            </m:den>
                          </m:f>
                        </m:e>
                      </m:box>
                    </m:oMath>
                  </m:oMathPara>
                </a14:m>
                <a:endParaRPr lang="en-GB" sz="2400" dirty="0">
                  <a:solidFill>
                    <a:srgbClr val="585858"/>
                  </a:solidFill>
                </a:endParaRPr>
              </a:p>
            </p:txBody>
          </p:sp>
        </mc:Choice>
        <mc:Fallback xmlns="">
          <p:sp>
            <p:nvSpPr>
              <p:cNvPr id="3" name="TextBox 2">
                <a:extLst>
                  <a:ext uri="{FF2B5EF4-FFF2-40B4-BE49-F238E27FC236}">
                    <a16:creationId xmlns:a16="http://schemas.microsoft.com/office/drawing/2014/main" id="{A73576E7-727B-D724-0FC3-8E668C6D3EC1}"/>
                  </a:ext>
                </a:extLst>
              </p:cNvPr>
              <p:cNvSpPr txBox="1">
                <a:spLocks noRot="1" noChangeAspect="1" noMove="1" noResize="1" noEditPoints="1" noAdjustHandles="1" noChangeArrowheads="1" noChangeShapeType="1" noTextEdit="1"/>
              </p:cNvSpPr>
              <p:nvPr/>
            </p:nvSpPr>
            <p:spPr>
              <a:xfrm>
                <a:off x="154637" y="110087"/>
                <a:ext cx="2848643" cy="3330592"/>
              </a:xfrm>
              <a:prstGeom prst="rect">
                <a:avLst/>
              </a:prstGeom>
              <a:blipFill>
                <a:blip r:embed="rId4"/>
                <a:stretch>
                  <a:fillRect l="-213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992F17A-1749-AC34-7CDE-91C85F326901}"/>
                  </a:ext>
                </a:extLst>
              </p:cNvPr>
              <p:cNvSpPr txBox="1"/>
              <p:nvPr/>
            </p:nvSpPr>
            <p:spPr>
              <a:xfrm>
                <a:off x="2951652" y="3527408"/>
                <a:ext cx="2977402" cy="2979277"/>
              </a:xfrm>
              <a:prstGeom prst="rect">
                <a:avLst/>
              </a:prstGeom>
              <a:noFill/>
            </p:spPr>
            <p:txBody>
              <a:bodyPr wrap="square" numCol="1" rtlCol="0">
                <a:spAutoFit/>
              </a:bodyPr>
              <a:lstStyle/>
              <a:p>
                <a:pPr>
                  <a:buNone/>
                </a:pPr>
                <a:r>
                  <a:rPr lang="en-GB" sz="2000" dirty="0">
                    <a:solidFill>
                      <a:srgbClr val="585858"/>
                    </a:solidFill>
                    <a:latin typeface="+mn-lt"/>
                  </a:rPr>
                  <a:t>d) </a:t>
                </a:r>
                <a14:m>
                  <m:oMath xmlns:m="http://schemas.openxmlformats.org/officeDocument/2006/math">
                    <m:r>
                      <a:rPr lang="en-GB" sz="2400" i="1" dirty="0" smtClean="0">
                        <a:solidFill>
                          <a:srgbClr val="585858"/>
                        </a:solidFill>
                        <a:latin typeface="Cambria Math" panose="02040503050406030204" pitchFamily="18" charset="0"/>
                      </a:rPr>
                      <m:t>3</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18 000</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60</m:t>
                      </m:r>
                    </m:oMath>
                  </m:oMathPara>
                </a14:m>
                <a:endParaRPr lang="en-GB" sz="2400" dirty="0">
                  <a:solidFill>
                    <a:srgbClr val="585858"/>
                  </a:solidFill>
                  <a:latin typeface="+mn-lt"/>
                </a:endParaRPr>
              </a:p>
              <a:p>
                <a:pPr>
                  <a:buNone/>
                </a:pPr>
                <a:r>
                  <a:rPr lang="en-GB" sz="2000" dirty="0">
                    <a:solidFill>
                      <a:srgbClr val="585858"/>
                    </a:solidFill>
                    <a:latin typeface="+mn-lt"/>
                  </a:rPr>
                  <a:t>e) </a:t>
                </a:r>
                <a14:m>
                  <m:oMath xmlns:m="http://schemas.openxmlformats.org/officeDocument/2006/math">
                    <m:r>
                      <a:rPr lang="en-GB" sz="2400" i="1" dirty="0" smtClean="0">
                        <a:solidFill>
                          <a:srgbClr val="585858"/>
                        </a:solidFill>
                        <a:latin typeface="Cambria Math" panose="02040503050406030204" pitchFamily="18" charset="0"/>
                      </a:rPr>
                      <m:t>3</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177</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58</m:t>
                      </m:r>
                    </m:oMath>
                  </m:oMathPara>
                </a14:m>
                <a:endParaRPr lang="en-GB" sz="2400" dirty="0">
                  <a:solidFill>
                    <a:srgbClr val="585858"/>
                  </a:solidFill>
                  <a:latin typeface="+mn-lt"/>
                </a:endParaRPr>
              </a:p>
              <a:p>
                <a:pPr>
                  <a:buNone/>
                </a:pPr>
                <a:r>
                  <a:rPr lang="en-GB" sz="2000" dirty="0">
                    <a:solidFill>
                      <a:srgbClr val="585858"/>
                    </a:solidFill>
                    <a:latin typeface="+mn-lt"/>
                  </a:rPr>
                  <a:t>f) </a:t>
                </a:r>
                <a14:m>
                  <m:oMath xmlns:m="http://schemas.openxmlformats.org/officeDocument/2006/math">
                    <m:r>
                      <a:rPr lang="en-GB" sz="2400" i="1" dirty="0" smtClean="0">
                        <a:solidFill>
                          <a:srgbClr val="585858"/>
                        </a:solidFill>
                        <a:latin typeface="Cambria Math" panose="02040503050406030204" pitchFamily="18" charset="0"/>
                      </a:rPr>
                      <m:t>4</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+ 10 = 22</m:t>
                    </m:r>
                  </m:oMath>
                </a14:m>
                <a:endParaRPr lang="en-GB" sz="2400" dirty="0">
                  <a:solidFill>
                    <a:srgbClr val="585858"/>
                  </a:solidFill>
                  <a:latin typeface="+mn-lt"/>
                </a:endParaRPr>
              </a:p>
              <a:p>
                <a:pPr>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8</m:t>
                      </m:r>
                    </m:oMath>
                  </m:oMathPara>
                </a14:m>
                <a:endParaRPr lang="en-GB" sz="2400" dirty="0">
                  <a:solidFill>
                    <a:srgbClr val="585858"/>
                  </a:solidFill>
                  <a:latin typeface="+mn-lt"/>
                </a:endParaRPr>
              </a:p>
            </p:txBody>
          </p:sp>
        </mc:Choice>
        <mc:Fallback xmlns="">
          <p:sp>
            <p:nvSpPr>
              <p:cNvPr id="4" name="TextBox 3">
                <a:extLst>
                  <a:ext uri="{FF2B5EF4-FFF2-40B4-BE49-F238E27FC236}">
                    <a16:creationId xmlns:a16="http://schemas.microsoft.com/office/drawing/2014/main" id="{2992F17A-1749-AC34-7CDE-91C85F326901}"/>
                  </a:ext>
                </a:extLst>
              </p:cNvPr>
              <p:cNvSpPr txBox="1">
                <a:spLocks noRot="1" noChangeAspect="1" noMove="1" noResize="1" noEditPoints="1" noAdjustHandles="1" noChangeArrowheads="1" noChangeShapeType="1" noTextEdit="1"/>
              </p:cNvSpPr>
              <p:nvPr/>
            </p:nvSpPr>
            <p:spPr>
              <a:xfrm>
                <a:off x="2951652" y="3527408"/>
                <a:ext cx="2977402" cy="2979277"/>
              </a:xfrm>
              <a:prstGeom prst="rect">
                <a:avLst/>
              </a:prstGeom>
              <a:blipFill>
                <a:blip r:embed="rId5"/>
                <a:stretch>
                  <a:fillRect l="-20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C5137B-CEE9-626C-DE2C-DF3498BAEE50}"/>
                  </a:ext>
                </a:extLst>
              </p:cNvPr>
              <p:cNvSpPr txBox="1"/>
              <p:nvPr/>
            </p:nvSpPr>
            <p:spPr>
              <a:xfrm>
                <a:off x="103009" y="3527408"/>
                <a:ext cx="2848643" cy="3330592"/>
              </a:xfrm>
              <a:prstGeom prst="rect">
                <a:avLst/>
              </a:prstGeom>
              <a:noFill/>
            </p:spPr>
            <p:txBody>
              <a:bodyPr wrap="square">
                <a:spAutoFit/>
              </a:bodyPr>
              <a:lstStyle/>
              <a:p>
                <a:pPr>
                  <a:buNone/>
                </a:pPr>
                <a:r>
                  <a:rPr lang="en-GB" sz="2000" dirty="0">
                    <a:solidFill>
                      <a:srgbClr val="585858"/>
                    </a:solidFill>
                    <a:latin typeface="+mn-lt"/>
                  </a:rPr>
                  <a:t>a)  </a:t>
                </a:r>
                <a14:m>
                  <m:oMath xmlns:m="http://schemas.openxmlformats.org/officeDocument/2006/math">
                    <m:f>
                      <m:fPr>
                        <m:ctrlPr>
                          <a:rPr lang="en-GB" sz="2400" i="1" smtClean="0">
                            <a:solidFill>
                              <a:srgbClr val="585858"/>
                            </a:solidFill>
                            <a:latin typeface="Cambria Math" panose="02040503050406030204" pitchFamily="18" charset="0"/>
                          </a:rPr>
                        </m:ctrlPr>
                      </m:fPr>
                      <m:num>
                        <m:r>
                          <a:rPr lang="en-GB" sz="2400" b="0" i="1" smtClean="0">
                            <a:solidFill>
                              <a:srgbClr val="585858"/>
                            </a:solidFill>
                            <a:latin typeface="Cambria Math" panose="02040503050406030204" pitchFamily="18" charset="0"/>
                          </a:rPr>
                          <m:t>𝑛</m:t>
                        </m:r>
                      </m:num>
                      <m:den>
                        <m:r>
                          <a:rPr lang="en-GB" sz="2400" b="0" i="1" smtClean="0">
                            <a:solidFill>
                              <a:srgbClr val="585858"/>
                            </a:solidFill>
                            <a:latin typeface="Cambria Math" panose="02040503050406030204" pitchFamily="18" charset="0"/>
                          </a:rPr>
                          <m:t>2</m:t>
                        </m:r>
                      </m:den>
                    </m:f>
                  </m:oMath>
                </a14:m>
                <a:r>
                  <a:rPr lang="en-GB" sz="2400" dirty="0">
                    <a:solidFill>
                      <a:srgbClr val="585858"/>
                    </a:solidFill>
                    <a:latin typeface="+mn-lt"/>
                  </a:rPr>
                  <a:t> </a:t>
                </a:r>
                <a14:m>
                  <m:oMath xmlns:m="http://schemas.openxmlformats.org/officeDocument/2006/math">
                    <m:r>
                      <a:rPr lang="en-GB" sz="2400" i="1" dirty="0" smtClean="0">
                        <a:solidFill>
                          <a:srgbClr val="585858"/>
                        </a:solidFill>
                        <a:latin typeface="Cambria Math" panose="02040503050406030204" pitchFamily="18" charset="0"/>
                      </a:rPr>
                      <m:t>= 40</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
                    </m:oMathParaPr>
                    <m:oMath xmlns:m="http://schemas.openxmlformats.org/officeDocument/2006/math">
                      <m:r>
                        <a:rPr lang="en-GB" sz="2400" b="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20</m:t>
                      </m:r>
                    </m:oMath>
                  </m:oMathPara>
                </a14:m>
                <a:endParaRPr lang="en-GB" sz="2400" dirty="0">
                  <a:solidFill>
                    <a:srgbClr val="585858"/>
                  </a:solidFill>
                  <a:latin typeface="+mn-lt"/>
                </a:endParaRPr>
              </a:p>
              <a:p>
                <a:pPr>
                  <a:spcBef>
                    <a:spcPts val="0"/>
                  </a:spcBef>
                  <a:buNone/>
                </a:pPr>
                <a:r>
                  <a:rPr lang="en-GB" sz="2000" dirty="0">
                    <a:solidFill>
                      <a:srgbClr val="585858"/>
                    </a:solidFill>
                    <a:latin typeface="+mn-lt"/>
                  </a:rPr>
                  <a:t>b) </a:t>
                </a:r>
                <a14:m>
                  <m:oMath xmlns:m="http://schemas.openxmlformats.org/officeDocument/2006/math">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3.5 = 12</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6.5</m:t>
                      </m:r>
                    </m:oMath>
                  </m:oMathPara>
                </a14:m>
                <a:endParaRPr lang="en-GB" sz="2400" dirty="0">
                  <a:solidFill>
                    <a:srgbClr val="585858"/>
                  </a:solidFill>
                  <a:latin typeface="+mn-lt"/>
                </a:endParaRPr>
              </a:p>
              <a:p>
                <a:pPr>
                  <a:buNone/>
                </a:pPr>
                <a:r>
                  <a:rPr lang="en-GB" sz="2000" dirty="0">
                    <a:solidFill>
                      <a:srgbClr val="585858"/>
                    </a:solidFill>
                    <a:latin typeface="+mn-lt"/>
                  </a:rPr>
                  <a:t>c) </a:t>
                </a:r>
                <a14:m>
                  <m:oMath xmlns:m="http://schemas.openxmlformats.org/officeDocument/2006/math">
                    <m:r>
                      <a:rPr lang="en-GB" sz="2400" i="1" dirty="0" smtClean="0">
                        <a:solidFill>
                          <a:srgbClr val="585858"/>
                        </a:solidFill>
                        <a:latin typeface="Cambria Math" panose="02040503050406030204" pitchFamily="18" charset="0"/>
                      </a:rPr>
                      <m:t>2</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9 = −8</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m:t>
                      </m:r>
                      <m:box>
                        <m:boxPr>
                          <m:ctrlPr>
                            <a:rPr lang="en-GB" sz="2400" i="1" smtClean="0">
                              <a:solidFill>
                                <a:srgbClr val="585858"/>
                              </a:solidFill>
                              <a:latin typeface="Cambria Math" panose="02040503050406030204" pitchFamily="18" charset="0"/>
                            </a:rPr>
                          </m:ctrlPr>
                        </m:boxPr>
                        <m:e>
                          <m:argPr>
                            <m:argSz m:val="-1"/>
                          </m:argPr>
                          <m:f>
                            <m:fPr>
                              <m:ctrlPr>
                                <a:rPr lang="en-GB" sz="2400" i="1" smtClean="0">
                                  <a:solidFill>
                                    <a:srgbClr val="585858"/>
                                  </a:solidFill>
                                  <a:latin typeface="Cambria Math" panose="02040503050406030204" pitchFamily="18" charset="0"/>
                                </a:rPr>
                              </m:ctrlPr>
                            </m:fPr>
                            <m:num>
                              <m:r>
                                <a:rPr lang="en-GB" sz="2400" b="0" i="1" smtClean="0">
                                  <a:solidFill>
                                    <a:srgbClr val="585858"/>
                                  </a:solidFill>
                                  <a:latin typeface="Cambria Math" panose="02040503050406030204" pitchFamily="18" charset="0"/>
                                </a:rPr>
                                <m:t>1</m:t>
                              </m:r>
                            </m:num>
                            <m:den>
                              <m:r>
                                <a:rPr lang="en-GB" sz="2400" b="0" i="1" smtClean="0">
                                  <a:solidFill>
                                    <a:srgbClr val="585858"/>
                                  </a:solidFill>
                                  <a:latin typeface="Cambria Math" panose="02040503050406030204" pitchFamily="18" charset="0"/>
                                </a:rPr>
                                <m:t>2</m:t>
                              </m:r>
                            </m:den>
                          </m:f>
                        </m:e>
                      </m:box>
                    </m:oMath>
                  </m:oMathPara>
                </a14:m>
                <a:endParaRPr lang="en-GB" sz="2400" dirty="0">
                  <a:solidFill>
                    <a:srgbClr val="585858"/>
                  </a:solidFill>
                </a:endParaRPr>
              </a:p>
            </p:txBody>
          </p:sp>
        </mc:Choice>
        <mc:Fallback xmlns="">
          <p:sp>
            <p:nvSpPr>
              <p:cNvPr id="5" name="TextBox 4">
                <a:extLst>
                  <a:ext uri="{FF2B5EF4-FFF2-40B4-BE49-F238E27FC236}">
                    <a16:creationId xmlns:a16="http://schemas.microsoft.com/office/drawing/2014/main" id="{CDC5137B-CEE9-626C-DE2C-DF3498BAEE50}"/>
                  </a:ext>
                </a:extLst>
              </p:cNvPr>
              <p:cNvSpPr txBox="1">
                <a:spLocks noRot="1" noChangeAspect="1" noMove="1" noResize="1" noEditPoints="1" noAdjustHandles="1" noChangeArrowheads="1" noChangeShapeType="1" noTextEdit="1"/>
              </p:cNvSpPr>
              <p:nvPr/>
            </p:nvSpPr>
            <p:spPr>
              <a:xfrm>
                <a:off x="103009" y="3527408"/>
                <a:ext cx="2848643" cy="3330592"/>
              </a:xfrm>
              <a:prstGeom prst="rect">
                <a:avLst/>
              </a:prstGeom>
              <a:blipFill>
                <a:blip r:embed="rId6"/>
                <a:stretch>
                  <a:fillRect l="-23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CE173EC-E711-075A-736F-C87006005973}"/>
                  </a:ext>
                </a:extLst>
              </p:cNvPr>
              <p:cNvSpPr txBox="1"/>
              <p:nvPr/>
            </p:nvSpPr>
            <p:spPr>
              <a:xfrm>
                <a:off x="9167769" y="110087"/>
                <a:ext cx="2977402" cy="2979277"/>
              </a:xfrm>
              <a:prstGeom prst="rect">
                <a:avLst/>
              </a:prstGeom>
              <a:noFill/>
            </p:spPr>
            <p:txBody>
              <a:bodyPr wrap="square" numCol="1" rtlCol="0">
                <a:spAutoFit/>
              </a:bodyPr>
              <a:lstStyle/>
              <a:p>
                <a:pPr>
                  <a:buNone/>
                </a:pPr>
                <a:r>
                  <a:rPr lang="en-GB" sz="2000" dirty="0">
                    <a:solidFill>
                      <a:srgbClr val="585858"/>
                    </a:solidFill>
                    <a:latin typeface="+mn-lt"/>
                  </a:rPr>
                  <a:t>d) </a:t>
                </a:r>
                <a14:m>
                  <m:oMath xmlns:m="http://schemas.openxmlformats.org/officeDocument/2006/math">
                    <m:r>
                      <a:rPr lang="en-GB" sz="2400" i="1" dirty="0" smtClean="0">
                        <a:solidFill>
                          <a:srgbClr val="585858"/>
                        </a:solidFill>
                        <a:latin typeface="Cambria Math" panose="02040503050406030204" pitchFamily="18" charset="0"/>
                      </a:rPr>
                      <m:t>3</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18 000</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60</m:t>
                      </m:r>
                    </m:oMath>
                  </m:oMathPara>
                </a14:m>
                <a:endParaRPr lang="en-GB" sz="2400" dirty="0">
                  <a:solidFill>
                    <a:srgbClr val="585858"/>
                  </a:solidFill>
                  <a:latin typeface="+mn-lt"/>
                </a:endParaRPr>
              </a:p>
              <a:p>
                <a:pPr>
                  <a:buNone/>
                </a:pPr>
                <a:r>
                  <a:rPr lang="en-GB" sz="2000" dirty="0">
                    <a:solidFill>
                      <a:srgbClr val="585858"/>
                    </a:solidFill>
                    <a:latin typeface="+mn-lt"/>
                  </a:rPr>
                  <a:t>e) </a:t>
                </a:r>
                <a14:m>
                  <m:oMath xmlns:m="http://schemas.openxmlformats.org/officeDocument/2006/math">
                    <m:r>
                      <a:rPr lang="en-GB" sz="2400" i="1" dirty="0" smtClean="0">
                        <a:solidFill>
                          <a:srgbClr val="585858"/>
                        </a:solidFill>
                        <a:latin typeface="Cambria Math" panose="02040503050406030204" pitchFamily="18" charset="0"/>
                      </a:rPr>
                      <m:t>3</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177</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58</m:t>
                      </m:r>
                    </m:oMath>
                  </m:oMathPara>
                </a14:m>
                <a:endParaRPr lang="en-GB" sz="2400" dirty="0">
                  <a:solidFill>
                    <a:srgbClr val="585858"/>
                  </a:solidFill>
                  <a:latin typeface="+mn-lt"/>
                </a:endParaRPr>
              </a:p>
              <a:p>
                <a:pPr>
                  <a:buNone/>
                </a:pPr>
                <a:r>
                  <a:rPr lang="en-GB" sz="2000" dirty="0">
                    <a:solidFill>
                      <a:srgbClr val="585858"/>
                    </a:solidFill>
                    <a:latin typeface="+mn-lt"/>
                  </a:rPr>
                  <a:t>f) </a:t>
                </a:r>
                <a14:m>
                  <m:oMath xmlns:m="http://schemas.openxmlformats.org/officeDocument/2006/math">
                    <m:r>
                      <a:rPr lang="en-GB" sz="2400" i="1" dirty="0" smtClean="0">
                        <a:solidFill>
                          <a:srgbClr val="585858"/>
                        </a:solidFill>
                        <a:latin typeface="Cambria Math" panose="02040503050406030204" pitchFamily="18" charset="0"/>
                      </a:rPr>
                      <m:t>4</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+ 10 = 22</m:t>
                    </m:r>
                  </m:oMath>
                </a14:m>
                <a:endParaRPr lang="en-GB" sz="2400" dirty="0">
                  <a:solidFill>
                    <a:srgbClr val="585858"/>
                  </a:solidFill>
                  <a:latin typeface="+mn-lt"/>
                </a:endParaRPr>
              </a:p>
              <a:p>
                <a:pPr>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8</m:t>
                      </m:r>
                    </m:oMath>
                  </m:oMathPara>
                </a14:m>
                <a:endParaRPr lang="en-GB" sz="2400" dirty="0">
                  <a:solidFill>
                    <a:srgbClr val="585858"/>
                  </a:solidFill>
                  <a:latin typeface="+mn-lt"/>
                </a:endParaRPr>
              </a:p>
            </p:txBody>
          </p:sp>
        </mc:Choice>
        <mc:Fallback xmlns="">
          <p:sp>
            <p:nvSpPr>
              <p:cNvPr id="6" name="TextBox 5">
                <a:extLst>
                  <a:ext uri="{FF2B5EF4-FFF2-40B4-BE49-F238E27FC236}">
                    <a16:creationId xmlns:a16="http://schemas.microsoft.com/office/drawing/2014/main" id="{DCE173EC-E711-075A-736F-C87006005973}"/>
                  </a:ext>
                </a:extLst>
              </p:cNvPr>
              <p:cNvSpPr txBox="1">
                <a:spLocks noRot="1" noChangeAspect="1" noMove="1" noResize="1" noEditPoints="1" noAdjustHandles="1" noChangeArrowheads="1" noChangeShapeType="1" noTextEdit="1"/>
              </p:cNvSpPr>
              <p:nvPr/>
            </p:nvSpPr>
            <p:spPr>
              <a:xfrm>
                <a:off x="9167769" y="110087"/>
                <a:ext cx="2977402" cy="2979277"/>
              </a:xfrm>
              <a:prstGeom prst="rect">
                <a:avLst/>
              </a:prstGeom>
              <a:blipFill>
                <a:blip r:embed="rId7"/>
                <a:stretch>
                  <a:fillRect l="-22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84E592E-AA26-20A3-807C-9FBE8CBE1F60}"/>
                  </a:ext>
                </a:extLst>
              </p:cNvPr>
              <p:cNvSpPr txBox="1"/>
              <p:nvPr/>
            </p:nvSpPr>
            <p:spPr>
              <a:xfrm>
                <a:off x="6319126" y="110087"/>
                <a:ext cx="2848643" cy="3330592"/>
              </a:xfrm>
              <a:prstGeom prst="rect">
                <a:avLst/>
              </a:prstGeom>
              <a:noFill/>
            </p:spPr>
            <p:txBody>
              <a:bodyPr wrap="square">
                <a:spAutoFit/>
              </a:bodyPr>
              <a:lstStyle/>
              <a:p>
                <a:pPr>
                  <a:buNone/>
                </a:pPr>
                <a:r>
                  <a:rPr lang="en-GB" sz="2000" dirty="0">
                    <a:solidFill>
                      <a:srgbClr val="585858"/>
                    </a:solidFill>
                    <a:latin typeface="+mn-lt"/>
                  </a:rPr>
                  <a:t>a)  </a:t>
                </a:r>
                <a14:m>
                  <m:oMath xmlns:m="http://schemas.openxmlformats.org/officeDocument/2006/math">
                    <m:f>
                      <m:fPr>
                        <m:ctrlPr>
                          <a:rPr lang="en-GB" sz="2400" i="1" smtClean="0">
                            <a:solidFill>
                              <a:srgbClr val="585858"/>
                            </a:solidFill>
                            <a:latin typeface="Cambria Math" panose="02040503050406030204" pitchFamily="18" charset="0"/>
                          </a:rPr>
                        </m:ctrlPr>
                      </m:fPr>
                      <m:num>
                        <m:r>
                          <a:rPr lang="en-GB" sz="2400" b="0" i="1" smtClean="0">
                            <a:solidFill>
                              <a:srgbClr val="585858"/>
                            </a:solidFill>
                            <a:latin typeface="Cambria Math" panose="02040503050406030204" pitchFamily="18" charset="0"/>
                          </a:rPr>
                          <m:t>𝑛</m:t>
                        </m:r>
                      </m:num>
                      <m:den>
                        <m:r>
                          <a:rPr lang="en-GB" sz="2400" b="0" i="1" smtClean="0">
                            <a:solidFill>
                              <a:srgbClr val="585858"/>
                            </a:solidFill>
                            <a:latin typeface="Cambria Math" panose="02040503050406030204" pitchFamily="18" charset="0"/>
                          </a:rPr>
                          <m:t>2</m:t>
                        </m:r>
                      </m:den>
                    </m:f>
                  </m:oMath>
                </a14:m>
                <a:r>
                  <a:rPr lang="en-GB" sz="2400" dirty="0">
                    <a:solidFill>
                      <a:srgbClr val="585858"/>
                    </a:solidFill>
                    <a:latin typeface="+mn-lt"/>
                  </a:rPr>
                  <a:t> </a:t>
                </a:r>
                <a14:m>
                  <m:oMath xmlns:m="http://schemas.openxmlformats.org/officeDocument/2006/math">
                    <m:r>
                      <a:rPr lang="en-GB" sz="2400" i="1" dirty="0" smtClean="0">
                        <a:solidFill>
                          <a:srgbClr val="585858"/>
                        </a:solidFill>
                        <a:latin typeface="Cambria Math" panose="02040503050406030204" pitchFamily="18" charset="0"/>
                      </a:rPr>
                      <m:t>= 40</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
                    </m:oMathParaPr>
                    <m:oMath xmlns:m="http://schemas.openxmlformats.org/officeDocument/2006/math">
                      <m:r>
                        <a:rPr lang="en-GB" sz="2400" b="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20</m:t>
                      </m:r>
                    </m:oMath>
                  </m:oMathPara>
                </a14:m>
                <a:endParaRPr lang="en-GB" sz="2400" dirty="0">
                  <a:solidFill>
                    <a:srgbClr val="585858"/>
                  </a:solidFill>
                  <a:latin typeface="+mn-lt"/>
                </a:endParaRPr>
              </a:p>
              <a:p>
                <a:pPr>
                  <a:spcBef>
                    <a:spcPts val="0"/>
                  </a:spcBef>
                  <a:buNone/>
                </a:pPr>
                <a:r>
                  <a:rPr lang="en-GB" sz="2000" dirty="0">
                    <a:solidFill>
                      <a:srgbClr val="585858"/>
                    </a:solidFill>
                    <a:latin typeface="+mn-lt"/>
                  </a:rPr>
                  <a:t>b) </a:t>
                </a:r>
                <a14:m>
                  <m:oMath xmlns:m="http://schemas.openxmlformats.org/officeDocument/2006/math">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3.5 = 12</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6.5</m:t>
                      </m:r>
                    </m:oMath>
                  </m:oMathPara>
                </a14:m>
                <a:endParaRPr lang="en-GB" sz="2400" dirty="0">
                  <a:solidFill>
                    <a:srgbClr val="585858"/>
                  </a:solidFill>
                  <a:latin typeface="+mn-lt"/>
                </a:endParaRPr>
              </a:p>
              <a:p>
                <a:pPr>
                  <a:buNone/>
                </a:pPr>
                <a:r>
                  <a:rPr lang="en-GB" sz="2000" dirty="0">
                    <a:solidFill>
                      <a:srgbClr val="585858"/>
                    </a:solidFill>
                    <a:latin typeface="+mn-lt"/>
                  </a:rPr>
                  <a:t>c) </a:t>
                </a:r>
                <a14:m>
                  <m:oMath xmlns:m="http://schemas.openxmlformats.org/officeDocument/2006/math">
                    <m:r>
                      <a:rPr lang="en-GB" sz="2400" i="1" dirty="0" smtClean="0">
                        <a:solidFill>
                          <a:srgbClr val="585858"/>
                        </a:solidFill>
                        <a:latin typeface="Cambria Math" panose="02040503050406030204" pitchFamily="18" charset="0"/>
                      </a:rPr>
                      <m:t>2</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9 = −8</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m:t>
                      </m:r>
                      <m:box>
                        <m:boxPr>
                          <m:ctrlPr>
                            <a:rPr lang="en-GB" sz="2400" i="1" smtClean="0">
                              <a:solidFill>
                                <a:srgbClr val="585858"/>
                              </a:solidFill>
                              <a:latin typeface="Cambria Math" panose="02040503050406030204" pitchFamily="18" charset="0"/>
                            </a:rPr>
                          </m:ctrlPr>
                        </m:boxPr>
                        <m:e>
                          <m:argPr>
                            <m:argSz m:val="-1"/>
                          </m:argPr>
                          <m:f>
                            <m:fPr>
                              <m:ctrlPr>
                                <a:rPr lang="en-GB" sz="2400" i="1" smtClean="0">
                                  <a:solidFill>
                                    <a:srgbClr val="585858"/>
                                  </a:solidFill>
                                  <a:latin typeface="Cambria Math" panose="02040503050406030204" pitchFamily="18" charset="0"/>
                                </a:rPr>
                              </m:ctrlPr>
                            </m:fPr>
                            <m:num>
                              <m:r>
                                <a:rPr lang="en-GB" sz="2400" b="0" i="1" smtClean="0">
                                  <a:solidFill>
                                    <a:srgbClr val="585858"/>
                                  </a:solidFill>
                                  <a:latin typeface="Cambria Math" panose="02040503050406030204" pitchFamily="18" charset="0"/>
                                </a:rPr>
                                <m:t>1</m:t>
                              </m:r>
                            </m:num>
                            <m:den>
                              <m:r>
                                <a:rPr lang="en-GB" sz="2400" b="0" i="1" smtClean="0">
                                  <a:solidFill>
                                    <a:srgbClr val="585858"/>
                                  </a:solidFill>
                                  <a:latin typeface="Cambria Math" panose="02040503050406030204" pitchFamily="18" charset="0"/>
                                </a:rPr>
                                <m:t>2</m:t>
                              </m:r>
                            </m:den>
                          </m:f>
                        </m:e>
                      </m:box>
                    </m:oMath>
                  </m:oMathPara>
                </a14:m>
                <a:endParaRPr lang="en-GB" sz="2400" dirty="0">
                  <a:solidFill>
                    <a:srgbClr val="585858"/>
                  </a:solidFill>
                </a:endParaRPr>
              </a:p>
            </p:txBody>
          </p:sp>
        </mc:Choice>
        <mc:Fallback xmlns="">
          <p:sp>
            <p:nvSpPr>
              <p:cNvPr id="7" name="TextBox 6">
                <a:extLst>
                  <a:ext uri="{FF2B5EF4-FFF2-40B4-BE49-F238E27FC236}">
                    <a16:creationId xmlns:a16="http://schemas.microsoft.com/office/drawing/2014/main" id="{B84E592E-AA26-20A3-807C-9FBE8CBE1F60}"/>
                  </a:ext>
                </a:extLst>
              </p:cNvPr>
              <p:cNvSpPr txBox="1">
                <a:spLocks noRot="1" noChangeAspect="1" noMove="1" noResize="1" noEditPoints="1" noAdjustHandles="1" noChangeArrowheads="1" noChangeShapeType="1" noTextEdit="1"/>
              </p:cNvSpPr>
              <p:nvPr/>
            </p:nvSpPr>
            <p:spPr>
              <a:xfrm>
                <a:off x="6319126" y="110087"/>
                <a:ext cx="2848643" cy="3330592"/>
              </a:xfrm>
              <a:prstGeom prst="rect">
                <a:avLst/>
              </a:prstGeom>
              <a:blipFill>
                <a:blip r:embed="rId8"/>
                <a:stretch>
                  <a:fillRect l="-23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FD0D1F6-2C1E-F49A-37F5-E31BB210FBC1}"/>
                  </a:ext>
                </a:extLst>
              </p:cNvPr>
              <p:cNvSpPr txBox="1"/>
              <p:nvPr/>
            </p:nvSpPr>
            <p:spPr>
              <a:xfrm>
                <a:off x="9116141" y="3527408"/>
                <a:ext cx="2977402" cy="2979277"/>
              </a:xfrm>
              <a:prstGeom prst="rect">
                <a:avLst/>
              </a:prstGeom>
              <a:noFill/>
            </p:spPr>
            <p:txBody>
              <a:bodyPr wrap="square" numCol="1" rtlCol="0">
                <a:spAutoFit/>
              </a:bodyPr>
              <a:lstStyle/>
              <a:p>
                <a:pPr>
                  <a:buNone/>
                </a:pPr>
                <a:r>
                  <a:rPr lang="en-GB" sz="2000" dirty="0">
                    <a:solidFill>
                      <a:srgbClr val="585858"/>
                    </a:solidFill>
                    <a:latin typeface="+mn-lt"/>
                  </a:rPr>
                  <a:t>d) </a:t>
                </a:r>
                <a14:m>
                  <m:oMath xmlns:m="http://schemas.openxmlformats.org/officeDocument/2006/math">
                    <m:r>
                      <a:rPr lang="en-GB" sz="2400" i="1" dirty="0" smtClean="0">
                        <a:solidFill>
                          <a:srgbClr val="585858"/>
                        </a:solidFill>
                        <a:latin typeface="Cambria Math" panose="02040503050406030204" pitchFamily="18" charset="0"/>
                      </a:rPr>
                      <m:t>3</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18 000</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60</m:t>
                      </m:r>
                    </m:oMath>
                  </m:oMathPara>
                </a14:m>
                <a:endParaRPr lang="en-GB" sz="2400" dirty="0">
                  <a:solidFill>
                    <a:srgbClr val="585858"/>
                  </a:solidFill>
                  <a:latin typeface="+mn-lt"/>
                </a:endParaRPr>
              </a:p>
              <a:p>
                <a:pPr>
                  <a:buNone/>
                </a:pPr>
                <a:r>
                  <a:rPr lang="en-GB" sz="2000" dirty="0">
                    <a:solidFill>
                      <a:srgbClr val="585858"/>
                    </a:solidFill>
                    <a:latin typeface="+mn-lt"/>
                  </a:rPr>
                  <a:t>e) </a:t>
                </a:r>
                <a14:m>
                  <m:oMath xmlns:m="http://schemas.openxmlformats.org/officeDocument/2006/math">
                    <m:r>
                      <a:rPr lang="en-GB" sz="2400" i="1" dirty="0" smtClean="0">
                        <a:solidFill>
                          <a:srgbClr val="585858"/>
                        </a:solidFill>
                        <a:latin typeface="Cambria Math" panose="02040503050406030204" pitchFamily="18" charset="0"/>
                      </a:rPr>
                      <m:t>3</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177</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58</m:t>
                      </m:r>
                    </m:oMath>
                  </m:oMathPara>
                </a14:m>
                <a:endParaRPr lang="en-GB" sz="2400" dirty="0">
                  <a:solidFill>
                    <a:srgbClr val="585858"/>
                  </a:solidFill>
                  <a:latin typeface="+mn-lt"/>
                </a:endParaRPr>
              </a:p>
              <a:p>
                <a:pPr>
                  <a:buNone/>
                </a:pPr>
                <a:r>
                  <a:rPr lang="en-GB" sz="2000" dirty="0">
                    <a:solidFill>
                      <a:srgbClr val="585858"/>
                    </a:solidFill>
                    <a:latin typeface="+mn-lt"/>
                  </a:rPr>
                  <a:t>f) </a:t>
                </a:r>
                <a14:m>
                  <m:oMath xmlns:m="http://schemas.openxmlformats.org/officeDocument/2006/math">
                    <m:r>
                      <a:rPr lang="en-GB" sz="2400" i="1" dirty="0" smtClean="0">
                        <a:solidFill>
                          <a:srgbClr val="585858"/>
                        </a:solidFill>
                        <a:latin typeface="Cambria Math" panose="02040503050406030204" pitchFamily="18" charset="0"/>
                      </a:rPr>
                      <m:t>4</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+ 10 = 22</m:t>
                    </m:r>
                  </m:oMath>
                </a14:m>
                <a:endParaRPr lang="en-GB" sz="2400" dirty="0">
                  <a:solidFill>
                    <a:srgbClr val="585858"/>
                  </a:solidFill>
                  <a:latin typeface="+mn-lt"/>
                </a:endParaRPr>
              </a:p>
              <a:p>
                <a:pPr>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8</m:t>
                      </m:r>
                    </m:oMath>
                  </m:oMathPara>
                </a14:m>
                <a:endParaRPr lang="en-GB" sz="2400" dirty="0">
                  <a:solidFill>
                    <a:srgbClr val="585858"/>
                  </a:solidFill>
                  <a:latin typeface="+mn-lt"/>
                </a:endParaRPr>
              </a:p>
            </p:txBody>
          </p:sp>
        </mc:Choice>
        <mc:Fallback xmlns="">
          <p:sp>
            <p:nvSpPr>
              <p:cNvPr id="8" name="TextBox 7">
                <a:extLst>
                  <a:ext uri="{FF2B5EF4-FFF2-40B4-BE49-F238E27FC236}">
                    <a16:creationId xmlns:a16="http://schemas.microsoft.com/office/drawing/2014/main" id="{CFD0D1F6-2C1E-F49A-37F5-E31BB210FBC1}"/>
                  </a:ext>
                </a:extLst>
              </p:cNvPr>
              <p:cNvSpPr txBox="1">
                <a:spLocks noRot="1" noChangeAspect="1" noMove="1" noResize="1" noEditPoints="1" noAdjustHandles="1" noChangeArrowheads="1" noChangeShapeType="1" noTextEdit="1"/>
              </p:cNvSpPr>
              <p:nvPr/>
            </p:nvSpPr>
            <p:spPr>
              <a:xfrm>
                <a:off x="9116141" y="3527408"/>
                <a:ext cx="2977402" cy="2979277"/>
              </a:xfrm>
              <a:prstGeom prst="rect">
                <a:avLst/>
              </a:prstGeom>
              <a:blipFill>
                <a:blip r:embed="rId9"/>
                <a:stretch>
                  <a:fillRect l="-20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9970EE8-0987-2118-8230-6ACD1A34E0C7}"/>
                  </a:ext>
                </a:extLst>
              </p:cNvPr>
              <p:cNvSpPr txBox="1"/>
              <p:nvPr/>
            </p:nvSpPr>
            <p:spPr>
              <a:xfrm>
                <a:off x="6267498" y="3527408"/>
                <a:ext cx="2848643" cy="3330592"/>
              </a:xfrm>
              <a:prstGeom prst="rect">
                <a:avLst/>
              </a:prstGeom>
              <a:noFill/>
            </p:spPr>
            <p:txBody>
              <a:bodyPr wrap="square">
                <a:spAutoFit/>
              </a:bodyPr>
              <a:lstStyle/>
              <a:p>
                <a:pPr>
                  <a:buNone/>
                </a:pPr>
                <a:r>
                  <a:rPr lang="en-GB" sz="2000" dirty="0">
                    <a:solidFill>
                      <a:srgbClr val="585858"/>
                    </a:solidFill>
                    <a:latin typeface="+mn-lt"/>
                  </a:rPr>
                  <a:t>a)  </a:t>
                </a:r>
                <a14:m>
                  <m:oMath xmlns:m="http://schemas.openxmlformats.org/officeDocument/2006/math">
                    <m:f>
                      <m:fPr>
                        <m:ctrlPr>
                          <a:rPr lang="en-GB" sz="2400" i="1" smtClean="0">
                            <a:solidFill>
                              <a:srgbClr val="585858"/>
                            </a:solidFill>
                            <a:latin typeface="Cambria Math" panose="02040503050406030204" pitchFamily="18" charset="0"/>
                          </a:rPr>
                        </m:ctrlPr>
                      </m:fPr>
                      <m:num>
                        <m:r>
                          <a:rPr lang="en-GB" sz="2400" b="0" i="1" smtClean="0">
                            <a:solidFill>
                              <a:srgbClr val="585858"/>
                            </a:solidFill>
                            <a:latin typeface="Cambria Math" panose="02040503050406030204" pitchFamily="18" charset="0"/>
                          </a:rPr>
                          <m:t>𝑛</m:t>
                        </m:r>
                      </m:num>
                      <m:den>
                        <m:r>
                          <a:rPr lang="en-GB" sz="2400" b="0" i="1" smtClean="0">
                            <a:solidFill>
                              <a:srgbClr val="585858"/>
                            </a:solidFill>
                            <a:latin typeface="Cambria Math" panose="02040503050406030204" pitchFamily="18" charset="0"/>
                          </a:rPr>
                          <m:t>2</m:t>
                        </m:r>
                      </m:den>
                    </m:f>
                  </m:oMath>
                </a14:m>
                <a:r>
                  <a:rPr lang="en-GB" sz="2400" dirty="0">
                    <a:solidFill>
                      <a:srgbClr val="585858"/>
                    </a:solidFill>
                    <a:latin typeface="+mn-lt"/>
                  </a:rPr>
                  <a:t> </a:t>
                </a:r>
                <a14:m>
                  <m:oMath xmlns:m="http://schemas.openxmlformats.org/officeDocument/2006/math">
                    <m:r>
                      <a:rPr lang="en-GB" sz="2400" i="1" dirty="0" smtClean="0">
                        <a:solidFill>
                          <a:srgbClr val="585858"/>
                        </a:solidFill>
                        <a:latin typeface="Cambria Math" panose="02040503050406030204" pitchFamily="18" charset="0"/>
                      </a:rPr>
                      <m:t>= 40</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
                    </m:oMathParaPr>
                    <m:oMath xmlns:m="http://schemas.openxmlformats.org/officeDocument/2006/math">
                      <m:r>
                        <a:rPr lang="en-GB" sz="2400" b="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20</m:t>
                      </m:r>
                    </m:oMath>
                  </m:oMathPara>
                </a14:m>
                <a:endParaRPr lang="en-GB" sz="2400" dirty="0">
                  <a:solidFill>
                    <a:srgbClr val="585858"/>
                  </a:solidFill>
                  <a:latin typeface="+mn-lt"/>
                </a:endParaRPr>
              </a:p>
              <a:p>
                <a:pPr>
                  <a:spcBef>
                    <a:spcPts val="0"/>
                  </a:spcBef>
                  <a:buNone/>
                </a:pPr>
                <a:r>
                  <a:rPr lang="en-GB" sz="2000" dirty="0">
                    <a:solidFill>
                      <a:srgbClr val="585858"/>
                    </a:solidFill>
                    <a:latin typeface="+mn-lt"/>
                  </a:rPr>
                  <a:t>b) </a:t>
                </a:r>
                <a14:m>
                  <m:oMath xmlns:m="http://schemas.openxmlformats.org/officeDocument/2006/math">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3.5 = 12</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6.5</m:t>
                      </m:r>
                    </m:oMath>
                  </m:oMathPara>
                </a14:m>
                <a:endParaRPr lang="en-GB" sz="2400" dirty="0">
                  <a:solidFill>
                    <a:srgbClr val="585858"/>
                  </a:solidFill>
                  <a:latin typeface="+mn-lt"/>
                </a:endParaRPr>
              </a:p>
              <a:p>
                <a:pPr>
                  <a:buNone/>
                </a:pPr>
                <a:r>
                  <a:rPr lang="en-GB" sz="2000" dirty="0">
                    <a:solidFill>
                      <a:srgbClr val="585858"/>
                    </a:solidFill>
                    <a:latin typeface="+mn-lt"/>
                  </a:rPr>
                  <a:t>c) </a:t>
                </a:r>
                <a14:m>
                  <m:oMath xmlns:m="http://schemas.openxmlformats.org/officeDocument/2006/math">
                    <m:r>
                      <a:rPr lang="en-GB" sz="2400" i="1" dirty="0" smtClean="0">
                        <a:solidFill>
                          <a:srgbClr val="585858"/>
                        </a:solidFill>
                        <a:latin typeface="Cambria Math" panose="02040503050406030204" pitchFamily="18" charset="0"/>
                      </a:rPr>
                      <m:t>2</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9 = −8</m:t>
                    </m:r>
                  </m:oMath>
                </a14:m>
                <a:endParaRPr lang="en-GB" sz="2400" dirty="0">
                  <a:solidFill>
                    <a:srgbClr val="585858"/>
                  </a:solidFill>
                  <a:latin typeface="+mn-lt"/>
                </a:endParaRPr>
              </a:p>
              <a:p>
                <a:pPr>
                  <a:spcBef>
                    <a:spcPts val="0"/>
                  </a:spcBef>
                  <a:spcAft>
                    <a:spcPts val="1800"/>
                  </a:spcAft>
                  <a:buNone/>
                </a:pPr>
                <a14:m>
                  <m:oMathPara xmlns:m="http://schemas.openxmlformats.org/officeDocument/2006/math">
                    <m:oMathParaPr>
                      <m:jc m:val="centerGroup"/>
                    </m:oMathParaPr>
                    <m:oMath xmlns:m="http://schemas.openxmlformats.org/officeDocument/2006/math">
                      <m:r>
                        <a:rPr lang="en-GB" sz="2400" i="1" dirty="0" smtClean="0">
                          <a:solidFill>
                            <a:srgbClr val="585858"/>
                          </a:solidFill>
                          <a:latin typeface="Cambria Math" panose="02040503050406030204" pitchFamily="18" charset="0"/>
                        </a:rPr>
                        <m:t>	</m:t>
                      </m:r>
                      <m:r>
                        <a:rPr lang="en-GB" sz="2400" i="1" dirty="0" smtClean="0">
                          <a:solidFill>
                            <a:srgbClr val="585858"/>
                          </a:solidFill>
                          <a:latin typeface="Cambria Math" panose="02040503050406030204" pitchFamily="18" charset="0"/>
                        </a:rPr>
                        <m:t>𝑛</m:t>
                      </m:r>
                      <m:r>
                        <a:rPr lang="en-GB" sz="2400" i="1" dirty="0" smtClean="0">
                          <a:solidFill>
                            <a:srgbClr val="585858"/>
                          </a:solidFill>
                          <a:latin typeface="Cambria Math" panose="02040503050406030204" pitchFamily="18" charset="0"/>
                        </a:rPr>
                        <m:t> = </m:t>
                      </m:r>
                      <m:box>
                        <m:boxPr>
                          <m:ctrlPr>
                            <a:rPr lang="en-GB" sz="2400" i="1" smtClean="0">
                              <a:solidFill>
                                <a:srgbClr val="585858"/>
                              </a:solidFill>
                              <a:latin typeface="Cambria Math" panose="02040503050406030204" pitchFamily="18" charset="0"/>
                            </a:rPr>
                          </m:ctrlPr>
                        </m:boxPr>
                        <m:e>
                          <m:argPr>
                            <m:argSz m:val="-1"/>
                          </m:argPr>
                          <m:f>
                            <m:fPr>
                              <m:ctrlPr>
                                <a:rPr lang="en-GB" sz="2400" i="1" smtClean="0">
                                  <a:solidFill>
                                    <a:srgbClr val="585858"/>
                                  </a:solidFill>
                                  <a:latin typeface="Cambria Math" panose="02040503050406030204" pitchFamily="18" charset="0"/>
                                </a:rPr>
                              </m:ctrlPr>
                            </m:fPr>
                            <m:num>
                              <m:r>
                                <a:rPr lang="en-GB" sz="2400" b="0" i="1" smtClean="0">
                                  <a:solidFill>
                                    <a:srgbClr val="585858"/>
                                  </a:solidFill>
                                  <a:latin typeface="Cambria Math" panose="02040503050406030204" pitchFamily="18" charset="0"/>
                                </a:rPr>
                                <m:t>1</m:t>
                              </m:r>
                            </m:num>
                            <m:den>
                              <m:r>
                                <a:rPr lang="en-GB" sz="2400" b="0" i="1" smtClean="0">
                                  <a:solidFill>
                                    <a:srgbClr val="585858"/>
                                  </a:solidFill>
                                  <a:latin typeface="Cambria Math" panose="02040503050406030204" pitchFamily="18" charset="0"/>
                                </a:rPr>
                                <m:t>2</m:t>
                              </m:r>
                            </m:den>
                          </m:f>
                        </m:e>
                      </m:box>
                    </m:oMath>
                  </m:oMathPara>
                </a14:m>
                <a:endParaRPr lang="en-GB" sz="2400" dirty="0">
                  <a:solidFill>
                    <a:srgbClr val="585858"/>
                  </a:solidFill>
                </a:endParaRPr>
              </a:p>
            </p:txBody>
          </p:sp>
        </mc:Choice>
        <mc:Fallback xmlns="">
          <p:sp>
            <p:nvSpPr>
              <p:cNvPr id="9" name="TextBox 8">
                <a:extLst>
                  <a:ext uri="{FF2B5EF4-FFF2-40B4-BE49-F238E27FC236}">
                    <a16:creationId xmlns:a16="http://schemas.microsoft.com/office/drawing/2014/main" id="{99970EE8-0987-2118-8230-6ACD1A34E0C7}"/>
                  </a:ext>
                </a:extLst>
              </p:cNvPr>
              <p:cNvSpPr txBox="1">
                <a:spLocks noRot="1" noChangeAspect="1" noMove="1" noResize="1" noEditPoints="1" noAdjustHandles="1" noChangeArrowheads="1" noChangeShapeType="1" noTextEdit="1"/>
              </p:cNvSpPr>
              <p:nvPr/>
            </p:nvSpPr>
            <p:spPr>
              <a:xfrm>
                <a:off x="6267498" y="3527408"/>
                <a:ext cx="2848643" cy="3330592"/>
              </a:xfrm>
              <a:prstGeom prst="rect">
                <a:avLst/>
              </a:prstGeom>
              <a:blipFill>
                <a:blip r:embed="rId10"/>
                <a:stretch>
                  <a:fillRect l="-2141"/>
                </a:stretch>
              </a:blipFill>
            </p:spPr>
            <p:txBody>
              <a:bodyPr/>
              <a:lstStyle/>
              <a:p>
                <a:r>
                  <a:rPr lang="en-GB">
                    <a:noFill/>
                  </a:rPr>
                  <a:t> </a:t>
                </a:r>
              </a:p>
            </p:txBody>
          </p:sp>
        </mc:Fallback>
      </mc:AlternateContent>
      <p:cxnSp>
        <p:nvCxnSpPr>
          <p:cNvPr id="11" name="Straight Connector 10">
            <a:extLst>
              <a:ext uri="{FF2B5EF4-FFF2-40B4-BE49-F238E27FC236}">
                <a16:creationId xmlns:a16="http://schemas.microsoft.com/office/drawing/2014/main" id="{DC123C06-D809-F208-2730-07BFB8C1A9DE}"/>
              </a:ext>
            </a:extLst>
          </p:cNvPr>
          <p:cNvCxnSpPr/>
          <p:nvPr/>
        </p:nvCxnSpPr>
        <p:spPr>
          <a:xfrm>
            <a:off x="621132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F9C20B-C1FD-26C7-CDFE-B117EFBB36AA}"/>
              </a:ext>
            </a:extLst>
          </p:cNvPr>
          <p:cNvCxnSpPr>
            <a:cxnSpLocks/>
          </p:cNvCxnSpPr>
          <p:nvPr/>
        </p:nvCxnSpPr>
        <p:spPr>
          <a:xfrm flipH="1">
            <a:off x="-1" y="3298923"/>
            <a:ext cx="1216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39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32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135473923"/>
              </p:ext>
            </p:extLst>
          </p:nvPr>
        </p:nvGraphicFramePr>
        <p:xfrm>
          <a:off x="727981" y="1068971"/>
          <a:ext cx="10450239" cy="4720058"/>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Solve a linear equation with a single unknown where obtaining the solution requires two or more steps (no brackets)</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Code</a:t>
                      </a:r>
                    </a:p>
                  </a:txBody>
                  <a:tcPr anchor="ctr">
                    <a:solidFill>
                      <a:schemeClr val="accent2"/>
                    </a:solidFill>
                  </a:tcPr>
                </a:tc>
                <a:extLst>
                  <a:ext uri="{0D108BD9-81ED-4DB2-BD59-A6C34878D82A}">
                    <a16:rowId xmlns:a16="http://schemas.microsoft.com/office/drawing/2014/main" val="979699445"/>
                  </a:ext>
                </a:extLst>
              </a:tr>
              <a:tr h="586501">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that an equation needs to be in a format to be 'ready' to be solved, through collecting like terms on each side of the equation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2.2.3.1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749094"/>
                  </a:ext>
                </a:extLst>
              </a:tr>
              <a:tr h="625642">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Know that when an additive step and a multiplicative step are required, the order of operations will not affect the solution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2.2.3.2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90816"/>
                  </a:ext>
                </a:extLst>
              </a:tr>
              <a:tr h="577515">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Recognise that equations with unknowns on both sides of the equation can be manipulated so that the unknowns are on one side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2.2.3.3*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955695"/>
                  </a:ext>
                </a:extLst>
              </a:tr>
              <a:tr h="504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Solve complex linear equations, including those involving reciprocals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2.2.3.4</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2739072"/>
                  </a:ext>
                </a:extLst>
              </a:tr>
              <a:tr h="18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Solve efficiently a linear equation with a single unknown involving brackets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Code</a:t>
                      </a:r>
                    </a:p>
                  </a:txBody>
                  <a:tcPr anchor="ctr">
                    <a:solidFill>
                      <a:schemeClr val="accent2"/>
                    </a:solidFill>
                  </a:tcPr>
                </a:tc>
                <a:extLst>
                  <a:ext uri="{0D108BD9-81ED-4DB2-BD59-A6C34878D82A}">
                    <a16:rowId xmlns:a16="http://schemas.microsoft.com/office/drawing/2014/main" val="1983606207"/>
                  </a:ext>
                </a:extLst>
              </a:tr>
              <a:tr h="504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Appreciate the significance of the bracket in an equation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2.2.4.1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7014955"/>
                  </a:ext>
                </a:extLst>
              </a:tr>
              <a:tr h="504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Recognise that there is more than one way to remove a bracket when solving an equation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2.2.4.2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9893030"/>
                  </a:ext>
                </a:extLst>
              </a:tr>
              <a:tr h="504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Solve equations involving brackets where simplification is necessary first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2.2.4.3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9281035"/>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798899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9">
                <a:extLst>
                  <a:ext uri="{FF2B5EF4-FFF2-40B4-BE49-F238E27FC236}">
                    <a16:creationId xmlns:a16="http://schemas.microsoft.com/office/drawing/2014/main" id="{34227CE4-C218-4318-BA9E-666DAE89E03B}"/>
                  </a:ext>
                </a:extLst>
              </p:cNvPr>
              <p:cNvGraphicFramePr>
                <a:graphicFrameLocks noGrp="1"/>
              </p:cNvGraphicFramePr>
              <p:nvPr>
                <p:extLst>
                  <p:ext uri="{D42A27DB-BD31-4B8C-83A1-F6EECF244321}">
                    <p14:modId xmlns:p14="http://schemas.microsoft.com/office/powerpoint/2010/main" val="1819573831"/>
                  </p:ext>
                </p:extLst>
              </p:nvPr>
            </p:nvGraphicFramePr>
            <p:xfrm>
              <a:off x="176905" y="134324"/>
              <a:ext cx="5609423" cy="3052890"/>
            </p:xfrm>
            <a:graphic>
              <a:graphicData uri="http://schemas.openxmlformats.org/drawingml/2006/table">
                <a:tbl>
                  <a:tblPr firstRow="1" bandRow="1">
                    <a:tableStyleId>{5940675A-B579-460E-94D1-54222C63F5DA}</a:tableStyleId>
                  </a:tblPr>
                  <a:tblGrid>
                    <a:gridCol w="529987">
                      <a:extLst>
                        <a:ext uri="{9D8B030D-6E8A-4147-A177-3AD203B41FA5}">
                          <a16:colId xmlns:a16="http://schemas.microsoft.com/office/drawing/2014/main" val="1326458079"/>
                        </a:ext>
                      </a:extLst>
                    </a:gridCol>
                    <a:gridCol w="3387436">
                      <a:extLst>
                        <a:ext uri="{9D8B030D-6E8A-4147-A177-3AD203B41FA5}">
                          <a16:colId xmlns:a16="http://schemas.microsoft.com/office/drawing/2014/main" val="2032222948"/>
                        </a:ext>
                      </a:extLst>
                    </a:gridCol>
                    <a:gridCol w="1692000">
                      <a:extLst>
                        <a:ext uri="{9D8B030D-6E8A-4147-A177-3AD203B41FA5}">
                          <a16:colId xmlns:a16="http://schemas.microsoft.com/office/drawing/2014/main" val="9086232"/>
                        </a:ext>
                      </a:extLst>
                    </a:gridCol>
                  </a:tblGrid>
                  <a:tr h="370840">
                    <a:tc>
                      <a:txBody>
                        <a:bodyPr/>
                        <a:lstStyle/>
                        <a:p>
                          <a:endParaRPr lang="en-GB" sz="1800" dirty="0">
                            <a:solidFill>
                              <a:srgbClr val="585858"/>
                            </a:solidFill>
                          </a:endParaRPr>
                        </a:p>
                      </a:txBody>
                      <a:tcPr/>
                    </a:tc>
                    <a:tc>
                      <a:txBody>
                        <a:bodyPr/>
                        <a:lstStyle/>
                        <a:p>
                          <a:r>
                            <a:rPr lang="en-GB" sz="1800" b="1" dirty="0">
                              <a:solidFill>
                                <a:srgbClr val="585858"/>
                              </a:solidFill>
                            </a:rPr>
                            <a:t>If…</a:t>
                          </a:r>
                        </a:p>
                      </a:txBody>
                      <a:tcPr/>
                    </a:tc>
                    <a:tc>
                      <a:txBody>
                        <a:bodyPr/>
                        <a:lstStyle/>
                        <a:p>
                          <a:pPr algn="ctr"/>
                          <a:r>
                            <a:rPr lang="en-GB" sz="1800" b="1" i="1" dirty="0">
                              <a:solidFill>
                                <a:srgbClr val="585858"/>
                              </a:solidFill>
                            </a:rPr>
                            <a:t>g </a:t>
                          </a:r>
                          <a:r>
                            <a:rPr lang="en-GB" sz="1800" b="1" dirty="0">
                              <a:solidFill>
                                <a:srgbClr val="585858"/>
                              </a:solidFill>
                            </a:rPr>
                            <a:t>is even</a:t>
                          </a:r>
                          <a:endParaRPr lang="en-GB" sz="1800" b="1" i="0" dirty="0">
                            <a:solidFill>
                              <a:srgbClr val="585858"/>
                            </a:solidFill>
                          </a:endParaRPr>
                        </a:p>
                      </a:txBody>
                      <a:tcPr/>
                    </a:tc>
                    <a:extLst>
                      <a:ext uri="{0D108BD9-81ED-4DB2-BD59-A6C34878D82A}">
                        <a16:rowId xmlns:a16="http://schemas.microsoft.com/office/drawing/2014/main" val="1581133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5</m:t>
                              </m:r>
                              <m:r>
                                <a:rPr lang="en-GB" sz="1800" kern="1200" dirty="0" smtClean="0">
                                  <a:solidFill>
                                    <a:srgbClr val="585858"/>
                                  </a:solidFill>
                                  <a:latin typeface="Cambria Math" panose="02040503050406030204" pitchFamily="18" charset="0"/>
                                </a:rPr>
                                <m:t>𝑔</m:t>
                              </m:r>
                            </m:oMath>
                          </a14:m>
                          <a:r>
                            <a:rPr lang="en-GB" sz="1800" kern="1200" dirty="0">
                              <a:solidFill>
                                <a:srgbClr val="585858"/>
                              </a:solidFill>
                            </a:rPr>
                            <a:t> gives an odd number</a:t>
                          </a:r>
                          <a:endParaRPr lang="en-GB" sz="1800" kern="1200" dirty="0">
                            <a:solidFill>
                              <a:srgbClr val="585858"/>
                            </a:solidFill>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sz="1800" dirty="0" smtClean="0">
                                    <a:solidFill>
                                      <a:srgbClr val="585858"/>
                                    </a:solidFill>
                                    <a:latin typeface="Cambria Math" panose="02040503050406030204" pitchFamily="18" charset="0"/>
                                  </a:rPr>
                                  <m:t>×</m:t>
                                </m:r>
                              </m:oMath>
                            </m:oMathPara>
                          </a14:m>
                          <a:endParaRPr lang="en-GB" sz="1800" dirty="0">
                            <a:solidFill>
                              <a:srgbClr val="585858"/>
                            </a:solidFill>
                          </a:endParaRPr>
                        </a:p>
                      </a:txBody>
                      <a:tcPr/>
                    </a:tc>
                    <a:extLst>
                      <a:ext uri="{0D108BD9-81ED-4DB2-BD59-A6C34878D82A}">
                        <a16:rowId xmlns:a16="http://schemas.microsoft.com/office/drawing/2014/main" val="435738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𝑔</m:t>
                              </m:r>
                            </m:oMath>
                          </a14:m>
                          <a:r>
                            <a:rPr lang="en-GB" sz="1800" kern="1200" dirty="0">
                              <a:solidFill>
                                <a:srgbClr val="585858"/>
                              </a:solidFill>
                            </a:rPr>
                            <a:t> gives an even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40 – </m:t>
                              </m:r>
                              <m:r>
                                <a:rPr lang="en-GB" sz="1800" kern="1200" dirty="0" smtClean="0">
                                  <a:solidFill>
                                    <a:srgbClr val="585858"/>
                                  </a:solidFill>
                                  <a:latin typeface="Cambria Math" panose="02040503050406030204" pitchFamily="18" charset="0"/>
                                </a:rPr>
                                <m:t>𝑔</m:t>
                              </m:r>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 negative number</a:t>
                          </a:r>
                          <a:endParaRPr lang="en-GB" sz="1800" i="1"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2</m:t>
                              </m:r>
                              <m:r>
                                <a:rPr lang="en-GB" sz="1800" kern="1200" dirty="0" smtClean="0">
                                  <a:solidFill>
                                    <a:srgbClr val="585858"/>
                                  </a:solidFill>
                                  <a:latin typeface="Cambria Math" panose="02040503050406030204" pitchFamily="18" charset="0"/>
                                </a:rPr>
                                <m:t>𝑔</m:t>
                              </m:r>
                            </m:oMath>
                          </a14:m>
                          <a:r>
                            <a:rPr lang="en-GB" sz="1800" kern="1200" dirty="0">
                              <a:solidFill>
                                <a:srgbClr val="585858"/>
                              </a:solidFill>
                            </a:rPr>
                            <a:t> gives an even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800" i="1" kern="1200" dirty="0" smtClean="0">
                                      <a:solidFill>
                                        <a:srgbClr val="585858"/>
                                      </a:solidFill>
                                      <a:latin typeface="Cambria Math" panose="02040503050406030204" pitchFamily="18" charset="0"/>
                                    </a:rPr>
                                  </m:ctrlPr>
                                </m:fPr>
                                <m:num>
                                  <m:r>
                                    <a:rPr lang="en-GB" sz="1800" b="0" kern="1200" dirty="0" smtClean="0">
                                      <a:solidFill>
                                        <a:srgbClr val="585858"/>
                                      </a:solidFill>
                                      <a:latin typeface="Cambria Math" panose="02040503050406030204" pitchFamily="18" charset="0"/>
                                    </a:rPr>
                                    <m:t>𝑔</m:t>
                                  </m:r>
                                </m:num>
                                <m:den>
                                  <m:r>
                                    <a:rPr lang="en-GB" sz="1800" kern="1200" dirty="0" smtClean="0">
                                      <a:solidFill>
                                        <a:srgbClr val="585858"/>
                                      </a:solidFill>
                                      <a:latin typeface="Cambria Math" panose="02040503050406030204" pitchFamily="18" charset="0"/>
                                    </a:rPr>
                                    <m:t>2</m:t>
                                  </m:r>
                                </m:den>
                              </m:f>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an odd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𝑔</m:t>
                              </m:r>
                              <m:r>
                                <a:rPr lang="en-GB" sz="1800" kern="1200" dirty="0" smtClean="0">
                                  <a:solidFill>
                                    <a:srgbClr val="585858"/>
                                  </a:solidFill>
                                  <a:latin typeface="Cambria Math" panose="02040503050406030204" pitchFamily="18" charset="0"/>
                                </a:rPr>
                                <m:t> + 1 </m:t>
                              </m:r>
                            </m:oMath>
                          </a14:m>
                          <a:r>
                            <a:rPr lang="en-GB" sz="1800" kern="1200" dirty="0">
                              <a:solidFill>
                                <a:srgbClr val="585858"/>
                              </a:solidFill>
                            </a:rPr>
                            <a:t>gives an odd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𝑔</m:t>
                              </m:r>
                              <m:r>
                                <a:rPr lang="en-GB" sz="1800" kern="1200" dirty="0" smtClean="0">
                                  <a:solidFill>
                                    <a:srgbClr val="585858"/>
                                  </a:solidFill>
                                  <a:latin typeface="Cambria Math" panose="02040503050406030204" pitchFamily="18" charset="0"/>
                                </a:rPr>
                                <m:t> – 2) </m:t>
                              </m:r>
                            </m:oMath>
                          </a14:m>
                          <a:r>
                            <a:rPr lang="en-GB" sz="1800" kern="1200" dirty="0">
                              <a:solidFill>
                                <a:srgbClr val="585858"/>
                              </a:solidFill>
                            </a:rPr>
                            <a:t>gives an even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Choice>
        <mc:Fallback xmlns="">
          <p:graphicFrame>
            <p:nvGraphicFramePr>
              <p:cNvPr id="2" name="Table 9">
                <a:extLst>
                  <a:ext uri="{FF2B5EF4-FFF2-40B4-BE49-F238E27FC236}">
                    <a16:creationId xmlns:a16="http://schemas.microsoft.com/office/drawing/2014/main" id="{34227CE4-C218-4318-BA9E-666DAE89E03B}"/>
                  </a:ext>
                </a:extLst>
              </p:cNvPr>
              <p:cNvGraphicFramePr>
                <a:graphicFrameLocks noGrp="1"/>
              </p:cNvGraphicFramePr>
              <p:nvPr>
                <p:extLst>
                  <p:ext uri="{D42A27DB-BD31-4B8C-83A1-F6EECF244321}">
                    <p14:modId xmlns:p14="http://schemas.microsoft.com/office/powerpoint/2010/main" val="1819573831"/>
                  </p:ext>
                </p:extLst>
              </p:nvPr>
            </p:nvGraphicFramePr>
            <p:xfrm>
              <a:off x="176905" y="134324"/>
              <a:ext cx="5609423" cy="3052890"/>
            </p:xfrm>
            <a:graphic>
              <a:graphicData uri="http://schemas.openxmlformats.org/drawingml/2006/table">
                <a:tbl>
                  <a:tblPr firstRow="1" bandRow="1">
                    <a:tableStyleId>{5940675A-B579-460E-94D1-54222C63F5DA}</a:tableStyleId>
                  </a:tblPr>
                  <a:tblGrid>
                    <a:gridCol w="529987">
                      <a:extLst>
                        <a:ext uri="{9D8B030D-6E8A-4147-A177-3AD203B41FA5}">
                          <a16:colId xmlns:a16="http://schemas.microsoft.com/office/drawing/2014/main" val="1326458079"/>
                        </a:ext>
                      </a:extLst>
                    </a:gridCol>
                    <a:gridCol w="3387436">
                      <a:extLst>
                        <a:ext uri="{9D8B030D-6E8A-4147-A177-3AD203B41FA5}">
                          <a16:colId xmlns:a16="http://schemas.microsoft.com/office/drawing/2014/main" val="2032222948"/>
                        </a:ext>
                      </a:extLst>
                    </a:gridCol>
                    <a:gridCol w="1692000">
                      <a:extLst>
                        <a:ext uri="{9D8B030D-6E8A-4147-A177-3AD203B41FA5}">
                          <a16:colId xmlns:a16="http://schemas.microsoft.com/office/drawing/2014/main" val="9086232"/>
                        </a:ext>
                      </a:extLst>
                    </a:gridCol>
                  </a:tblGrid>
                  <a:tr h="370840">
                    <a:tc>
                      <a:txBody>
                        <a:bodyPr/>
                        <a:lstStyle/>
                        <a:p>
                          <a:endParaRPr lang="en-GB" sz="1800" dirty="0">
                            <a:solidFill>
                              <a:srgbClr val="585858"/>
                            </a:solidFill>
                          </a:endParaRPr>
                        </a:p>
                      </a:txBody>
                      <a:tcPr/>
                    </a:tc>
                    <a:tc>
                      <a:txBody>
                        <a:bodyPr/>
                        <a:lstStyle/>
                        <a:p>
                          <a:r>
                            <a:rPr lang="en-GB" sz="1800" b="1" dirty="0">
                              <a:solidFill>
                                <a:srgbClr val="585858"/>
                              </a:solidFill>
                            </a:rPr>
                            <a:t>If…</a:t>
                          </a:r>
                        </a:p>
                      </a:txBody>
                      <a:tcPr/>
                    </a:tc>
                    <a:tc>
                      <a:txBody>
                        <a:bodyPr/>
                        <a:lstStyle/>
                        <a:p>
                          <a:pPr algn="ctr"/>
                          <a:r>
                            <a:rPr lang="en-GB" sz="1800" b="1" i="1" dirty="0">
                              <a:solidFill>
                                <a:srgbClr val="585858"/>
                              </a:solidFill>
                            </a:rPr>
                            <a:t>g </a:t>
                          </a:r>
                          <a:r>
                            <a:rPr lang="en-GB" sz="1800" b="1" dirty="0">
                              <a:solidFill>
                                <a:srgbClr val="585858"/>
                              </a:solidFill>
                            </a:rPr>
                            <a:t>is even</a:t>
                          </a:r>
                          <a:endParaRPr lang="en-GB" sz="1800" b="1" i="0" dirty="0">
                            <a:solidFill>
                              <a:srgbClr val="585858"/>
                            </a:solidFill>
                          </a:endParaRPr>
                        </a:p>
                      </a:txBody>
                      <a:tcPr/>
                    </a:tc>
                    <a:extLst>
                      <a:ext uri="{0D108BD9-81ED-4DB2-BD59-A6C34878D82A}">
                        <a16:rowId xmlns:a16="http://schemas.microsoft.com/office/drawing/2014/main" val="1581133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endParaRPr lang="en-US"/>
                        </a:p>
                      </a:txBody>
                      <a:tcPr>
                        <a:blipFill>
                          <a:blip r:embed="rId3"/>
                          <a:stretch>
                            <a:fillRect l="-16007" t="-108197" r="-50360" b="-645902"/>
                          </a:stretch>
                        </a:blipFill>
                      </a:tcPr>
                    </a:tc>
                    <a:tc>
                      <a:txBody>
                        <a:bodyPr/>
                        <a:lstStyle/>
                        <a:p>
                          <a:endParaRPr lang="en-US"/>
                        </a:p>
                      </a:txBody>
                      <a:tcPr>
                        <a:blipFill>
                          <a:blip r:embed="rId3"/>
                          <a:stretch>
                            <a:fillRect l="-232014" t="-108197" r="-719" b="-645902"/>
                          </a:stretch>
                        </a:blipFill>
                      </a:tcPr>
                    </a:tc>
                    <a:extLst>
                      <a:ext uri="{0D108BD9-81ED-4DB2-BD59-A6C34878D82A}">
                        <a16:rowId xmlns:a16="http://schemas.microsoft.com/office/drawing/2014/main" val="435738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endParaRPr lang="en-US"/>
                        </a:p>
                      </a:txBody>
                      <a:tcPr>
                        <a:blipFill>
                          <a:blip r:embed="rId3"/>
                          <a:stretch>
                            <a:fillRect l="-16007" t="-208197" r="-50360" b="-545902"/>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endParaRPr lang="en-US"/>
                        </a:p>
                      </a:txBody>
                      <a:tcPr>
                        <a:blipFill>
                          <a:blip r:embed="rId3"/>
                          <a:stretch>
                            <a:fillRect l="-16007" t="-313333" r="-50360" b="-45500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endParaRPr lang="en-US"/>
                        </a:p>
                      </a:txBody>
                      <a:tcPr>
                        <a:blipFill>
                          <a:blip r:embed="rId3"/>
                          <a:stretch>
                            <a:fillRect l="-16007" t="-406557" r="-50360" b="-347541"/>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457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endParaRPr lang="en-US"/>
                        </a:p>
                      </a:txBody>
                      <a:tcPr>
                        <a:blipFill>
                          <a:blip r:embed="rId3"/>
                          <a:stretch>
                            <a:fillRect l="-16007" t="-412000" r="-50360" b="-182667"/>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endParaRPr lang="en-US"/>
                        </a:p>
                      </a:txBody>
                      <a:tcPr>
                        <a:blipFill>
                          <a:blip r:embed="rId3"/>
                          <a:stretch>
                            <a:fillRect l="-16007" t="-629508" r="-50360" b="-12459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endParaRPr lang="en-US"/>
                        </a:p>
                      </a:txBody>
                      <a:tcPr>
                        <a:blipFill>
                          <a:blip r:embed="rId3"/>
                          <a:stretch>
                            <a:fillRect l="-16007" t="-729508" r="-50360" b="-2459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9">
                <a:extLst>
                  <a:ext uri="{FF2B5EF4-FFF2-40B4-BE49-F238E27FC236}">
                    <a16:creationId xmlns:a16="http://schemas.microsoft.com/office/drawing/2014/main" id="{C992DE9E-5985-756E-BB20-6EF5CD229C09}"/>
                  </a:ext>
                </a:extLst>
              </p:cNvPr>
              <p:cNvGraphicFramePr>
                <a:graphicFrameLocks noGrp="1"/>
              </p:cNvGraphicFramePr>
              <p:nvPr>
                <p:extLst>
                  <p:ext uri="{D42A27DB-BD31-4B8C-83A1-F6EECF244321}">
                    <p14:modId xmlns:p14="http://schemas.microsoft.com/office/powerpoint/2010/main" val="2934816106"/>
                  </p:ext>
                </p:extLst>
              </p:nvPr>
            </p:nvGraphicFramePr>
            <p:xfrm>
              <a:off x="176905" y="3548539"/>
              <a:ext cx="5609423" cy="3052890"/>
            </p:xfrm>
            <a:graphic>
              <a:graphicData uri="http://schemas.openxmlformats.org/drawingml/2006/table">
                <a:tbl>
                  <a:tblPr firstRow="1" bandRow="1">
                    <a:tableStyleId>{5940675A-B579-460E-94D1-54222C63F5DA}</a:tableStyleId>
                  </a:tblPr>
                  <a:tblGrid>
                    <a:gridCol w="529987">
                      <a:extLst>
                        <a:ext uri="{9D8B030D-6E8A-4147-A177-3AD203B41FA5}">
                          <a16:colId xmlns:a16="http://schemas.microsoft.com/office/drawing/2014/main" val="1326458079"/>
                        </a:ext>
                      </a:extLst>
                    </a:gridCol>
                    <a:gridCol w="3387436">
                      <a:extLst>
                        <a:ext uri="{9D8B030D-6E8A-4147-A177-3AD203B41FA5}">
                          <a16:colId xmlns:a16="http://schemas.microsoft.com/office/drawing/2014/main" val="2032222948"/>
                        </a:ext>
                      </a:extLst>
                    </a:gridCol>
                    <a:gridCol w="1692000">
                      <a:extLst>
                        <a:ext uri="{9D8B030D-6E8A-4147-A177-3AD203B41FA5}">
                          <a16:colId xmlns:a16="http://schemas.microsoft.com/office/drawing/2014/main" val="9086232"/>
                        </a:ext>
                      </a:extLst>
                    </a:gridCol>
                  </a:tblGrid>
                  <a:tr h="370840">
                    <a:tc>
                      <a:txBody>
                        <a:bodyPr/>
                        <a:lstStyle/>
                        <a:p>
                          <a:endParaRPr lang="en-GB" sz="1800" dirty="0">
                            <a:solidFill>
                              <a:srgbClr val="585858"/>
                            </a:solidFill>
                          </a:endParaRPr>
                        </a:p>
                      </a:txBody>
                      <a:tcPr/>
                    </a:tc>
                    <a:tc>
                      <a:txBody>
                        <a:bodyPr/>
                        <a:lstStyle/>
                        <a:p>
                          <a:r>
                            <a:rPr lang="en-GB" sz="1800" b="1" dirty="0">
                              <a:solidFill>
                                <a:srgbClr val="585858"/>
                              </a:solidFill>
                            </a:rPr>
                            <a:t>If…</a:t>
                          </a:r>
                        </a:p>
                      </a:txBody>
                      <a:tcPr/>
                    </a:tc>
                    <a:tc>
                      <a:txBody>
                        <a:bodyPr/>
                        <a:lstStyle/>
                        <a:p>
                          <a:pPr algn="ctr"/>
                          <a:r>
                            <a:rPr lang="en-GB" sz="1800" b="1" i="1" dirty="0">
                              <a:solidFill>
                                <a:srgbClr val="585858"/>
                              </a:solidFill>
                            </a:rPr>
                            <a:t>g</a:t>
                          </a:r>
                          <a:r>
                            <a:rPr lang="en-GB" sz="1800" b="1" dirty="0">
                              <a:solidFill>
                                <a:srgbClr val="585858"/>
                              </a:solidFill>
                            </a:rPr>
                            <a:t> is even</a:t>
                          </a:r>
                          <a:endParaRPr lang="en-GB" sz="1800" b="1" i="0" dirty="0">
                            <a:solidFill>
                              <a:srgbClr val="585858"/>
                            </a:solidFill>
                          </a:endParaRPr>
                        </a:p>
                      </a:txBody>
                      <a:tcPr/>
                    </a:tc>
                    <a:extLst>
                      <a:ext uri="{0D108BD9-81ED-4DB2-BD59-A6C34878D82A}">
                        <a16:rowId xmlns:a16="http://schemas.microsoft.com/office/drawing/2014/main" val="1581133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5</m:t>
                              </m:r>
                              <m:r>
                                <a:rPr lang="en-GB" sz="1800" kern="1200" dirty="0" smtClean="0">
                                  <a:solidFill>
                                    <a:srgbClr val="585858"/>
                                  </a:solidFill>
                                  <a:latin typeface="Cambria Math" panose="02040503050406030204" pitchFamily="18" charset="0"/>
                                </a:rPr>
                                <m:t>𝑔</m:t>
                              </m:r>
                            </m:oMath>
                          </a14:m>
                          <a:r>
                            <a:rPr lang="en-GB" sz="1800" kern="1200" dirty="0">
                              <a:solidFill>
                                <a:srgbClr val="585858"/>
                              </a:solidFill>
                            </a:rPr>
                            <a:t> gives an odd number</a:t>
                          </a:r>
                          <a:endParaRPr lang="en-GB" sz="1800" kern="1200" dirty="0">
                            <a:solidFill>
                              <a:srgbClr val="585858"/>
                            </a:solidFill>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sz="1800" dirty="0" smtClean="0">
                                    <a:solidFill>
                                      <a:srgbClr val="585858"/>
                                    </a:solidFill>
                                    <a:latin typeface="Cambria Math" panose="02040503050406030204" pitchFamily="18" charset="0"/>
                                  </a:rPr>
                                  <m:t>×</m:t>
                                </m:r>
                              </m:oMath>
                            </m:oMathPara>
                          </a14:m>
                          <a:endParaRPr lang="en-GB" sz="1800" dirty="0">
                            <a:solidFill>
                              <a:srgbClr val="585858"/>
                            </a:solidFill>
                          </a:endParaRPr>
                        </a:p>
                      </a:txBody>
                      <a:tcPr/>
                    </a:tc>
                    <a:extLst>
                      <a:ext uri="{0D108BD9-81ED-4DB2-BD59-A6C34878D82A}">
                        <a16:rowId xmlns:a16="http://schemas.microsoft.com/office/drawing/2014/main" val="435738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𝑔</m:t>
                              </m:r>
                            </m:oMath>
                          </a14:m>
                          <a:r>
                            <a:rPr lang="en-GB" sz="1800" kern="1200" dirty="0">
                              <a:solidFill>
                                <a:srgbClr val="585858"/>
                              </a:solidFill>
                            </a:rPr>
                            <a:t> gives an even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40 – </m:t>
                              </m:r>
                              <m:r>
                                <a:rPr lang="en-GB" sz="1800" kern="1200" dirty="0" smtClean="0">
                                  <a:solidFill>
                                    <a:srgbClr val="585858"/>
                                  </a:solidFill>
                                  <a:latin typeface="Cambria Math" panose="02040503050406030204" pitchFamily="18" charset="0"/>
                                </a:rPr>
                                <m:t>𝑔</m:t>
                              </m:r>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 negative number</a:t>
                          </a:r>
                          <a:endParaRPr lang="en-GB" sz="1800" i="1"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2</m:t>
                              </m:r>
                              <m:r>
                                <a:rPr lang="en-GB" sz="1800" kern="1200" dirty="0" smtClean="0">
                                  <a:solidFill>
                                    <a:srgbClr val="585858"/>
                                  </a:solidFill>
                                  <a:latin typeface="Cambria Math" panose="02040503050406030204" pitchFamily="18" charset="0"/>
                                </a:rPr>
                                <m:t>𝑔</m:t>
                              </m:r>
                            </m:oMath>
                          </a14:m>
                          <a:r>
                            <a:rPr lang="en-GB" sz="1800" kern="1200" dirty="0">
                              <a:solidFill>
                                <a:srgbClr val="585858"/>
                              </a:solidFill>
                            </a:rPr>
                            <a:t> gives an even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800" i="1" kern="1200" dirty="0" smtClean="0">
                                      <a:solidFill>
                                        <a:srgbClr val="585858"/>
                                      </a:solidFill>
                                      <a:latin typeface="Cambria Math" panose="02040503050406030204" pitchFamily="18" charset="0"/>
                                    </a:rPr>
                                  </m:ctrlPr>
                                </m:fPr>
                                <m:num>
                                  <m:r>
                                    <a:rPr lang="en-GB" sz="1800" b="0" kern="1200" dirty="0" smtClean="0">
                                      <a:solidFill>
                                        <a:srgbClr val="585858"/>
                                      </a:solidFill>
                                      <a:latin typeface="Cambria Math" panose="02040503050406030204" pitchFamily="18" charset="0"/>
                                    </a:rPr>
                                    <m:t>𝑔</m:t>
                                  </m:r>
                                </m:num>
                                <m:den>
                                  <m:r>
                                    <a:rPr lang="en-GB" sz="1800" kern="1200" dirty="0" smtClean="0">
                                      <a:solidFill>
                                        <a:srgbClr val="585858"/>
                                      </a:solidFill>
                                      <a:latin typeface="Cambria Math" panose="02040503050406030204" pitchFamily="18" charset="0"/>
                                    </a:rPr>
                                    <m:t>2</m:t>
                                  </m:r>
                                </m:den>
                              </m:f>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an odd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𝑔</m:t>
                              </m:r>
                              <m:r>
                                <a:rPr lang="en-GB" sz="1800" kern="1200" dirty="0" smtClean="0">
                                  <a:solidFill>
                                    <a:srgbClr val="585858"/>
                                  </a:solidFill>
                                  <a:latin typeface="Cambria Math" panose="02040503050406030204" pitchFamily="18" charset="0"/>
                                </a:rPr>
                                <m:t> + 1 </m:t>
                              </m:r>
                            </m:oMath>
                          </a14:m>
                          <a:r>
                            <a:rPr lang="en-GB" sz="1800" kern="1200" dirty="0">
                              <a:solidFill>
                                <a:srgbClr val="585858"/>
                              </a:solidFill>
                            </a:rPr>
                            <a:t>gives an odd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𝑔</m:t>
                              </m:r>
                              <m:r>
                                <a:rPr lang="en-GB" sz="1800" kern="1200" dirty="0" smtClean="0">
                                  <a:solidFill>
                                    <a:srgbClr val="585858"/>
                                  </a:solidFill>
                                  <a:latin typeface="Cambria Math" panose="02040503050406030204" pitchFamily="18" charset="0"/>
                                </a:rPr>
                                <m:t> – 2) </m:t>
                              </m:r>
                            </m:oMath>
                          </a14:m>
                          <a:r>
                            <a:rPr lang="en-GB" sz="1800" kern="1200" dirty="0">
                              <a:solidFill>
                                <a:srgbClr val="585858"/>
                              </a:solidFill>
                            </a:rPr>
                            <a:t>gives an even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Choice>
        <mc:Fallback xmlns="">
          <p:graphicFrame>
            <p:nvGraphicFramePr>
              <p:cNvPr id="7" name="Table 9">
                <a:extLst>
                  <a:ext uri="{FF2B5EF4-FFF2-40B4-BE49-F238E27FC236}">
                    <a16:creationId xmlns:a16="http://schemas.microsoft.com/office/drawing/2014/main" id="{C992DE9E-5985-756E-BB20-6EF5CD229C09}"/>
                  </a:ext>
                </a:extLst>
              </p:cNvPr>
              <p:cNvGraphicFramePr>
                <a:graphicFrameLocks noGrp="1"/>
              </p:cNvGraphicFramePr>
              <p:nvPr>
                <p:extLst>
                  <p:ext uri="{D42A27DB-BD31-4B8C-83A1-F6EECF244321}">
                    <p14:modId xmlns:p14="http://schemas.microsoft.com/office/powerpoint/2010/main" val="2934816106"/>
                  </p:ext>
                </p:extLst>
              </p:nvPr>
            </p:nvGraphicFramePr>
            <p:xfrm>
              <a:off x="176905" y="3548539"/>
              <a:ext cx="5609423" cy="3052890"/>
            </p:xfrm>
            <a:graphic>
              <a:graphicData uri="http://schemas.openxmlformats.org/drawingml/2006/table">
                <a:tbl>
                  <a:tblPr firstRow="1" bandRow="1">
                    <a:tableStyleId>{5940675A-B579-460E-94D1-54222C63F5DA}</a:tableStyleId>
                  </a:tblPr>
                  <a:tblGrid>
                    <a:gridCol w="529987">
                      <a:extLst>
                        <a:ext uri="{9D8B030D-6E8A-4147-A177-3AD203B41FA5}">
                          <a16:colId xmlns:a16="http://schemas.microsoft.com/office/drawing/2014/main" val="1326458079"/>
                        </a:ext>
                      </a:extLst>
                    </a:gridCol>
                    <a:gridCol w="3387436">
                      <a:extLst>
                        <a:ext uri="{9D8B030D-6E8A-4147-A177-3AD203B41FA5}">
                          <a16:colId xmlns:a16="http://schemas.microsoft.com/office/drawing/2014/main" val="2032222948"/>
                        </a:ext>
                      </a:extLst>
                    </a:gridCol>
                    <a:gridCol w="1692000">
                      <a:extLst>
                        <a:ext uri="{9D8B030D-6E8A-4147-A177-3AD203B41FA5}">
                          <a16:colId xmlns:a16="http://schemas.microsoft.com/office/drawing/2014/main" val="9086232"/>
                        </a:ext>
                      </a:extLst>
                    </a:gridCol>
                  </a:tblGrid>
                  <a:tr h="370840">
                    <a:tc>
                      <a:txBody>
                        <a:bodyPr/>
                        <a:lstStyle/>
                        <a:p>
                          <a:endParaRPr lang="en-GB" sz="1800" dirty="0">
                            <a:solidFill>
                              <a:srgbClr val="585858"/>
                            </a:solidFill>
                          </a:endParaRPr>
                        </a:p>
                      </a:txBody>
                      <a:tcPr/>
                    </a:tc>
                    <a:tc>
                      <a:txBody>
                        <a:bodyPr/>
                        <a:lstStyle/>
                        <a:p>
                          <a:r>
                            <a:rPr lang="en-GB" sz="1800" b="1" dirty="0">
                              <a:solidFill>
                                <a:srgbClr val="585858"/>
                              </a:solidFill>
                            </a:rPr>
                            <a:t>If…</a:t>
                          </a:r>
                        </a:p>
                      </a:txBody>
                      <a:tcPr/>
                    </a:tc>
                    <a:tc>
                      <a:txBody>
                        <a:bodyPr/>
                        <a:lstStyle/>
                        <a:p>
                          <a:pPr algn="ctr"/>
                          <a:r>
                            <a:rPr lang="en-GB" sz="1800" b="1" i="1" dirty="0">
                              <a:solidFill>
                                <a:srgbClr val="585858"/>
                              </a:solidFill>
                            </a:rPr>
                            <a:t>g</a:t>
                          </a:r>
                          <a:r>
                            <a:rPr lang="en-GB" sz="1800" b="1" dirty="0">
                              <a:solidFill>
                                <a:srgbClr val="585858"/>
                              </a:solidFill>
                            </a:rPr>
                            <a:t> is even</a:t>
                          </a:r>
                          <a:endParaRPr lang="en-GB" sz="1800" b="1" i="0" dirty="0">
                            <a:solidFill>
                              <a:srgbClr val="585858"/>
                            </a:solidFill>
                          </a:endParaRPr>
                        </a:p>
                      </a:txBody>
                      <a:tcPr/>
                    </a:tc>
                    <a:extLst>
                      <a:ext uri="{0D108BD9-81ED-4DB2-BD59-A6C34878D82A}">
                        <a16:rowId xmlns:a16="http://schemas.microsoft.com/office/drawing/2014/main" val="1581133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endParaRPr lang="en-US"/>
                        </a:p>
                      </a:txBody>
                      <a:tcPr>
                        <a:blipFill>
                          <a:blip r:embed="rId4"/>
                          <a:stretch>
                            <a:fillRect l="-16007" t="-108197" r="-50360" b="-645902"/>
                          </a:stretch>
                        </a:blipFill>
                      </a:tcPr>
                    </a:tc>
                    <a:tc>
                      <a:txBody>
                        <a:bodyPr/>
                        <a:lstStyle/>
                        <a:p>
                          <a:endParaRPr lang="en-US"/>
                        </a:p>
                      </a:txBody>
                      <a:tcPr>
                        <a:blipFill>
                          <a:blip r:embed="rId4"/>
                          <a:stretch>
                            <a:fillRect l="-232014" t="-108197" r="-719" b="-645902"/>
                          </a:stretch>
                        </a:blipFill>
                      </a:tcPr>
                    </a:tc>
                    <a:extLst>
                      <a:ext uri="{0D108BD9-81ED-4DB2-BD59-A6C34878D82A}">
                        <a16:rowId xmlns:a16="http://schemas.microsoft.com/office/drawing/2014/main" val="435738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endParaRPr lang="en-US"/>
                        </a:p>
                      </a:txBody>
                      <a:tcPr>
                        <a:blipFill>
                          <a:blip r:embed="rId4"/>
                          <a:stretch>
                            <a:fillRect l="-16007" t="-208197" r="-50360" b="-545902"/>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endParaRPr lang="en-US"/>
                        </a:p>
                      </a:txBody>
                      <a:tcPr>
                        <a:blipFill>
                          <a:blip r:embed="rId4"/>
                          <a:stretch>
                            <a:fillRect l="-16007" t="-313333" r="-50360" b="-45500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endParaRPr lang="en-US"/>
                        </a:p>
                      </a:txBody>
                      <a:tcPr>
                        <a:blipFill>
                          <a:blip r:embed="rId4"/>
                          <a:stretch>
                            <a:fillRect l="-16007" t="-406557" r="-50360" b="-347541"/>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457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endParaRPr lang="en-US"/>
                        </a:p>
                      </a:txBody>
                      <a:tcPr>
                        <a:blipFill>
                          <a:blip r:embed="rId4"/>
                          <a:stretch>
                            <a:fillRect l="-16007" t="-412000" r="-50360" b="-182667"/>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endParaRPr lang="en-US"/>
                        </a:p>
                      </a:txBody>
                      <a:tcPr>
                        <a:blipFill>
                          <a:blip r:embed="rId4"/>
                          <a:stretch>
                            <a:fillRect l="-16007" t="-629508" r="-50360" b="-12459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endParaRPr lang="en-US"/>
                        </a:p>
                      </a:txBody>
                      <a:tcPr>
                        <a:blipFill>
                          <a:blip r:embed="rId4"/>
                          <a:stretch>
                            <a:fillRect l="-16007" t="-729508" r="-50360" b="-2459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9">
                <a:extLst>
                  <a:ext uri="{FF2B5EF4-FFF2-40B4-BE49-F238E27FC236}">
                    <a16:creationId xmlns:a16="http://schemas.microsoft.com/office/drawing/2014/main" id="{44615E1F-7B76-C8E9-68A1-B76A9BDD5840}"/>
                  </a:ext>
                </a:extLst>
              </p:cNvPr>
              <p:cNvGraphicFramePr>
                <a:graphicFrameLocks noGrp="1"/>
              </p:cNvGraphicFramePr>
              <p:nvPr>
                <p:extLst>
                  <p:ext uri="{D42A27DB-BD31-4B8C-83A1-F6EECF244321}">
                    <p14:modId xmlns:p14="http://schemas.microsoft.com/office/powerpoint/2010/main" val="3846269178"/>
                  </p:ext>
                </p:extLst>
              </p:nvPr>
            </p:nvGraphicFramePr>
            <p:xfrm>
              <a:off x="6252434" y="134324"/>
              <a:ext cx="5609423" cy="3052890"/>
            </p:xfrm>
            <a:graphic>
              <a:graphicData uri="http://schemas.openxmlformats.org/drawingml/2006/table">
                <a:tbl>
                  <a:tblPr firstRow="1" bandRow="1">
                    <a:tableStyleId>{5940675A-B579-460E-94D1-54222C63F5DA}</a:tableStyleId>
                  </a:tblPr>
                  <a:tblGrid>
                    <a:gridCol w="529987">
                      <a:extLst>
                        <a:ext uri="{9D8B030D-6E8A-4147-A177-3AD203B41FA5}">
                          <a16:colId xmlns:a16="http://schemas.microsoft.com/office/drawing/2014/main" val="1326458079"/>
                        </a:ext>
                      </a:extLst>
                    </a:gridCol>
                    <a:gridCol w="3387436">
                      <a:extLst>
                        <a:ext uri="{9D8B030D-6E8A-4147-A177-3AD203B41FA5}">
                          <a16:colId xmlns:a16="http://schemas.microsoft.com/office/drawing/2014/main" val="2032222948"/>
                        </a:ext>
                      </a:extLst>
                    </a:gridCol>
                    <a:gridCol w="1692000">
                      <a:extLst>
                        <a:ext uri="{9D8B030D-6E8A-4147-A177-3AD203B41FA5}">
                          <a16:colId xmlns:a16="http://schemas.microsoft.com/office/drawing/2014/main" val="9086232"/>
                        </a:ext>
                      </a:extLst>
                    </a:gridCol>
                  </a:tblGrid>
                  <a:tr h="370840">
                    <a:tc>
                      <a:txBody>
                        <a:bodyPr/>
                        <a:lstStyle/>
                        <a:p>
                          <a:endParaRPr lang="en-GB" sz="1800" dirty="0">
                            <a:solidFill>
                              <a:srgbClr val="585858"/>
                            </a:solidFill>
                          </a:endParaRPr>
                        </a:p>
                      </a:txBody>
                      <a:tcPr/>
                    </a:tc>
                    <a:tc>
                      <a:txBody>
                        <a:bodyPr/>
                        <a:lstStyle/>
                        <a:p>
                          <a:r>
                            <a:rPr lang="en-GB" sz="1800" b="1" dirty="0">
                              <a:solidFill>
                                <a:srgbClr val="585858"/>
                              </a:solidFill>
                            </a:rPr>
                            <a:t>If…</a:t>
                          </a:r>
                        </a:p>
                      </a:txBody>
                      <a:tcPr/>
                    </a:tc>
                    <a:tc>
                      <a:txBody>
                        <a:bodyPr/>
                        <a:lstStyle/>
                        <a:p>
                          <a:pPr algn="ctr"/>
                          <a:r>
                            <a:rPr lang="en-GB" sz="1800" b="1" i="1" dirty="0">
                              <a:solidFill>
                                <a:srgbClr val="585858"/>
                              </a:solidFill>
                            </a:rPr>
                            <a:t>g</a:t>
                          </a:r>
                          <a:r>
                            <a:rPr lang="en-GB" sz="1800" b="1" dirty="0">
                              <a:solidFill>
                                <a:srgbClr val="585858"/>
                              </a:solidFill>
                            </a:rPr>
                            <a:t> is even</a:t>
                          </a:r>
                          <a:endParaRPr lang="en-GB" sz="1800" b="1" i="0" dirty="0">
                            <a:solidFill>
                              <a:srgbClr val="585858"/>
                            </a:solidFill>
                          </a:endParaRPr>
                        </a:p>
                      </a:txBody>
                      <a:tcPr/>
                    </a:tc>
                    <a:extLst>
                      <a:ext uri="{0D108BD9-81ED-4DB2-BD59-A6C34878D82A}">
                        <a16:rowId xmlns:a16="http://schemas.microsoft.com/office/drawing/2014/main" val="1581133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5</m:t>
                              </m:r>
                              <m:r>
                                <a:rPr lang="en-GB" sz="1800" kern="1200" dirty="0" smtClean="0">
                                  <a:solidFill>
                                    <a:srgbClr val="585858"/>
                                  </a:solidFill>
                                  <a:latin typeface="Cambria Math" panose="02040503050406030204" pitchFamily="18" charset="0"/>
                                </a:rPr>
                                <m:t>𝑔</m:t>
                              </m:r>
                            </m:oMath>
                          </a14:m>
                          <a:r>
                            <a:rPr lang="en-GB" sz="1800" kern="1200" dirty="0">
                              <a:solidFill>
                                <a:srgbClr val="585858"/>
                              </a:solidFill>
                            </a:rPr>
                            <a:t> gives an odd number</a:t>
                          </a:r>
                          <a:endParaRPr lang="en-GB" sz="1800" kern="1200" dirty="0">
                            <a:solidFill>
                              <a:srgbClr val="585858"/>
                            </a:solidFill>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sz="1800" dirty="0" smtClean="0">
                                    <a:solidFill>
                                      <a:srgbClr val="585858"/>
                                    </a:solidFill>
                                    <a:latin typeface="Cambria Math" panose="02040503050406030204" pitchFamily="18" charset="0"/>
                                  </a:rPr>
                                  <m:t>×</m:t>
                                </m:r>
                              </m:oMath>
                            </m:oMathPara>
                          </a14:m>
                          <a:endParaRPr lang="en-GB" sz="1800" dirty="0">
                            <a:solidFill>
                              <a:srgbClr val="585858"/>
                            </a:solidFill>
                          </a:endParaRPr>
                        </a:p>
                      </a:txBody>
                      <a:tcPr/>
                    </a:tc>
                    <a:extLst>
                      <a:ext uri="{0D108BD9-81ED-4DB2-BD59-A6C34878D82A}">
                        <a16:rowId xmlns:a16="http://schemas.microsoft.com/office/drawing/2014/main" val="435738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𝑔</m:t>
                              </m:r>
                            </m:oMath>
                          </a14:m>
                          <a:r>
                            <a:rPr lang="en-GB" sz="1800" kern="1200" dirty="0">
                              <a:solidFill>
                                <a:srgbClr val="585858"/>
                              </a:solidFill>
                            </a:rPr>
                            <a:t> gives an even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40 – </m:t>
                              </m:r>
                              <m:r>
                                <a:rPr lang="en-GB" sz="1800" kern="1200" dirty="0" smtClean="0">
                                  <a:solidFill>
                                    <a:srgbClr val="585858"/>
                                  </a:solidFill>
                                  <a:latin typeface="Cambria Math" panose="02040503050406030204" pitchFamily="18" charset="0"/>
                                </a:rPr>
                                <m:t>𝑔</m:t>
                              </m:r>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 negative number</a:t>
                          </a:r>
                          <a:endParaRPr lang="en-GB" sz="1800" i="1"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2</m:t>
                              </m:r>
                              <m:r>
                                <a:rPr lang="en-GB" sz="1800" kern="1200" dirty="0" smtClean="0">
                                  <a:solidFill>
                                    <a:srgbClr val="585858"/>
                                  </a:solidFill>
                                  <a:latin typeface="Cambria Math" panose="02040503050406030204" pitchFamily="18" charset="0"/>
                                </a:rPr>
                                <m:t>𝑔</m:t>
                              </m:r>
                            </m:oMath>
                          </a14:m>
                          <a:r>
                            <a:rPr lang="en-GB" sz="1800" kern="1200" dirty="0">
                              <a:solidFill>
                                <a:srgbClr val="585858"/>
                              </a:solidFill>
                            </a:rPr>
                            <a:t> gives an even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800" i="1" kern="1200" dirty="0" smtClean="0">
                                      <a:solidFill>
                                        <a:srgbClr val="585858"/>
                                      </a:solidFill>
                                      <a:latin typeface="Cambria Math" panose="02040503050406030204" pitchFamily="18" charset="0"/>
                                    </a:rPr>
                                  </m:ctrlPr>
                                </m:fPr>
                                <m:num>
                                  <m:r>
                                    <a:rPr lang="en-GB" sz="1800" b="0" kern="1200" dirty="0" smtClean="0">
                                      <a:solidFill>
                                        <a:srgbClr val="585858"/>
                                      </a:solidFill>
                                      <a:latin typeface="Cambria Math" panose="02040503050406030204" pitchFamily="18" charset="0"/>
                                    </a:rPr>
                                    <m:t>𝑔</m:t>
                                  </m:r>
                                </m:num>
                                <m:den>
                                  <m:r>
                                    <a:rPr lang="en-GB" sz="1800" kern="1200" dirty="0" smtClean="0">
                                      <a:solidFill>
                                        <a:srgbClr val="585858"/>
                                      </a:solidFill>
                                      <a:latin typeface="Cambria Math" panose="02040503050406030204" pitchFamily="18" charset="0"/>
                                    </a:rPr>
                                    <m:t>2</m:t>
                                  </m:r>
                                </m:den>
                              </m:f>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an odd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𝑔</m:t>
                              </m:r>
                              <m:r>
                                <a:rPr lang="en-GB" sz="1800" kern="1200" dirty="0" smtClean="0">
                                  <a:solidFill>
                                    <a:srgbClr val="585858"/>
                                  </a:solidFill>
                                  <a:latin typeface="Cambria Math" panose="02040503050406030204" pitchFamily="18" charset="0"/>
                                </a:rPr>
                                <m:t> + 1 </m:t>
                              </m:r>
                            </m:oMath>
                          </a14:m>
                          <a:r>
                            <a:rPr lang="en-GB" sz="1800" kern="1200" dirty="0">
                              <a:solidFill>
                                <a:srgbClr val="585858"/>
                              </a:solidFill>
                            </a:rPr>
                            <a:t>gives an odd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𝑔</m:t>
                              </m:r>
                              <m:r>
                                <a:rPr lang="en-GB" sz="1800" kern="1200" dirty="0" smtClean="0">
                                  <a:solidFill>
                                    <a:srgbClr val="585858"/>
                                  </a:solidFill>
                                  <a:latin typeface="Cambria Math" panose="02040503050406030204" pitchFamily="18" charset="0"/>
                                </a:rPr>
                                <m:t> – 2) </m:t>
                              </m:r>
                            </m:oMath>
                          </a14:m>
                          <a:r>
                            <a:rPr lang="en-GB" sz="1800" kern="1200" dirty="0">
                              <a:solidFill>
                                <a:srgbClr val="585858"/>
                              </a:solidFill>
                            </a:rPr>
                            <a:t>gives an even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Choice>
        <mc:Fallback xmlns="">
          <p:graphicFrame>
            <p:nvGraphicFramePr>
              <p:cNvPr id="11" name="Table 9">
                <a:extLst>
                  <a:ext uri="{FF2B5EF4-FFF2-40B4-BE49-F238E27FC236}">
                    <a16:creationId xmlns:a16="http://schemas.microsoft.com/office/drawing/2014/main" id="{44615E1F-7B76-C8E9-68A1-B76A9BDD5840}"/>
                  </a:ext>
                </a:extLst>
              </p:cNvPr>
              <p:cNvGraphicFramePr>
                <a:graphicFrameLocks noGrp="1"/>
              </p:cNvGraphicFramePr>
              <p:nvPr>
                <p:extLst>
                  <p:ext uri="{D42A27DB-BD31-4B8C-83A1-F6EECF244321}">
                    <p14:modId xmlns:p14="http://schemas.microsoft.com/office/powerpoint/2010/main" val="3846269178"/>
                  </p:ext>
                </p:extLst>
              </p:nvPr>
            </p:nvGraphicFramePr>
            <p:xfrm>
              <a:off x="6252434" y="134324"/>
              <a:ext cx="5609423" cy="3052890"/>
            </p:xfrm>
            <a:graphic>
              <a:graphicData uri="http://schemas.openxmlformats.org/drawingml/2006/table">
                <a:tbl>
                  <a:tblPr firstRow="1" bandRow="1">
                    <a:tableStyleId>{5940675A-B579-460E-94D1-54222C63F5DA}</a:tableStyleId>
                  </a:tblPr>
                  <a:tblGrid>
                    <a:gridCol w="529987">
                      <a:extLst>
                        <a:ext uri="{9D8B030D-6E8A-4147-A177-3AD203B41FA5}">
                          <a16:colId xmlns:a16="http://schemas.microsoft.com/office/drawing/2014/main" val="1326458079"/>
                        </a:ext>
                      </a:extLst>
                    </a:gridCol>
                    <a:gridCol w="3387436">
                      <a:extLst>
                        <a:ext uri="{9D8B030D-6E8A-4147-A177-3AD203B41FA5}">
                          <a16:colId xmlns:a16="http://schemas.microsoft.com/office/drawing/2014/main" val="2032222948"/>
                        </a:ext>
                      </a:extLst>
                    </a:gridCol>
                    <a:gridCol w="1692000">
                      <a:extLst>
                        <a:ext uri="{9D8B030D-6E8A-4147-A177-3AD203B41FA5}">
                          <a16:colId xmlns:a16="http://schemas.microsoft.com/office/drawing/2014/main" val="9086232"/>
                        </a:ext>
                      </a:extLst>
                    </a:gridCol>
                  </a:tblGrid>
                  <a:tr h="370840">
                    <a:tc>
                      <a:txBody>
                        <a:bodyPr/>
                        <a:lstStyle/>
                        <a:p>
                          <a:endParaRPr lang="en-GB" sz="1800" dirty="0">
                            <a:solidFill>
                              <a:srgbClr val="585858"/>
                            </a:solidFill>
                          </a:endParaRPr>
                        </a:p>
                      </a:txBody>
                      <a:tcPr/>
                    </a:tc>
                    <a:tc>
                      <a:txBody>
                        <a:bodyPr/>
                        <a:lstStyle/>
                        <a:p>
                          <a:r>
                            <a:rPr lang="en-GB" sz="1800" b="1" dirty="0">
                              <a:solidFill>
                                <a:srgbClr val="585858"/>
                              </a:solidFill>
                            </a:rPr>
                            <a:t>If…</a:t>
                          </a:r>
                        </a:p>
                      </a:txBody>
                      <a:tcPr/>
                    </a:tc>
                    <a:tc>
                      <a:txBody>
                        <a:bodyPr/>
                        <a:lstStyle/>
                        <a:p>
                          <a:pPr algn="ctr"/>
                          <a:r>
                            <a:rPr lang="en-GB" sz="1800" b="1" i="1" dirty="0">
                              <a:solidFill>
                                <a:srgbClr val="585858"/>
                              </a:solidFill>
                            </a:rPr>
                            <a:t>g</a:t>
                          </a:r>
                          <a:r>
                            <a:rPr lang="en-GB" sz="1800" b="1" dirty="0">
                              <a:solidFill>
                                <a:srgbClr val="585858"/>
                              </a:solidFill>
                            </a:rPr>
                            <a:t> is even</a:t>
                          </a:r>
                          <a:endParaRPr lang="en-GB" sz="1800" b="1" i="0" dirty="0">
                            <a:solidFill>
                              <a:srgbClr val="585858"/>
                            </a:solidFill>
                          </a:endParaRPr>
                        </a:p>
                      </a:txBody>
                      <a:tcPr/>
                    </a:tc>
                    <a:extLst>
                      <a:ext uri="{0D108BD9-81ED-4DB2-BD59-A6C34878D82A}">
                        <a16:rowId xmlns:a16="http://schemas.microsoft.com/office/drawing/2014/main" val="1581133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endParaRPr lang="en-US"/>
                        </a:p>
                      </a:txBody>
                      <a:tcPr>
                        <a:blipFill>
                          <a:blip r:embed="rId5"/>
                          <a:stretch>
                            <a:fillRect l="-15827" t="-108197" r="-50360" b="-645902"/>
                          </a:stretch>
                        </a:blipFill>
                      </a:tcPr>
                    </a:tc>
                    <a:tc>
                      <a:txBody>
                        <a:bodyPr/>
                        <a:lstStyle/>
                        <a:p>
                          <a:endParaRPr lang="en-US"/>
                        </a:p>
                      </a:txBody>
                      <a:tcPr>
                        <a:blipFill>
                          <a:blip r:embed="rId5"/>
                          <a:stretch>
                            <a:fillRect l="-231655" t="-108197" r="-719" b="-645902"/>
                          </a:stretch>
                        </a:blipFill>
                      </a:tcPr>
                    </a:tc>
                    <a:extLst>
                      <a:ext uri="{0D108BD9-81ED-4DB2-BD59-A6C34878D82A}">
                        <a16:rowId xmlns:a16="http://schemas.microsoft.com/office/drawing/2014/main" val="435738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endParaRPr lang="en-US"/>
                        </a:p>
                      </a:txBody>
                      <a:tcPr>
                        <a:blipFill>
                          <a:blip r:embed="rId5"/>
                          <a:stretch>
                            <a:fillRect l="-15827" t="-208197" r="-50360" b="-545902"/>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endParaRPr lang="en-US"/>
                        </a:p>
                      </a:txBody>
                      <a:tcPr>
                        <a:blipFill>
                          <a:blip r:embed="rId5"/>
                          <a:stretch>
                            <a:fillRect l="-15827" t="-313333" r="-50360" b="-45500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endParaRPr lang="en-US"/>
                        </a:p>
                      </a:txBody>
                      <a:tcPr>
                        <a:blipFill>
                          <a:blip r:embed="rId5"/>
                          <a:stretch>
                            <a:fillRect l="-15827" t="-406557" r="-50360" b="-347541"/>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457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endParaRPr lang="en-US"/>
                        </a:p>
                      </a:txBody>
                      <a:tcPr>
                        <a:blipFill>
                          <a:blip r:embed="rId5"/>
                          <a:stretch>
                            <a:fillRect l="-15827" t="-412000" r="-50360" b="-182667"/>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endParaRPr lang="en-US"/>
                        </a:p>
                      </a:txBody>
                      <a:tcPr>
                        <a:blipFill>
                          <a:blip r:embed="rId5"/>
                          <a:stretch>
                            <a:fillRect l="-15827" t="-629508" r="-50360" b="-12459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endParaRPr lang="en-US"/>
                        </a:p>
                      </a:txBody>
                      <a:tcPr>
                        <a:blipFill>
                          <a:blip r:embed="rId5"/>
                          <a:stretch>
                            <a:fillRect l="-15827" t="-729508" r="-50360" b="-2459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9">
                <a:extLst>
                  <a:ext uri="{FF2B5EF4-FFF2-40B4-BE49-F238E27FC236}">
                    <a16:creationId xmlns:a16="http://schemas.microsoft.com/office/drawing/2014/main" id="{BA5AC6E6-7094-8008-4D2F-F50E74224DBC}"/>
                  </a:ext>
                </a:extLst>
              </p:cNvPr>
              <p:cNvGraphicFramePr>
                <a:graphicFrameLocks noGrp="1"/>
              </p:cNvGraphicFramePr>
              <p:nvPr>
                <p:extLst>
                  <p:ext uri="{D42A27DB-BD31-4B8C-83A1-F6EECF244321}">
                    <p14:modId xmlns:p14="http://schemas.microsoft.com/office/powerpoint/2010/main" val="2185374291"/>
                  </p:ext>
                </p:extLst>
              </p:nvPr>
            </p:nvGraphicFramePr>
            <p:xfrm>
              <a:off x="6252434" y="3548539"/>
              <a:ext cx="5609423" cy="3052890"/>
            </p:xfrm>
            <a:graphic>
              <a:graphicData uri="http://schemas.openxmlformats.org/drawingml/2006/table">
                <a:tbl>
                  <a:tblPr firstRow="1" bandRow="1">
                    <a:tableStyleId>{5940675A-B579-460E-94D1-54222C63F5DA}</a:tableStyleId>
                  </a:tblPr>
                  <a:tblGrid>
                    <a:gridCol w="529987">
                      <a:extLst>
                        <a:ext uri="{9D8B030D-6E8A-4147-A177-3AD203B41FA5}">
                          <a16:colId xmlns:a16="http://schemas.microsoft.com/office/drawing/2014/main" val="1326458079"/>
                        </a:ext>
                      </a:extLst>
                    </a:gridCol>
                    <a:gridCol w="3387436">
                      <a:extLst>
                        <a:ext uri="{9D8B030D-6E8A-4147-A177-3AD203B41FA5}">
                          <a16:colId xmlns:a16="http://schemas.microsoft.com/office/drawing/2014/main" val="2032222948"/>
                        </a:ext>
                      </a:extLst>
                    </a:gridCol>
                    <a:gridCol w="1692000">
                      <a:extLst>
                        <a:ext uri="{9D8B030D-6E8A-4147-A177-3AD203B41FA5}">
                          <a16:colId xmlns:a16="http://schemas.microsoft.com/office/drawing/2014/main" val="9086232"/>
                        </a:ext>
                      </a:extLst>
                    </a:gridCol>
                  </a:tblGrid>
                  <a:tr h="370840">
                    <a:tc>
                      <a:txBody>
                        <a:bodyPr/>
                        <a:lstStyle/>
                        <a:p>
                          <a:endParaRPr lang="en-GB" sz="1800" dirty="0">
                            <a:solidFill>
                              <a:srgbClr val="585858"/>
                            </a:solidFill>
                          </a:endParaRPr>
                        </a:p>
                      </a:txBody>
                      <a:tcPr/>
                    </a:tc>
                    <a:tc>
                      <a:txBody>
                        <a:bodyPr/>
                        <a:lstStyle/>
                        <a:p>
                          <a:r>
                            <a:rPr lang="en-GB" sz="1800" b="1" dirty="0">
                              <a:solidFill>
                                <a:srgbClr val="585858"/>
                              </a:solidFill>
                            </a:rPr>
                            <a:t>If…</a:t>
                          </a:r>
                        </a:p>
                      </a:txBody>
                      <a:tcPr/>
                    </a:tc>
                    <a:tc>
                      <a:txBody>
                        <a:bodyPr/>
                        <a:lstStyle/>
                        <a:p>
                          <a:pPr algn="ctr"/>
                          <a:r>
                            <a:rPr lang="en-GB" sz="1800" b="1" i="1" dirty="0">
                              <a:solidFill>
                                <a:srgbClr val="585858"/>
                              </a:solidFill>
                            </a:rPr>
                            <a:t>g</a:t>
                          </a:r>
                          <a:r>
                            <a:rPr lang="en-GB" sz="1800" b="1" dirty="0">
                              <a:solidFill>
                                <a:srgbClr val="585858"/>
                              </a:solidFill>
                            </a:rPr>
                            <a:t> is even</a:t>
                          </a:r>
                          <a:endParaRPr lang="en-GB" sz="1800" b="1" i="0" dirty="0">
                            <a:solidFill>
                              <a:srgbClr val="585858"/>
                            </a:solidFill>
                          </a:endParaRPr>
                        </a:p>
                      </a:txBody>
                      <a:tcPr/>
                    </a:tc>
                    <a:extLst>
                      <a:ext uri="{0D108BD9-81ED-4DB2-BD59-A6C34878D82A}">
                        <a16:rowId xmlns:a16="http://schemas.microsoft.com/office/drawing/2014/main" val="1581133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5</m:t>
                              </m:r>
                              <m:r>
                                <a:rPr lang="en-GB" sz="1800" kern="1200" dirty="0" smtClean="0">
                                  <a:solidFill>
                                    <a:srgbClr val="585858"/>
                                  </a:solidFill>
                                  <a:latin typeface="Cambria Math" panose="02040503050406030204" pitchFamily="18" charset="0"/>
                                </a:rPr>
                                <m:t>𝑔</m:t>
                              </m:r>
                            </m:oMath>
                          </a14:m>
                          <a:r>
                            <a:rPr lang="en-GB" sz="1800" kern="1200" dirty="0">
                              <a:solidFill>
                                <a:srgbClr val="585858"/>
                              </a:solidFill>
                            </a:rPr>
                            <a:t> gives an odd number</a:t>
                          </a:r>
                          <a:endParaRPr lang="en-GB" sz="1800" kern="1200" dirty="0">
                            <a:solidFill>
                              <a:srgbClr val="585858"/>
                            </a:solidFill>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r>
                                  <a:rPr lang="en-GB" sz="1800" dirty="0" smtClean="0">
                                    <a:solidFill>
                                      <a:srgbClr val="585858"/>
                                    </a:solidFill>
                                    <a:latin typeface="Cambria Math" panose="02040503050406030204" pitchFamily="18" charset="0"/>
                                  </a:rPr>
                                  <m:t>×</m:t>
                                </m:r>
                              </m:oMath>
                            </m:oMathPara>
                          </a14:m>
                          <a:endParaRPr lang="en-GB" sz="1800" dirty="0">
                            <a:solidFill>
                              <a:srgbClr val="585858"/>
                            </a:solidFill>
                          </a:endParaRPr>
                        </a:p>
                      </a:txBody>
                      <a:tcPr/>
                    </a:tc>
                    <a:extLst>
                      <a:ext uri="{0D108BD9-81ED-4DB2-BD59-A6C34878D82A}">
                        <a16:rowId xmlns:a16="http://schemas.microsoft.com/office/drawing/2014/main" val="435738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𝑔</m:t>
                              </m:r>
                            </m:oMath>
                          </a14:m>
                          <a:r>
                            <a:rPr lang="en-GB" sz="1800" kern="1200" dirty="0">
                              <a:solidFill>
                                <a:srgbClr val="585858"/>
                              </a:solidFill>
                            </a:rPr>
                            <a:t> gives an even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40 – </m:t>
                              </m:r>
                              <m:r>
                                <a:rPr lang="en-GB" sz="1800" kern="1200" dirty="0" smtClean="0">
                                  <a:solidFill>
                                    <a:srgbClr val="585858"/>
                                  </a:solidFill>
                                  <a:latin typeface="Cambria Math" panose="02040503050406030204" pitchFamily="18" charset="0"/>
                                </a:rPr>
                                <m:t>𝑔</m:t>
                              </m:r>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 negative number</a:t>
                          </a:r>
                          <a:endParaRPr lang="en-GB" sz="1800" i="1"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2</m:t>
                              </m:r>
                              <m:r>
                                <a:rPr lang="en-GB" sz="1800" kern="1200" dirty="0" smtClean="0">
                                  <a:solidFill>
                                    <a:srgbClr val="585858"/>
                                  </a:solidFill>
                                  <a:latin typeface="Cambria Math" panose="02040503050406030204" pitchFamily="18" charset="0"/>
                                </a:rPr>
                                <m:t>𝑔</m:t>
                              </m:r>
                            </m:oMath>
                          </a14:m>
                          <a:r>
                            <a:rPr lang="en-GB" sz="1800" kern="1200" dirty="0">
                              <a:solidFill>
                                <a:srgbClr val="585858"/>
                              </a:solidFill>
                            </a:rPr>
                            <a:t> gives an even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800" i="1" kern="1200" dirty="0" smtClean="0">
                                      <a:solidFill>
                                        <a:srgbClr val="585858"/>
                                      </a:solidFill>
                                      <a:latin typeface="Cambria Math" panose="02040503050406030204" pitchFamily="18" charset="0"/>
                                    </a:rPr>
                                  </m:ctrlPr>
                                </m:fPr>
                                <m:num>
                                  <m:r>
                                    <a:rPr lang="en-GB" sz="1800" b="0" kern="1200" dirty="0" smtClean="0">
                                      <a:solidFill>
                                        <a:srgbClr val="585858"/>
                                      </a:solidFill>
                                      <a:latin typeface="Cambria Math" panose="02040503050406030204" pitchFamily="18" charset="0"/>
                                    </a:rPr>
                                    <m:t>𝑔</m:t>
                                  </m:r>
                                </m:num>
                                <m:den>
                                  <m:r>
                                    <a:rPr lang="en-GB" sz="1800" kern="1200" dirty="0" smtClean="0">
                                      <a:solidFill>
                                        <a:srgbClr val="585858"/>
                                      </a:solidFill>
                                      <a:latin typeface="Cambria Math" panose="02040503050406030204" pitchFamily="18" charset="0"/>
                                    </a:rPr>
                                    <m:t>2</m:t>
                                  </m:r>
                                </m:den>
                              </m:f>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an odd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𝑔</m:t>
                              </m:r>
                              <m:r>
                                <a:rPr lang="en-GB" sz="1800" kern="1200" dirty="0" smtClean="0">
                                  <a:solidFill>
                                    <a:srgbClr val="585858"/>
                                  </a:solidFill>
                                  <a:latin typeface="Cambria Math" panose="02040503050406030204" pitchFamily="18" charset="0"/>
                                </a:rPr>
                                <m:t> + 1 </m:t>
                              </m:r>
                            </m:oMath>
                          </a14:m>
                          <a:r>
                            <a:rPr lang="en-GB" sz="1800" kern="1200" dirty="0">
                              <a:solidFill>
                                <a:srgbClr val="585858"/>
                              </a:solidFill>
                            </a:rPr>
                            <a:t>gives an odd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𝑔</m:t>
                              </m:r>
                              <m:r>
                                <a:rPr lang="en-GB" sz="1800" kern="1200" dirty="0" smtClean="0">
                                  <a:solidFill>
                                    <a:srgbClr val="585858"/>
                                  </a:solidFill>
                                  <a:latin typeface="Cambria Math" panose="02040503050406030204" pitchFamily="18" charset="0"/>
                                </a:rPr>
                                <m:t> – 2) </m:t>
                              </m:r>
                            </m:oMath>
                          </a14:m>
                          <a:r>
                            <a:rPr lang="en-GB" sz="1800" kern="1200" dirty="0">
                              <a:solidFill>
                                <a:srgbClr val="585858"/>
                              </a:solidFill>
                            </a:rPr>
                            <a:t>gives an even number</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Choice>
        <mc:Fallback xmlns="">
          <p:graphicFrame>
            <p:nvGraphicFramePr>
              <p:cNvPr id="12" name="Table 9">
                <a:extLst>
                  <a:ext uri="{FF2B5EF4-FFF2-40B4-BE49-F238E27FC236}">
                    <a16:creationId xmlns:a16="http://schemas.microsoft.com/office/drawing/2014/main" id="{BA5AC6E6-7094-8008-4D2F-F50E74224DBC}"/>
                  </a:ext>
                </a:extLst>
              </p:cNvPr>
              <p:cNvGraphicFramePr>
                <a:graphicFrameLocks noGrp="1"/>
              </p:cNvGraphicFramePr>
              <p:nvPr>
                <p:extLst>
                  <p:ext uri="{D42A27DB-BD31-4B8C-83A1-F6EECF244321}">
                    <p14:modId xmlns:p14="http://schemas.microsoft.com/office/powerpoint/2010/main" val="2185374291"/>
                  </p:ext>
                </p:extLst>
              </p:nvPr>
            </p:nvGraphicFramePr>
            <p:xfrm>
              <a:off x="6252434" y="3548539"/>
              <a:ext cx="5609423" cy="3052890"/>
            </p:xfrm>
            <a:graphic>
              <a:graphicData uri="http://schemas.openxmlformats.org/drawingml/2006/table">
                <a:tbl>
                  <a:tblPr firstRow="1" bandRow="1">
                    <a:tableStyleId>{5940675A-B579-460E-94D1-54222C63F5DA}</a:tableStyleId>
                  </a:tblPr>
                  <a:tblGrid>
                    <a:gridCol w="529987">
                      <a:extLst>
                        <a:ext uri="{9D8B030D-6E8A-4147-A177-3AD203B41FA5}">
                          <a16:colId xmlns:a16="http://schemas.microsoft.com/office/drawing/2014/main" val="1326458079"/>
                        </a:ext>
                      </a:extLst>
                    </a:gridCol>
                    <a:gridCol w="3387436">
                      <a:extLst>
                        <a:ext uri="{9D8B030D-6E8A-4147-A177-3AD203B41FA5}">
                          <a16:colId xmlns:a16="http://schemas.microsoft.com/office/drawing/2014/main" val="2032222948"/>
                        </a:ext>
                      </a:extLst>
                    </a:gridCol>
                    <a:gridCol w="1692000">
                      <a:extLst>
                        <a:ext uri="{9D8B030D-6E8A-4147-A177-3AD203B41FA5}">
                          <a16:colId xmlns:a16="http://schemas.microsoft.com/office/drawing/2014/main" val="9086232"/>
                        </a:ext>
                      </a:extLst>
                    </a:gridCol>
                  </a:tblGrid>
                  <a:tr h="370840">
                    <a:tc>
                      <a:txBody>
                        <a:bodyPr/>
                        <a:lstStyle/>
                        <a:p>
                          <a:endParaRPr lang="en-GB" sz="1800" dirty="0">
                            <a:solidFill>
                              <a:srgbClr val="585858"/>
                            </a:solidFill>
                          </a:endParaRPr>
                        </a:p>
                      </a:txBody>
                      <a:tcPr/>
                    </a:tc>
                    <a:tc>
                      <a:txBody>
                        <a:bodyPr/>
                        <a:lstStyle/>
                        <a:p>
                          <a:r>
                            <a:rPr lang="en-GB" sz="1800" b="1" dirty="0">
                              <a:solidFill>
                                <a:srgbClr val="585858"/>
                              </a:solidFill>
                            </a:rPr>
                            <a:t>If…</a:t>
                          </a:r>
                        </a:p>
                      </a:txBody>
                      <a:tcPr/>
                    </a:tc>
                    <a:tc>
                      <a:txBody>
                        <a:bodyPr/>
                        <a:lstStyle/>
                        <a:p>
                          <a:pPr algn="ctr"/>
                          <a:r>
                            <a:rPr lang="en-GB" sz="1800" b="1" i="1" dirty="0">
                              <a:solidFill>
                                <a:srgbClr val="585858"/>
                              </a:solidFill>
                            </a:rPr>
                            <a:t>g</a:t>
                          </a:r>
                          <a:r>
                            <a:rPr lang="en-GB" sz="1800" b="1" dirty="0">
                              <a:solidFill>
                                <a:srgbClr val="585858"/>
                              </a:solidFill>
                            </a:rPr>
                            <a:t> is even</a:t>
                          </a:r>
                          <a:endParaRPr lang="en-GB" sz="1800" b="1" i="0" dirty="0">
                            <a:solidFill>
                              <a:srgbClr val="585858"/>
                            </a:solidFill>
                          </a:endParaRPr>
                        </a:p>
                      </a:txBody>
                      <a:tcPr/>
                    </a:tc>
                    <a:extLst>
                      <a:ext uri="{0D108BD9-81ED-4DB2-BD59-A6C34878D82A}">
                        <a16:rowId xmlns:a16="http://schemas.microsoft.com/office/drawing/2014/main" val="1581133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endParaRPr lang="en-US"/>
                        </a:p>
                      </a:txBody>
                      <a:tcPr>
                        <a:blipFill>
                          <a:blip r:embed="rId6"/>
                          <a:stretch>
                            <a:fillRect l="-15827" t="-108197" r="-50360" b="-645902"/>
                          </a:stretch>
                        </a:blipFill>
                      </a:tcPr>
                    </a:tc>
                    <a:tc>
                      <a:txBody>
                        <a:bodyPr/>
                        <a:lstStyle/>
                        <a:p>
                          <a:endParaRPr lang="en-US"/>
                        </a:p>
                      </a:txBody>
                      <a:tcPr>
                        <a:blipFill>
                          <a:blip r:embed="rId6"/>
                          <a:stretch>
                            <a:fillRect l="-231655" t="-108197" r="-719" b="-645902"/>
                          </a:stretch>
                        </a:blipFill>
                      </a:tcPr>
                    </a:tc>
                    <a:extLst>
                      <a:ext uri="{0D108BD9-81ED-4DB2-BD59-A6C34878D82A}">
                        <a16:rowId xmlns:a16="http://schemas.microsoft.com/office/drawing/2014/main" val="435738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endParaRPr lang="en-US"/>
                        </a:p>
                      </a:txBody>
                      <a:tcPr>
                        <a:blipFill>
                          <a:blip r:embed="rId6"/>
                          <a:stretch>
                            <a:fillRect l="-15827" t="-208197" r="-50360" b="-545902"/>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endParaRPr lang="en-US"/>
                        </a:p>
                      </a:txBody>
                      <a:tcPr>
                        <a:blipFill>
                          <a:blip r:embed="rId6"/>
                          <a:stretch>
                            <a:fillRect l="-15827" t="-313333" r="-50360" b="-45500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endParaRPr lang="en-US"/>
                        </a:p>
                      </a:txBody>
                      <a:tcPr>
                        <a:blipFill>
                          <a:blip r:embed="rId6"/>
                          <a:stretch>
                            <a:fillRect l="-15827" t="-406557" r="-50360" b="-347541"/>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457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endParaRPr lang="en-US"/>
                        </a:p>
                      </a:txBody>
                      <a:tcPr>
                        <a:blipFill>
                          <a:blip r:embed="rId6"/>
                          <a:stretch>
                            <a:fillRect l="-15827" t="-412000" r="-50360" b="-182667"/>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endParaRPr lang="en-US"/>
                        </a:p>
                      </a:txBody>
                      <a:tcPr>
                        <a:blipFill>
                          <a:blip r:embed="rId6"/>
                          <a:stretch>
                            <a:fillRect l="-15827" t="-629508" r="-50360" b="-12459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endParaRPr lang="en-US"/>
                        </a:p>
                      </a:txBody>
                      <a:tcPr>
                        <a:blipFill>
                          <a:blip r:embed="rId6"/>
                          <a:stretch>
                            <a:fillRect l="-15827" t="-729508" r="-50360" b="-2459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Fallback>
      </mc:AlternateContent>
    </p:spTree>
    <p:extLst>
      <p:ext uri="{BB962C8B-B14F-4D97-AF65-F5344CB8AC3E}">
        <p14:creationId xmlns:p14="http://schemas.microsoft.com/office/powerpoint/2010/main" val="19756977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D140113C-BFF7-0A7B-8C1B-DAF7106D7CA5}"/>
                  </a:ext>
                </a:extLst>
              </p:cNvPr>
              <p:cNvGraphicFramePr>
                <a:graphicFrameLocks noGrp="1"/>
              </p:cNvGraphicFramePr>
              <p:nvPr>
                <p:extLst>
                  <p:ext uri="{D42A27DB-BD31-4B8C-83A1-F6EECF244321}">
                    <p14:modId xmlns:p14="http://schemas.microsoft.com/office/powerpoint/2010/main" val="1754217232"/>
                  </p:ext>
                </p:extLst>
              </p:nvPr>
            </p:nvGraphicFramePr>
            <p:xfrm>
              <a:off x="42695" y="30707"/>
              <a:ext cx="5985065" cy="3328734"/>
            </p:xfrm>
            <a:graphic>
              <a:graphicData uri="http://schemas.openxmlformats.org/drawingml/2006/table">
                <a:tbl>
                  <a:tblPr firstRow="1" bandRow="1">
                    <a:tableStyleId>{5940675A-B579-460E-94D1-54222C63F5DA}</a:tableStyleId>
                  </a:tblPr>
                  <a:tblGrid>
                    <a:gridCol w="395124">
                      <a:extLst>
                        <a:ext uri="{9D8B030D-6E8A-4147-A177-3AD203B41FA5}">
                          <a16:colId xmlns:a16="http://schemas.microsoft.com/office/drawing/2014/main" val="2937234487"/>
                        </a:ext>
                      </a:extLst>
                    </a:gridCol>
                    <a:gridCol w="4129630">
                      <a:extLst>
                        <a:ext uri="{9D8B030D-6E8A-4147-A177-3AD203B41FA5}">
                          <a16:colId xmlns:a16="http://schemas.microsoft.com/office/drawing/2014/main" val="2032222948"/>
                        </a:ext>
                      </a:extLst>
                    </a:gridCol>
                    <a:gridCol w="1460311">
                      <a:extLst>
                        <a:ext uri="{9D8B030D-6E8A-4147-A177-3AD203B41FA5}">
                          <a16:colId xmlns:a16="http://schemas.microsoft.com/office/drawing/2014/main" val="2198014285"/>
                        </a:ext>
                      </a:extLst>
                    </a:gridCol>
                  </a:tblGrid>
                  <a:tr h="370840">
                    <a:tc>
                      <a:txBody>
                        <a:bodyPr/>
                        <a:lstStyle/>
                        <a:p>
                          <a:endParaRPr lang="en-GB" sz="1800" dirty="0">
                            <a:solidFill>
                              <a:srgbClr val="585858"/>
                            </a:solidFill>
                          </a:endParaRPr>
                        </a:p>
                      </a:txBody>
                      <a:tcPr/>
                    </a:tc>
                    <a:tc>
                      <a:txBody>
                        <a:bodyPr/>
                        <a:lstStyle/>
                        <a:p>
                          <a:r>
                            <a:rPr lang="en-GB" sz="1800" b="1" dirty="0">
                              <a:solidFill>
                                <a:srgbClr val="585858"/>
                              </a:solidFill>
                            </a:rPr>
                            <a:t>If… </a:t>
                          </a:r>
                        </a:p>
                      </a:txBody>
                      <a:tcPr/>
                    </a:tc>
                    <a:tc>
                      <a:txBody>
                        <a:bodyPr/>
                        <a:lstStyle/>
                        <a:p>
                          <a:pPr algn="ctr"/>
                          <a:r>
                            <a:rPr lang="en-GB" sz="1800" b="1" i="1" dirty="0">
                              <a:solidFill>
                                <a:srgbClr val="585858"/>
                              </a:solidFill>
                            </a:rPr>
                            <a:t>j </a:t>
                          </a:r>
                          <a:r>
                            <a:rPr lang="en-GB" sz="1800" b="1" dirty="0">
                              <a:solidFill>
                                <a:srgbClr val="585858"/>
                              </a:solidFill>
                            </a:rPr>
                            <a:t>is more than 40</a:t>
                          </a:r>
                        </a:p>
                      </a:txBody>
                      <a:tcPr/>
                    </a:tc>
                    <a:extLst>
                      <a:ext uri="{0D108BD9-81ED-4DB2-BD59-A6C34878D82A}">
                        <a16:rowId xmlns:a16="http://schemas.microsoft.com/office/drawing/2014/main" val="1581133331"/>
                      </a:ext>
                    </a:extLst>
                  </a:tr>
                  <a:tr h="34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5</m:t>
                              </m:r>
                              <m:r>
                                <a:rPr lang="en-GB" sz="1800" kern="1200" dirty="0" smtClean="0">
                                  <a:solidFill>
                                    <a:srgbClr val="585858"/>
                                  </a:solidFill>
                                  <a:latin typeface="Cambria Math" panose="02040503050406030204" pitchFamily="18" charset="0"/>
                                </a:rPr>
                                <m:t>𝑗</m:t>
                              </m:r>
                            </m:oMath>
                          </a14:m>
                          <a:r>
                            <a:rPr lang="en-GB" sz="1800" kern="1200" dirty="0">
                              <a:solidFill>
                                <a:srgbClr val="585858"/>
                              </a:solidFill>
                            </a:rPr>
                            <a:t> gives a number greater than 10</a:t>
                          </a:r>
                          <a:endParaRPr lang="en-GB" sz="1800" kern="1200" dirty="0">
                            <a:solidFill>
                              <a:srgbClr val="585858"/>
                            </a:solidFill>
                            <a:latin typeface="+mn-lt"/>
                            <a:ea typeface="+mn-ea"/>
                            <a:cs typeface="+mn-cs"/>
                          </a:endParaRPr>
                        </a:p>
                      </a:txBody>
                      <a:tcPr/>
                    </a:tc>
                    <a:tc>
                      <a:txBody>
                        <a:bodyPr/>
                        <a:lstStyle/>
                        <a:p>
                          <a:pPr algn="ctr"/>
                          <a:r>
                            <a:rPr lang="en-GB" sz="1800" dirty="0">
                              <a:solidFill>
                                <a:srgbClr val="585858"/>
                              </a:solidFill>
                            </a:rPr>
                            <a:t>?</a:t>
                          </a:r>
                        </a:p>
                      </a:txBody>
                      <a:tcPr/>
                    </a:tc>
                    <a:extLst>
                      <a:ext uri="{0D108BD9-81ED-4DB2-BD59-A6C34878D82A}">
                        <a16:rowId xmlns:a16="http://schemas.microsoft.com/office/drawing/2014/main" val="435738672"/>
                      </a:ext>
                    </a:extLst>
                  </a:tr>
                  <a:tr h="232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𝑗</m:t>
                              </m:r>
                            </m:oMath>
                          </a14:m>
                          <a:r>
                            <a:rPr lang="en-GB" sz="1800" kern="1200" dirty="0">
                              <a:solidFill>
                                <a:srgbClr val="585858"/>
                              </a:solidFill>
                            </a:rPr>
                            <a:t> gives a number less than 100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244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40 – </m:t>
                              </m:r>
                              <m:r>
                                <a:rPr lang="en-GB" sz="1800" kern="1200" dirty="0" smtClean="0">
                                  <a:solidFill>
                                    <a:srgbClr val="585858"/>
                                  </a:solidFill>
                                  <a:latin typeface="Cambria Math" panose="02040503050406030204" pitchFamily="18" charset="0"/>
                                </a:rPr>
                                <m:t>𝑗</m:t>
                              </m:r>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 number less than 0</a:t>
                          </a:r>
                          <a:endParaRPr lang="en-GB" sz="1800" i="1"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09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2</m:t>
                              </m:r>
                              <m:r>
                                <a:rPr lang="en-GB" sz="1800" kern="1200" dirty="0" smtClean="0">
                                  <a:solidFill>
                                    <a:srgbClr val="585858"/>
                                  </a:solidFill>
                                  <a:latin typeface="Cambria Math" panose="02040503050406030204" pitchFamily="18" charset="0"/>
                                </a:rPr>
                                <m:t>𝑗</m:t>
                              </m:r>
                            </m:oMath>
                          </a14:m>
                          <a:r>
                            <a:rPr lang="en-GB" sz="1800" kern="1200" dirty="0">
                              <a:solidFill>
                                <a:srgbClr val="585858"/>
                              </a:solidFill>
                            </a:rPr>
                            <a:t> gives a number greater than 40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800" i="1" kern="1200" dirty="0" smtClean="0">
                                      <a:solidFill>
                                        <a:srgbClr val="585858"/>
                                      </a:solidFill>
                                      <a:latin typeface="Cambria Math" panose="02040503050406030204" pitchFamily="18" charset="0"/>
                                    </a:rPr>
                                  </m:ctrlPr>
                                </m:fPr>
                                <m:num>
                                  <m:r>
                                    <a:rPr lang="en-GB" sz="1800" b="0" kern="1200" dirty="0" smtClean="0">
                                      <a:solidFill>
                                        <a:srgbClr val="585858"/>
                                      </a:solidFill>
                                      <a:latin typeface="Cambria Math" panose="02040503050406030204" pitchFamily="18" charset="0"/>
                                    </a:rPr>
                                    <m:t>𝑗</m:t>
                                  </m:r>
                                </m:num>
                                <m:den>
                                  <m:r>
                                    <a:rPr lang="en-GB" sz="1800" kern="1200" dirty="0" smtClean="0">
                                      <a:solidFill>
                                        <a:srgbClr val="585858"/>
                                      </a:solidFill>
                                      <a:latin typeface="Cambria Math" panose="02040503050406030204" pitchFamily="18" charset="0"/>
                                    </a:rPr>
                                    <m:t>2</m:t>
                                  </m:r>
                                </m:den>
                              </m:f>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 number greater than 20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𝑗</m:t>
                              </m:r>
                              <m:r>
                                <a:rPr lang="en-GB" sz="1800" kern="1200" dirty="0" smtClean="0">
                                  <a:solidFill>
                                    <a:srgbClr val="585858"/>
                                  </a:solidFill>
                                  <a:latin typeface="Cambria Math" panose="02040503050406030204" pitchFamily="18" charset="0"/>
                                </a:rPr>
                                <m:t> + 1 </m:t>
                              </m:r>
                            </m:oMath>
                          </a14:m>
                          <a:r>
                            <a:rPr lang="en-GB" sz="1800" kern="1200" dirty="0">
                              <a:solidFill>
                                <a:srgbClr val="585858"/>
                              </a:solidFill>
                            </a:rPr>
                            <a:t>gives a number more than 200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𝑗</m:t>
                              </m:r>
                              <m:r>
                                <a:rPr lang="en-GB" sz="1800" kern="1200" dirty="0" smtClean="0">
                                  <a:solidFill>
                                    <a:srgbClr val="585858"/>
                                  </a:solidFill>
                                  <a:latin typeface="Cambria Math" panose="02040503050406030204" pitchFamily="18" charset="0"/>
                                </a:rPr>
                                <m:t> – 2) </m:t>
                              </m:r>
                            </m:oMath>
                          </a14:m>
                          <a:r>
                            <a:rPr lang="en-GB" sz="1800" kern="1200" dirty="0">
                              <a:solidFill>
                                <a:srgbClr val="585858"/>
                              </a:solidFill>
                            </a:rPr>
                            <a:t>gives a number more than 8 </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Choice>
        <mc:Fallback xmlns="">
          <p:graphicFrame>
            <p:nvGraphicFramePr>
              <p:cNvPr id="10" name="Table 9">
                <a:extLst>
                  <a:ext uri="{FF2B5EF4-FFF2-40B4-BE49-F238E27FC236}">
                    <a16:creationId xmlns:a16="http://schemas.microsoft.com/office/drawing/2014/main" id="{D140113C-BFF7-0A7B-8C1B-DAF7106D7CA5}"/>
                  </a:ext>
                </a:extLst>
              </p:cNvPr>
              <p:cNvGraphicFramePr>
                <a:graphicFrameLocks noGrp="1"/>
              </p:cNvGraphicFramePr>
              <p:nvPr>
                <p:extLst>
                  <p:ext uri="{D42A27DB-BD31-4B8C-83A1-F6EECF244321}">
                    <p14:modId xmlns:p14="http://schemas.microsoft.com/office/powerpoint/2010/main" val="1754217232"/>
                  </p:ext>
                </p:extLst>
              </p:nvPr>
            </p:nvGraphicFramePr>
            <p:xfrm>
              <a:off x="42695" y="30707"/>
              <a:ext cx="5985065" cy="3328734"/>
            </p:xfrm>
            <a:graphic>
              <a:graphicData uri="http://schemas.openxmlformats.org/drawingml/2006/table">
                <a:tbl>
                  <a:tblPr firstRow="1" bandRow="1">
                    <a:tableStyleId>{5940675A-B579-460E-94D1-54222C63F5DA}</a:tableStyleId>
                  </a:tblPr>
                  <a:tblGrid>
                    <a:gridCol w="395124">
                      <a:extLst>
                        <a:ext uri="{9D8B030D-6E8A-4147-A177-3AD203B41FA5}">
                          <a16:colId xmlns:a16="http://schemas.microsoft.com/office/drawing/2014/main" val="2937234487"/>
                        </a:ext>
                      </a:extLst>
                    </a:gridCol>
                    <a:gridCol w="4129630">
                      <a:extLst>
                        <a:ext uri="{9D8B030D-6E8A-4147-A177-3AD203B41FA5}">
                          <a16:colId xmlns:a16="http://schemas.microsoft.com/office/drawing/2014/main" val="2032222948"/>
                        </a:ext>
                      </a:extLst>
                    </a:gridCol>
                    <a:gridCol w="1460311">
                      <a:extLst>
                        <a:ext uri="{9D8B030D-6E8A-4147-A177-3AD203B41FA5}">
                          <a16:colId xmlns:a16="http://schemas.microsoft.com/office/drawing/2014/main" val="2198014285"/>
                        </a:ext>
                      </a:extLst>
                    </a:gridCol>
                  </a:tblGrid>
                  <a:tr h="640080">
                    <a:tc>
                      <a:txBody>
                        <a:bodyPr/>
                        <a:lstStyle/>
                        <a:p>
                          <a:endParaRPr lang="en-GB" sz="1800" dirty="0">
                            <a:solidFill>
                              <a:srgbClr val="585858"/>
                            </a:solidFill>
                          </a:endParaRPr>
                        </a:p>
                      </a:txBody>
                      <a:tcPr/>
                    </a:tc>
                    <a:tc>
                      <a:txBody>
                        <a:bodyPr/>
                        <a:lstStyle/>
                        <a:p>
                          <a:r>
                            <a:rPr lang="en-GB" sz="1800" b="1" dirty="0">
                              <a:solidFill>
                                <a:srgbClr val="585858"/>
                              </a:solidFill>
                            </a:rPr>
                            <a:t>If… </a:t>
                          </a:r>
                        </a:p>
                      </a:txBody>
                      <a:tcPr/>
                    </a:tc>
                    <a:tc>
                      <a:txBody>
                        <a:bodyPr/>
                        <a:lstStyle/>
                        <a:p>
                          <a:pPr algn="ctr"/>
                          <a:r>
                            <a:rPr lang="en-GB" sz="1800" b="1" i="1" dirty="0">
                              <a:solidFill>
                                <a:srgbClr val="585858"/>
                              </a:solidFill>
                            </a:rPr>
                            <a:t>j </a:t>
                          </a:r>
                          <a:r>
                            <a:rPr lang="en-GB" sz="1800" b="1" dirty="0">
                              <a:solidFill>
                                <a:srgbClr val="585858"/>
                              </a:solidFill>
                            </a:rPr>
                            <a:t>is more than 40</a:t>
                          </a:r>
                        </a:p>
                      </a:txBody>
                      <a:tcPr/>
                    </a:tc>
                    <a:extLst>
                      <a:ext uri="{0D108BD9-81ED-4DB2-BD59-A6C34878D82A}">
                        <a16:rowId xmlns:a16="http://schemas.microsoft.com/office/drawing/2014/main" val="158113333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endParaRPr lang="en-US"/>
                        </a:p>
                      </a:txBody>
                      <a:tcPr>
                        <a:blipFill>
                          <a:blip r:embed="rId3"/>
                          <a:stretch>
                            <a:fillRect l="-9897" t="-183333" r="-35746" b="-660000"/>
                          </a:stretch>
                        </a:blipFill>
                      </a:tcPr>
                    </a:tc>
                    <a:tc>
                      <a:txBody>
                        <a:bodyPr/>
                        <a:lstStyle/>
                        <a:p>
                          <a:pPr algn="ctr"/>
                          <a:r>
                            <a:rPr lang="en-GB" sz="1800" dirty="0">
                              <a:solidFill>
                                <a:srgbClr val="585858"/>
                              </a:solidFill>
                            </a:rPr>
                            <a:t>?</a:t>
                          </a:r>
                        </a:p>
                      </a:txBody>
                      <a:tcPr/>
                    </a:tc>
                    <a:extLst>
                      <a:ext uri="{0D108BD9-81ED-4DB2-BD59-A6C34878D82A}">
                        <a16:rowId xmlns:a16="http://schemas.microsoft.com/office/drawing/2014/main" val="43573867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endParaRPr lang="en-US"/>
                        </a:p>
                      </a:txBody>
                      <a:tcPr>
                        <a:blipFill>
                          <a:blip r:embed="rId3"/>
                          <a:stretch>
                            <a:fillRect l="-9897" t="-283333" r="-35746" b="-56000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endParaRPr lang="en-US"/>
                        </a:p>
                      </a:txBody>
                      <a:tcPr>
                        <a:blipFill>
                          <a:blip r:embed="rId3"/>
                          <a:stretch>
                            <a:fillRect l="-9897" t="-383333" r="-35746" b="-46000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endParaRPr lang="en-US"/>
                        </a:p>
                      </a:txBody>
                      <a:tcPr>
                        <a:blipFill>
                          <a:blip r:embed="rId3"/>
                          <a:stretch>
                            <a:fillRect l="-9897" t="-475410" r="-35746" b="-352459"/>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489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endParaRPr lang="en-US"/>
                        </a:p>
                      </a:txBody>
                      <a:tcPr>
                        <a:blipFill>
                          <a:blip r:embed="rId3"/>
                          <a:stretch>
                            <a:fillRect l="-9897" t="-438750" r="-35746" b="-16875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endParaRPr lang="en-US"/>
                        </a:p>
                      </a:txBody>
                      <a:tcPr>
                        <a:blipFill>
                          <a:blip r:embed="rId3"/>
                          <a:stretch>
                            <a:fillRect l="-9897" t="-718333" r="-35746" b="-12500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endParaRPr lang="en-US"/>
                        </a:p>
                      </a:txBody>
                      <a:tcPr>
                        <a:blipFill>
                          <a:blip r:embed="rId3"/>
                          <a:stretch>
                            <a:fillRect l="-9897" t="-804918" r="-35746" b="-22951"/>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B36B2FBA-C01F-1C2A-0F73-CBA4451CE376}"/>
                  </a:ext>
                </a:extLst>
              </p:cNvPr>
              <p:cNvGraphicFramePr>
                <a:graphicFrameLocks noGrp="1"/>
              </p:cNvGraphicFramePr>
              <p:nvPr>
                <p:extLst>
                  <p:ext uri="{D42A27DB-BD31-4B8C-83A1-F6EECF244321}">
                    <p14:modId xmlns:p14="http://schemas.microsoft.com/office/powerpoint/2010/main" val="3767987255"/>
                  </p:ext>
                </p:extLst>
              </p:nvPr>
            </p:nvGraphicFramePr>
            <p:xfrm>
              <a:off x="42694" y="3473017"/>
              <a:ext cx="5985065" cy="3328734"/>
            </p:xfrm>
            <a:graphic>
              <a:graphicData uri="http://schemas.openxmlformats.org/drawingml/2006/table">
                <a:tbl>
                  <a:tblPr firstRow="1" bandRow="1">
                    <a:tableStyleId>{5940675A-B579-460E-94D1-54222C63F5DA}</a:tableStyleId>
                  </a:tblPr>
                  <a:tblGrid>
                    <a:gridCol w="395124">
                      <a:extLst>
                        <a:ext uri="{9D8B030D-6E8A-4147-A177-3AD203B41FA5}">
                          <a16:colId xmlns:a16="http://schemas.microsoft.com/office/drawing/2014/main" val="2937234487"/>
                        </a:ext>
                      </a:extLst>
                    </a:gridCol>
                    <a:gridCol w="4129630">
                      <a:extLst>
                        <a:ext uri="{9D8B030D-6E8A-4147-A177-3AD203B41FA5}">
                          <a16:colId xmlns:a16="http://schemas.microsoft.com/office/drawing/2014/main" val="2032222948"/>
                        </a:ext>
                      </a:extLst>
                    </a:gridCol>
                    <a:gridCol w="1460311">
                      <a:extLst>
                        <a:ext uri="{9D8B030D-6E8A-4147-A177-3AD203B41FA5}">
                          <a16:colId xmlns:a16="http://schemas.microsoft.com/office/drawing/2014/main" val="2198014285"/>
                        </a:ext>
                      </a:extLst>
                    </a:gridCol>
                  </a:tblGrid>
                  <a:tr h="370840">
                    <a:tc>
                      <a:txBody>
                        <a:bodyPr/>
                        <a:lstStyle/>
                        <a:p>
                          <a:endParaRPr lang="en-GB" sz="1800" dirty="0">
                            <a:solidFill>
                              <a:srgbClr val="585858"/>
                            </a:solidFill>
                          </a:endParaRPr>
                        </a:p>
                      </a:txBody>
                      <a:tcPr/>
                    </a:tc>
                    <a:tc>
                      <a:txBody>
                        <a:bodyPr/>
                        <a:lstStyle/>
                        <a:p>
                          <a:r>
                            <a:rPr lang="en-GB" sz="1800" b="1" dirty="0">
                              <a:solidFill>
                                <a:srgbClr val="585858"/>
                              </a:solidFill>
                            </a:rPr>
                            <a:t>If… </a:t>
                          </a:r>
                        </a:p>
                      </a:txBody>
                      <a:tcPr/>
                    </a:tc>
                    <a:tc>
                      <a:txBody>
                        <a:bodyPr/>
                        <a:lstStyle/>
                        <a:p>
                          <a:pPr algn="ctr"/>
                          <a:r>
                            <a:rPr lang="en-GB" sz="1800" b="1" i="1" dirty="0">
                              <a:solidFill>
                                <a:srgbClr val="585858"/>
                              </a:solidFill>
                            </a:rPr>
                            <a:t>j</a:t>
                          </a:r>
                          <a:r>
                            <a:rPr lang="en-GB" sz="1800" b="1" dirty="0">
                              <a:solidFill>
                                <a:srgbClr val="585858"/>
                              </a:solidFill>
                            </a:rPr>
                            <a:t> is more than 40</a:t>
                          </a:r>
                        </a:p>
                      </a:txBody>
                      <a:tcPr/>
                    </a:tc>
                    <a:extLst>
                      <a:ext uri="{0D108BD9-81ED-4DB2-BD59-A6C34878D82A}">
                        <a16:rowId xmlns:a16="http://schemas.microsoft.com/office/drawing/2014/main" val="1581133331"/>
                      </a:ext>
                    </a:extLst>
                  </a:tr>
                  <a:tr h="34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5</m:t>
                              </m:r>
                              <m:r>
                                <a:rPr lang="en-GB" sz="1800" kern="1200" dirty="0" smtClean="0">
                                  <a:solidFill>
                                    <a:srgbClr val="585858"/>
                                  </a:solidFill>
                                  <a:latin typeface="Cambria Math" panose="02040503050406030204" pitchFamily="18" charset="0"/>
                                </a:rPr>
                                <m:t>𝑗</m:t>
                              </m:r>
                            </m:oMath>
                          </a14:m>
                          <a:r>
                            <a:rPr lang="en-GB" sz="1800" kern="1200" dirty="0">
                              <a:solidFill>
                                <a:srgbClr val="585858"/>
                              </a:solidFill>
                            </a:rPr>
                            <a:t> gives a number greater than 10</a:t>
                          </a:r>
                          <a:endParaRPr lang="en-GB" sz="1800" kern="1200" dirty="0">
                            <a:solidFill>
                              <a:srgbClr val="585858"/>
                            </a:solidFill>
                            <a:latin typeface="+mn-lt"/>
                            <a:ea typeface="+mn-ea"/>
                            <a:cs typeface="+mn-cs"/>
                          </a:endParaRPr>
                        </a:p>
                      </a:txBody>
                      <a:tcPr/>
                    </a:tc>
                    <a:tc>
                      <a:txBody>
                        <a:bodyPr/>
                        <a:lstStyle/>
                        <a:p>
                          <a:pPr algn="ctr"/>
                          <a:r>
                            <a:rPr lang="en-GB" sz="1800" dirty="0">
                              <a:solidFill>
                                <a:srgbClr val="585858"/>
                              </a:solidFill>
                            </a:rPr>
                            <a:t>?</a:t>
                          </a:r>
                        </a:p>
                      </a:txBody>
                      <a:tcPr/>
                    </a:tc>
                    <a:extLst>
                      <a:ext uri="{0D108BD9-81ED-4DB2-BD59-A6C34878D82A}">
                        <a16:rowId xmlns:a16="http://schemas.microsoft.com/office/drawing/2014/main" val="435738672"/>
                      </a:ext>
                    </a:extLst>
                  </a:tr>
                  <a:tr h="232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𝑗</m:t>
                              </m:r>
                            </m:oMath>
                          </a14:m>
                          <a:r>
                            <a:rPr lang="en-GB" sz="1800" kern="1200" dirty="0">
                              <a:solidFill>
                                <a:srgbClr val="585858"/>
                              </a:solidFill>
                            </a:rPr>
                            <a:t> gives a number less than 100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244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40 – </m:t>
                              </m:r>
                              <m:r>
                                <a:rPr lang="en-GB" sz="1800" kern="1200" dirty="0" smtClean="0">
                                  <a:solidFill>
                                    <a:srgbClr val="585858"/>
                                  </a:solidFill>
                                  <a:latin typeface="Cambria Math" panose="02040503050406030204" pitchFamily="18" charset="0"/>
                                </a:rPr>
                                <m:t>𝑗</m:t>
                              </m:r>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 number less than 0</a:t>
                          </a:r>
                          <a:endParaRPr lang="en-GB" sz="1800" i="1"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09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2</m:t>
                              </m:r>
                              <m:r>
                                <a:rPr lang="en-GB" sz="1800" kern="1200" dirty="0" smtClean="0">
                                  <a:solidFill>
                                    <a:srgbClr val="585858"/>
                                  </a:solidFill>
                                  <a:latin typeface="Cambria Math" panose="02040503050406030204" pitchFamily="18" charset="0"/>
                                </a:rPr>
                                <m:t>𝑗</m:t>
                              </m:r>
                            </m:oMath>
                          </a14:m>
                          <a:r>
                            <a:rPr lang="en-GB" sz="1800" kern="1200" dirty="0">
                              <a:solidFill>
                                <a:srgbClr val="585858"/>
                              </a:solidFill>
                            </a:rPr>
                            <a:t> gives a number greater than 40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800" i="1" kern="1200" dirty="0" smtClean="0">
                                      <a:solidFill>
                                        <a:srgbClr val="585858"/>
                                      </a:solidFill>
                                      <a:latin typeface="Cambria Math" panose="02040503050406030204" pitchFamily="18" charset="0"/>
                                    </a:rPr>
                                  </m:ctrlPr>
                                </m:fPr>
                                <m:num>
                                  <m:r>
                                    <a:rPr lang="en-GB" sz="1800" b="0" kern="1200" dirty="0" smtClean="0">
                                      <a:solidFill>
                                        <a:srgbClr val="585858"/>
                                      </a:solidFill>
                                      <a:latin typeface="Cambria Math" panose="02040503050406030204" pitchFamily="18" charset="0"/>
                                    </a:rPr>
                                    <m:t>𝑗</m:t>
                                  </m:r>
                                </m:num>
                                <m:den>
                                  <m:r>
                                    <a:rPr lang="en-GB" sz="1800" kern="1200" dirty="0" smtClean="0">
                                      <a:solidFill>
                                        <a:srgbClr val="585858"/>
                                      </a:solidFill>
                                      <a:latin typeface="Cambria Math" panose="02040503050406030204" pitchFamily="18" charset="0"/>
                                    </a:rPr>
                                    <m:t>2</m:t>
                                  </m:r>
                                </m:den>
                              </m:f>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 number greater than 20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𝑗</m:t>
                              </m:r>
                              <m:r>
                                <a:rPr lang="en-GB" sz="1800" kern="1200" dirty="0" smtClean="0">
                                  <a:solidFill>
                                    <a:srgbClr val="585858"/>
                                  </a:solidFill>
                                  <a:latin typeface="Cambria Math" panose="02040503050406030204" pitchFamily="18" charset="0"/>
                                </a:rPr>
                                <m:t> + 1 </m:t>
                              </m:r>
                            </m:oMath>
                          </a14:m>
                          <a:r>
                            <a:rPr lang="en-GB" sz="1800" kern="1200" dirty="0">
                              <a:solidFill>
                                <a:srgbClr val="585858"/>
                              </a:solidFill>
                            </a:rPr>
                            <a:t>gives a number more than 200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𝑗</m:t>
                              </m:r>
                              <m:r>
                                <a:rPr lang="en-GB" sz="1800" kern="1200" dirty="0" smtClean="0">
                                  <a:solidFill>
                                    <a:srgbClr val="585858"/>
                                  </a:solidFill>
                                  <a:latin typeface="Cambria Math" panose="02040503050406030204" pitchFamily="18" charset="0"/>
                                </a:rPr>
                                <m:t> – 2) </m:t>
                              </m:r>
                            </m:oMath>
                          </a14:m>
                          <a:r>
                            <a:rPr lang="en-GB" sz="1800" kern="1200" dirty="0">
                              <a:solidFill>
                                <a:srgbClr val="585858"/>
                              </a:solidFill>
                            </a:rPr>
                            <a:t>gives a number more than 8 </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Choice>
        <mc:Fallback xmlns="">
          <p:graphicFrame>
            <p:nvGraphicFramePr>
              <p:cNvPr id="11" name="Table 10">
                <a:extLst>
                  <a:ext uri="{FF2B5EF4-FFF2-40B4-BE49-F238E27FC236}">
                    <a16:creationId xmlns:a16="http://schemas.microsoft.com/office/drawing/2014/main" id="{B36B2FBA-C01F-1C2A-0F73-CBA4451CE376}"/>
                  </a:ext>
                </a:extLst>
              </p:cNvPr>
              <p:cNvGraphicFramePr>
                <a:graphicFrameLocks noGrp="1"/>
              </p:cNvGraphicFramePr>
              <p:nvPr>
                <p:extLst>
                  <p:ext uri="{D42A27DB-BD31-4B8C-83A1-F6EECF244321}">
                    <p14:modId xmlns:p14="http://schemas.microsoft.com/office/powerpoint/2010/main" val="3767987255"/>
                  </p:ext>
                </p:extLst>
              </p:nvPr>
            </p:nvGraphicFramePr>
            <p:xfrm>
              <a:off x="42694" y="3473017"/>
              <a:ext cx="5985065" cy="3328734"/>
            </p:xfrm>
            <a:graphic>
              <a:graphicData uri="http://schemas.openxmlformats.org/drawingml/2006/table">
                <a:tbl>
                  <a:tblPr firstRow="1" bandRow="1">
                    <a:tableStyleId>{5940675A-B579-460E-94D1-54222C63F5DA}</a:tableStyleId>
                  </a:tblPr>
                  <a:tblGrid>
                    <a:gridCol w="395124">
                      <a:extLst>
                        <a:ext uri="{9D8B030D-6E8A-4147-A177-3AD203B41FA5}">
                          <a16:colId xmlns:a16="http://schemas.microsoft.com/office/drawing/2014/main" val="2937234487"/>
                        </a:ext>
                      </a:extLst>
                    </a:gridCol>
                    <a:gridCol w="4129630">
                      <a:extLst>
                        <a:ext uri="{9D8B030D-6E8A-4147-A177-3AD203B41FA5}">
                          <a16:colId xmlns:a16="http://schemas.microsoft.com/office/drawing/2014/main" val="2032222948"/>
                        </a:ext>
                      </a:extLst>
                    </a:gridCol>
                    <a:gridCol w="1460311">
                      <a:extLst>
                        <a:ext uri="{9D8B030D-6E8A-4147-A177-3AD203B41FA5}">
                          <a16:colId xmlns:a16="http://schemas.microsoft.com/office/drawing/2014/main" val="2198014285"/>
                        </a:ext>
                      </a:extLst>
                    </a:gridCol>
                  </a:tblGrid>
                  <a:tr h="640080">
                    <a:tc>
                      <a:txBody>
                        <a:bodyPr/>
                        <a:lstStyle/>
                        <a:p>
                          <a:endParaRPr lang="en-GB" sz="1800" dirty="0">
                            <a:solidFill>
                              <a:srgbClr val="585858"/>
                            </a:solidFill>
                          </a:endParaRPr>
                        </a:p>
                      </a:txBody>
                      <a:tcPr/>
                    </a:tc>
                    <a:tc>
                      <a:txBody>
                        <a:bodyPr/>
                        <a:lstStyle/>
                        <a:p>
                          <a:r>
                            <a:rPr lang="en-GB" sz="1800" b="1" dirty="0">
                              <a:solidFill>
                                <a:srgbClr val="585858"/>
                              </a:solidFill>
                            </a:rPr>
                            <a:t>If… </a:t>
                          </a:r>
                        </a:p>
                      </a:txBody>
                      <a:tcPr/>
                    </a:tc>
                    <a:tc>
                      <a:txBody>
                        <a:bodyPr/>
                        <a:lstStyle/>
                        <a:p>
                          <a:pPr algn="ctr"/>
                          <a:r>
                            <a:rPr lang="en-GB" sz="1800" b="1" i="1" dirty="0">
                              <a:solidFill>
                                <a:srgbClr val="585858"/>
                              </a:solidFill>
                            </a:rPr>
                            <a:t>j</a:t>
                          </a:r>
                          <a:r>
                            <a:rPr lang="en-GB" sz="1800" b="1" dirty="0">
                              <a:solidFill>
                                <a:srgbClr val="585858"/>
                              </a:solidFill>
                            </a:rPr>
                            <a:t> is more than 40</a:t>
                          </a:r>
                        </a:p>
                      </a:txBody>
                      <a:tcPr/>
                    </a:tc>
                    <a:extLst>
                      <a:ext uri="{0D108BD9-81ED-4DB2-BD59-A6C34878D82A}">
                        <a16:rowId xmlns:a16="http://schemas.microsoft.com/office/drawing/2014/main" val="158113333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endParaRPr lang="en-US"/>
                        </a:p>
                      </a:txBody>
                      <a:tcPr>
                        <a:blipFill>
                          <a:blip r:embed="rId4"/>
                          <a:stretch>
                            <a:fillRect l="-9897" t="-183333" r="-35746" b="-661667"/>
                          </a:stretch>
                        </a:blipFill>
                      </a:tcPr>
                    </a:tc>
                    <a:tc>
                      <a:txBody>
                        <a:bodyPr/>
                        <a:lstStyle/>
                        <a:p>
                          <a:pPr algn="ctr"/>
                          <a:r>
                            <a:rPr lang="en-GB" sz="1800" dirty="0">
                              <a:solidFill>
                                <a:srgbClr val="585858"/>
                              </a:solidFill>
                            </a:rPr>
                            <a:t>?</a:t>
                          </a:r>
                        </a:p>
                      </a:txBody>
                      <a:tcPr/>
                    </a:tc>
                    <a:extLst>
                      <a:ext uri="{0D108BD9-81ED-4DB2-BD59-A6C34878D82A}">
                        <a16:rowId xmlns:a16="http://schemas.microsoft.com/office/drawing/2014/main" val="43573867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endParaRPr lang="en-US"/>
                        </a:p>
                      </a:txBody>
                      <a:tcPr>
                        <a:blipFill>
                          <a:blip r:embed="rId4"/>
                          <a:stretch>
                            <a:fillRect l="-9897" t="-283333" r="-35746" b="-561667"/>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endParaRPr lang="en-US"/>
                        </a:p>
                      </a:txBody>
                      <a:tcPr>
                        <a:blipFill>
                          <a:blip r:embed="rId4"/>
                          <a:stretch>
                            <a:fillRect l="-9897" t="-383333" r="-35746" b="-461667"/>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endParaRPr lang="en-US"/>
                        </a:p>
                      </a:txBody>
                      <a:tcPr>
                        <a:blipFill>
                          <a:blip r:embed="rId4"/>
                          <a:stretch>
                            <a:fillRect l="-9897" t="-475410" r="-35746" b="-354098"/>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489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endParaRPr lang="en-US"/>
                        </a:p>
                      </a:txBody>
                      <a:tcPr>
                        <a:blipFill>
                          <a:blip r:embed="rId4"/>
                          <a:stretch>
                            <a:fillRect l="-9897" t="-438750" r="-35746" b="-17000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endParaRPr lang="en-US"/>
                        </a:p>
                      </a:txBody>
                      <a:tcPr>
                        <a:blipFill>
                          <a:blip r:embed="rId4"/>
                          <a:stretch>
                            <a:fillRect l="-9897" t="-718333" r="-35746" b="-126667"/>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endParaRPr lang="en-US"/>
                        </a:p>
                      </a:txBody>
                      <a:tcPr>
                        <a:blipFill>
                          <a:blip r:embed="rId4"/>
                          <a:stretch>
                            <a:fillRect l="-9897" t="-804918" r="-35746" b="-2459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388ED28C-9BE7-172C-AFEB-525D4DB56E0D}"/>
                  </a:ext>
                </a:extLst>
              </p:cNvPr>
              <p:cNvGraphicFramePr>
                <a:graphicFrameLocks noGrp="1"/>
              </p:cNvGraphicFramePr>
              <p:nvPr>
                <p:extLst>
                  <p:ext uri="{D42A27DB-BD31-4B8C-83A1-F6EECF244321}">
                    <p14:modId xmlns:p14="http://schemas.microsoft.com/office/powerpoint/2010/main" val="3953850866"/>
                  </p:ext>
                </p:extLst>
              </p:nvPr>
            </p:nvGraphicFramePr>
            <p:xfrm>
              <a:off x="6152343" y="30707"/>
              <a:ext cx="5985065" cy="3328734"/>
            </p:xfrm>
            <a:graphic>
              <a:graphicData uri="http://schemas.openxmlformats.org/drawingml/2006/table">
                <a:tbl>
                  <a:tblPr firstRow="1" bandRow="1">
                    <a:tableStyleId>{5940675A-B579-460E-94D1-54222C63F5DA}</a:tableStyleId>
                  </a:tblPr>
                  <a:tblGrid>
                    <a:gridCol w="395124">
                      <a:extLst>
                        <a:ext uri="{9D8B030D-6E8A-4147-A177-3AD203B41FA5}">
                          <a16:colId xmlns:a16="http://schemas.microsoft.com/office/drawing/2014/main" val="2937234487"/>
                        </a:ext>
                      </a:extLst>
                    </a:gridCol>
                    <a:gridCol w="4129630">
                      <a:extLst>
                        <a:ext uri="{9D8B030D-6E8A-4147-A177-3AD203B41FA5}">
                          <a16:colId xmlns:a16="http://schemas.microsoft.com/office/drawing/2014/main" val="2032222948"/>
                        </a:ext>
                      </a:extLst>
                    </a:gridCol>
                    <a:gridCol w="1460311">
                      <a:extLst>
                        <a:ext uri="{9D8B030D-6E8A-4147-A177-3AD203B41FA5}">
                          <a16:colId xmlns:a16="http://schemas.microsoft.com/office/drawing/2014/main" val="2198014285"/>
                        </a:ext>
                      </a:extLst>
                    </a:gridCol>
                  </a:tblGrid>
                  <a:tr h="370840">
                    <a:tc>
                      <a:txBody>
                        <a:bodyPr/>
                        <a:lstStyle/>
                        <a:p>
                          <a:endParaRPr lang="en-GB" sz="1800" dirty="0">
                            <a:solidFill>
                              <a:srgbClr val="585858"/>
                            </a:solidFill>
                          </a:endParaRPr>
                        </a:p>
                      </a:txBody>
                      <a:tcPr/>
                    </a:tc>
                    <a:tc>
                      <a:txBody>
                        <a:bodyPr/>
                        <a:lstStyle/>
                        <a:p>
                          <a:r>
                            <a:rPr lang="en-GB" sz="1800" b="1" dirty="0">
                              <a:solidFill>
                                <a:srgbClr val="585858"/>
                              </a:solidFill>
                            </a:rPr>
                            <a:t>If… </a:t>
                          </a:r>
                        </a:p>
                      </a:txBody>
                      <a:tcPr/>
                    </a:tc>
                    <a:tc>
                      <a:txBody>
                        <a:bodyPr/>
                        <a:lstStyle/>
                        <a:p>
                          <a:pPr algn="ctr"/>
                          <a:r>
                            <a:rPr lang="en-GB" sz="1800" b="1" i="1" dirty="0">
                              <a:solidFill>
                                <a:srgbClr val="585858"/>
                              </a:solidFill>
                            </a:rPr>
                            <a:t>j</a:t>
                          </a:r>
                          <a:r>
                            <a:rPr lang="en-GB" sz="1800" b="1" dirty="0">
                              <a:solidFill>
                                <a:srgbClr val="585858"/>
                              </a:solidFill>
                            </a:rPr>
                            <a:t> is more than 40</a:t>
                          </a:r>
                        </a:p>
                      </a:txBody>
                      <a:tcPr/>
                    </a:tc>
                    <a:extLst>
                      <a:ext uri="{0D108BD9-81ED-4DB2-BD59-A6C34878D82A}">
                        <a16:rowId xmlns:a16="http://schemas.microsoft.com/office/drawing/2014/main" val="1581133331"/>
                      </a:ext>
                    </a:extLst>
                  </a:tr>
                  <a:tr h="34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5</m:t>
                              </m:r>
                              <m:r>
                                <a:rPr lang="en-GB" sz="1800" kern="1200" dirty="0" smtClean="0">
                                  <a:solidFill>
                                    <a:srgbClr val="585858"/>
                                  </a:solidFill>
                                  <a:latin typeface="Cambria Math" panose="02040503050406030204" pitchFamily="18" charset="0"/>
                                </a:rPr>
                                <m:t>𝑗</m:t>
                              </m:r>
                            </m:oMath>
                          </a14:m>
                          <a:r>
                            <a:rPr lang="en-GB" sz="1800" kern="1200" dirty="0">
                              <a:solidFill>
                                <a:srgbClr val="585858"/>
                              </a:solidFill>
                            </a:rPr>
                            <a:t> gives a number greater than 10</a:t>
                          </a:r>
                          <a:endParaRPr lang="en-GB" sz="1800" kern="1200" dirty="0">
                            <a:solidFill>
                              <a:srgbClr val="585858"/>
                            </a:solidFill>
                            <a:latin typeface="+mn-lt"/>
                            <a:ea typeface="+mn-ea"/>
                            <a:cs typeface="+mn-cs"/>
                          </a:endParaRPr>
                        </a:p>
                      </a:txBody>
                      <a:tcPr/>
                    </a:tc>
                    <a:tc>
                      <a:txBody>
                        <a:bodyPr/>
                        <a:lstStyle/>
                        <a:p>
                          <a:pPr algn="ctr"/>
                          <a:r>
                            <a:rPr lang="en-GB" sz="1800" dirty="0">
                              <a:solidFill>
                                <a:srgbClr val="585858"/>
                              </a:solidFill>
                            </a:rPr>
                            <a:t>?</a:t>
                          </a:r>
                        </a:p>
                      </a:txBody>
                      <a:tcPr/>
                    </a:tc>
                    <a:extLst>
                      <a:ext uri="{0D108BD9-81ED-4DB2-BD59-A6C34878D82A}">
                        <a16:rowId xmlns:a16="http://schemas.microsoft.com/office/drawing/2014/main" val="435738672"/>
                      </a:ext>
                    </a:extLst>
                  </a:tr>
                  <a:tr h="232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𝑗</m:t>
                              </m:r>
                            </m:oMath>
                          </a14:m>
                          <a:r>
                            <a:rPr lang="en-GB" sz="1800" kern="1200" dirty="0">
                              <a:solidFill>
                                <a:srgbClr val="585858"/>
                              </a:solidFill>
                            </a:rPr>
                            <a:t> gives a number less than 100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244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40 – </m:t>
                              </m:r>
                              <m:r>
                                <a:rPr lang="en-GB" sz="1800" kern="1200" dirty="0" smtClean="0">
                                  <a:solidFill>
                                    <a:srgbClr val="585858"/>
                                  </a:solidFill>
                                  <a:latin typeface="Cambria Math" panose="02040503050406030204" pitchFamily="18" charset="0"/>
                                </a:rPr>
                                <m:t>𝑗</m:t>
                              </m:r>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 number less than 0</a:t>
                          </a:r>
                          <a:endParaRPr lang="en-GB" sz="1800" i="1"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09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2</m:t>
                              </m:r>
                              <m:r>
                                <a:rPr lang="en-GB" sz="1800" kern="1200" dirty="0" smtClean="0">
                                  <a:solidFill>
                                    <a:srgbClr val="585858"/>
                                  </a:solidFill>
                                  <a:latin typeface="Cambria Math" panose="02040503050406030204" pitchFamily="18" charset="0"/>
                                </a:rPr>
                                <m:t>𝑗</m:t>
                              </m:r>
                            </m:oMath>
                          </a14:m>
                          <a:r>
                            <a:rPr lang="en-GB" sz="1800" kern="1200" dirty="0">
                              <a:solidFill>
                                <a:srgbClr val="585858"/>
                              </a:solidFill>
                            </a:rPr>
                            <a:t> gives a number greater than 40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800" i="1" kern="1200" dirty="0" smtClean="0">
                                      <a:solidFill>
                                        <a:srgbClr val="585858"/>
                                      </a:solidFill>
                                      <a:latin typeface="Cambria Math" panose="02040503050406030204" pitchFamily="18" charset="0"/>
                                    </a:rPr>
                                  </m:ctrlPr>
                                </m:fPr>
                                <m:num>
                                  <m:r>
                                    <a:rPr lang="en-GB" sz="1800" b="0" kern="1200" dirty="0" smtClean="0">
                                      <a:solidFill>
                                        <a:srgbClr val="585858"/>
                                      </a:solidFill>
                                      <a:latin typeface="Cambria Math" panose="02040503050406030204" pitchFamily="18" charset="0"/>
                                    </a:rPr>
                                    <m:t>𝑗</m:t>
                                  </m:r>
                                </m:num>
                                <m:den>
                                  <m:r>
                                    <a:rPr lang="en-GB" sz="1800" kern="1200" dirty="0" smtClean="0">
                                      <a:solidFill>
                                        <a:srgbClr val="585858"/>
                                      </a:solidFill>
                                      <a:latin typeface="Cambria Math" panose="02040503050406030204" pitchFamily="18" charset="0"/>
                                    </a:rPr>
                                    <m:t>2</m:t>
                                  </m:r>
                                </m:den>
                              </m:f>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 number greater than 20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𝑗</m:t>
                              </m:r>
                              <m:r>
                                <a:rPr lang="en-GB" sz="1800" kern="1200" dirty="0" smtClean="0">
                                  <a:solidFill>
                                    <a:srgbClr val="585858"/>
                                  </a:solidFill>
                                  <a:latin typeface="Cambria Math" panose="02040503050406030204" pitchFamily="18" charset="0"/>
                                </a:rPr>
                                <m:t> + 1 </m:t>
                              </m:r>
                            </m:oMath>
                          </a14:m>
                          <a:r>
                            <a:rPr lang="en-GB" sz="1800" kern="1200" dirty="0">
                              <a:solidFill>
                                <a:srgbClr val="585858"/>
                              </a:solidFill>
                            </a:rPr>
                            <a:t>gives a number more than 200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𝑗</m:t>
                              </m:r>
                              <m:r>
                                <a:rPr lang="en-GB" sz="1800" kern="1200" dirty="0" smtClean="0">
                                  <a:solidFill>
                                    <a:srgbClr val="585858"/>
                                  </a:solidFill>
                                  <a:latin typeface="Cambria Math" panose="02040503050406030204" pitchFamily="18" charset="0"/>
                                </a:rPr>
                                <m:t> – 2) </m:t>
                              </m:r>
                            </m:oMath>
                          </a14:m>
                          <a:r>
                            <a:rPr lang="en-GB" sz="1800" kern="1200" dirty="0">
                              <a:solidFill>
                                <a:srgbClr val="585858"/>
                              </a:solidFill>
                            </a:rPr>
                            <a:t>gives a number more than 8 </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Choice>
        <mc:Fallback xmlns="">
          <p:graphicFrame>
            <p:nvGraphicFramePr>
              <p:cNvPr id="12" name="Table 11">
                <a:extLst>
                  <a:ext uri="{FF2B5EF4-FFF2-40B4-BE49-F238E27FC236}">
                    <a16:creationId xmlns:a16="http://schemas.microsoft.com/office/drawing/2014/main" id="{388ED28C-9BE7-172C-AFEB-525D4DB56E0D}"/>
                  </a:ext>
                </a:extLst>
              </p:cNvPr>
              <p:cNvGraphicFramePr>
                <a:graphicFrameLocks noGrp="1"/>
              </p:cNvGraphicFramePr>
              <p:nvPr>
                <p:extLst>
                  <p:ext uri="{D42A27DB-BD31-4B8C-83A1-F6EECF244321}">
                    <p14:modId xmlns:p14="http://schemas.microsoft.com/office/powerpoint/2010/main" val="3953850866"/>
                  </p:ext>
                </p:extLst>
              </p:nvPr>
            </p:nvGraphicFramePr>
            <p:xfrm>
              <a:off x="6152343" y="30707"/>
              <a:ext cx="5985065" cy="3328734"/>
            </p:xfrm>
            <a:graphic>
              <a:graphicData uri="http://schemas.openxmlformats.org/drawingml/2006/table">
                <a:tbl>
                  <a:tblPr firstRow="1" bandRow="1">
                    <a:tableStyleId>{5940675A-B579-460E-94D1-54222C63F5DA}</a:tableStyleId>
                  </a:tblPr>
                  <a:tblGrid>
                    <a:gridCol w="395124">
                      <a:extLst>
                        <a:ext uri="{9D8B030D-6E8A-4147-A177-3AD203B41FA5}">
                          <a16:colId xmlns:a16="http://schemas.microsoft.com/office/drawing/2014/main" val="2937234487"/>
                        </a:ext>
                      </a:extLst>
                    </a:gridCol>
                    <a:gridCol w="4129630">
                      <a:extLst>
                        <a:ext uri="{9D8B030D-6E8A-4147-A177-3AD203B41FA5}">
                          <a16:colId xmlns:a16="http://schemas.microsoft.com/office/drawing/2014/main" val="2032222948"/>
                        </a:ext>
                      </a:extLst>
                    </a:gridCol>
                    <a:gridCol w="1460311">
                      <a:extLst>
                        <a:ext uri="{9D8B030D-6E8A-4147-A177-3AD203B41FA5}">
                          <a16:colId xmlns:a16="http://schemas.microsoft.com/office/drawing/2014/main" val="2198014285"/>
                        </a:ext>
                      </a:extLst>
                    </a:gridCol>
                  </a:tblGrid>
                  <a:tr h="640080">
                    <a:tc>
                      <a:txBody>
                        <a:bodyPr/>
                        <a:lstStyle/>
                        <a:p>
                          <a:endParaRPr lang="en-GB" sz="1800" dirty="0">
                            <a:solidFill>
                              <a:srgbClr val="585858"/>
                            </a:solidFill>
                          </a:endParaRPr>
                        </a:p>
                      </a:txBody>
                      <a:tcPr/>
                    </a:tc>
                    <a:tc>
                      <a:txBody>
                        <a:bodyPr/>
                        <a:lstStyle/>
                        <a:p>
                          <a:r>
                            <a:rPr lang="en-GB" sz="1800" b="1" dirty="0">
                              <a:solidFill>
                                <a:srgbClr val="585858"/>
                              </a:solidFill>
                            </a:rPr>
                            <a:t>If… </a:t>
                          </a:r>
                        </a:p>
                      </a:txBody>
                      <a:tcPr/>
                    </a:tc>
                    <a:tc>
                      <a:txBody>
                        <a:bodyPr/>
                        <a:lstStyle/>
                        <a:p>
                          <a:pPr algn="ctr"/>
                          <a:r>
                            <a:rPr lang="en-GB" sz="1800" b="1" i="1" dirty="0">
                              <a:solidFill>
                                <a:srgbClr val="585858"/>
                              </a:solidFill>
                            </a:rPr>
                            <a:t>j</a:t>
                          </a:r>
                          <a:r>
                            <a:rPr lang="en-GB" sz="1800" b="1" dirty="0">
                              <a:solidFill>
                                <a:srgbClr val="585858"/>
                              </a:solidFill>
                            </a:rPr>
                            <a:t> is more than 40</a:t>
                          </a:r>
                        </a:p>
                      </a:txBody>
                      <a:tcPr/>
                    </a:tc>
                    <a:extLst>
                      <a:ext uri="{0D108BD9-81ED-4DB2-BD59-A6C34878D82A}">
                        <a16:rowId xmlns:a16="http://schemas.microsoft.com/office/drawing/2014/main" val="158113333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endParaRPr lang="en-US"/>
                        </a:p>
                      </a:txBody>
                      <a:tcPr>
                        <a:blipFill>
                          <a:blip r:embed="rId5"/>
                          <a:stretch>
                            <a:fillRect l="-9735" t="-183333" r="-35693" b="-660000"/>
                          </a:stretch>
                        </a:blipFill>
                      </a:tcPr>
                    </a:tc>
                    <a:tc>
                      <a:txBody>
                        <a:bodyPr/>
                        <a:lstStyle/>
                        <a:p>
                          <a:pPr algn="ctr"/>
                          <a:r>
                            <a:rPr lang="en-GB" sz="1800" dirty="0">
                              <a:solidFill>
                                <a:srgbClr val="585858"/>
                              </a:solidFill>
                            </a:rPr>
                            <a:t>?</a:t>
                          </a:r>
                        </a:p>
                      </a:txBody>
                      <a:tcPr/>
                    </a:tc>
                    <a:extLst>
                      <a:ext uri="{0D108BD9-81ED-4DB2-BD59-A6C34878D82A}">
                        <a16:rowId xmlns:a16="http://schemas.microsoft.com/office/drawing/2014/main" val="43573867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endParaRPr lang="en-US"/>
                        </a:p>
                      </a:txBody>
                      <a:tcPr>
                        <a:blipFill>
                          <a:blip r:embed="rId5"/>
                          <a:stretch>
                            <a:fillRect l="-9735" t="-283333" r="-35693" b="-56000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endParaRPr lang="en-US"/>
                        </a:p>
                      </a:txBody>
                      <a:tcPr>
                        <a:blipFill>
                          <a:blip r:embed="rId5"/>
                          <a:stretch>
                            <a:fillRect l="-9735" t="-383333" r="-35693" b="-46000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endParaRPr lang="en-US"/>
                        </a:p>
                      </a:txBody>
                      <a:tcPr>
                        <a:blipFill>
                          <a:blip r:embed="rId5"/>
                          <a:stretch>
                            <a:fillRect l="-9735" t="-475410" r="-35693" b="-352459"/>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489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endParaRPr lang="en-US"/>
                        </a:p>
                      </a:txBody>
                      <a:tcPr>
                        <a:blipFill>
                          <a:blip r:embed="rId5"/>
                          <a:stretch>
                            <a:fillRect l="-9735" t="-438750" r="-35693" b="-16875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endParaRPr lang="en-US"/>
                        </a:p>
                      </a:txBody>
                      <a:tcPr>
                        <a:blipFill>
                          <a:blip r:embed="rId5"/>
                          <a:stretch>
                            <a:fillRect l="-9735" t="-718333" r="-35693" b="-12500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endParaRPr lang="en-US"/>
                        </a:p>
                      </a:txBody>
                      <a:tcPr>
                        <a:blipFill>
                          <a:blip r:embed="rId5"/>
                          <a:stretch>
                            <a:fillRect l="-9735" t="-804918" r="-35693" b="-22951"/>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F3A4A18C-4369-FECA-D646-AA6C3239740D}"/>
                  </a:ext>
                </a:extLst>
              </p:cNvPr>
              <p:cNvGraphicFramePr>
                <a:graphicFrameLocks noGrp="1"/>
              </p:cNvGraphicFramePr>
              <p:nvPr>
                <p:extLst>
                  <p:ext uri="{D42A27DB-BD31-4B8C-83A1-F6EECF244321}">
                    <p14:modId xmlns:p14="http://schemas.microsoft.com/office/powerpoint/2010/main" val="1176085470"/>
                  </p:ext>
                </p:extLst>
              </p:nvPr>
            </p:nvGraphicFramePr>
            <p:xfrm>
              <a:off x="6152342" y="3473017"/>
              <a:ext cx="5985065" cy="3328734"/>
            </p:xfrm>
            <a:graphic>
              <a:graphicData uri="http://schemas.openxmlformats.org/drawingml/2006/table">
                <a:tbl>
                  <a:tblPr firstRow="1" bandRow="1">
                    <a:tableStyleId>{5940675A-B579-460E-94D1-54222C63F5DA}</a:tableStyleId>
                  </a:tblPr>
                  <a:tblGrid>
                    <a:gridCol w="395124">
                      <a:extLst>
                        <a:ext uri="{9D8B030D-6E8A-4147-A177-3AD203B41FA5}">
                          <a16:colId xmlns:a16="http://schemas.microsoft.com/office/drawing/2014/main" val="2937234487"/>
                        </a:ext>
                      </a:extLst>
                    </a:gridCol>
                    <a:gridCol w="4129630">
                      <a:extLst>
                        <a:ext uri="{9D8B030D-6E8A-4147-A177-3AD203B41FA5}">
                          <a16:colId xmlns:a16="http://schemas.microsoft.com/office/drawing/2014/main" val="2032222948"/>
                        </a:ext>
                      </a:extLst>
                    </a:gridCol>
                    <a:gridCol w="1460311">
                      <a:extLst>
                        <a:ext uri="{9D8B030D-6E8A-4147-A177-3AD203B41FA5}">
                          <a16:colId xmlns:a16="http://schemas.microsoft.com/office/drawing/2014/main" val="2198014285"/>
                        </a:ext>
                      </a:extLst>
                    </a:gridCol>
                  </a:tblGrid>
                  <a:tr h="370840">
                    <a:tc>
                      <a:txBody>
                        <a:bodyPr/>
                        <a:lstStyle/>
                        <a:p>
                          <a:endParaRPr lang="en-GB" sz="1800" dirty="0">
                            <a:solidFill>
                              <a:srgbClr val="585858"/>
                            </a:solidFill>
                          </a:endParaRPr>
                        </a:p>
                      </a:txBody>
                      <a:tcPr/>
                    </a:tc>
                    <a:tc>
                      <a:txBody>
                        <a:bodyPr/>
                        <a:lstStyle/>
                        <a:p>
                          <a:r>
                            <a:rPr lang="en-GB" sz="1800" b="1" dirty="0">
                              <a:solidFill>
                                <a:srgbClr val="585858"/>
                              </a:solidFill>
                            </a:rPr>
                            <a:t>If… </a:t>
                          </a:r>
                        </a:p>
                      </a:txBody>
                      <a:tcPr/>
                    </a:tc>
                    <a:tc>
                      <a:txBody>
                        <a:bodyPr/>
                        <a:lstStyle/>
                        <a:p>
                          <a:pPr algn="ctr"/>
                          <a:r>
                            <a:rPr lang="en-GB" sz="1800" b="1" i="1" dirty="0">
                              <a:solidFill>
                                <a:srgbClr val="585858"/>
                              </a:solidFill>
                            </a:rPr>
                            <a:t>j</a:t>
                          </a:r>
                          <a:r>
                            <a:rPr lang="en-GB" sz="1800" b="1" dirty="0">
                              <a:solidFill>
                                <a:srgbClr val="585858"/>
                              </a:solidFill>
                            </a:rPr>
                            <a:t> is more than 40</a:t>
                          </a:r>
                        </a:p>
                      </a:txBody>
                      <a:tcPr/>
                    </a:tc>
                    <a:extLst>
                      <a:ext uri="{0D108BD9-81ED-4DB2-BD59-A6C34878D82A}">
                        <a16:rowId xmlns:a16="http://schemas.microsoft.com/office/drawing/2014/main" val="1581133331"/>
                      </a:ext>
                    </a:extLst>
                  </a:tr>
                  <a:tr h="34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5</m:t>
                              </m:r>
                              <m:r>
                                <a:rPr lang="en-GB" sz="1800" kern="1200" dirty="0" smtClean="0">
                                  <a:solidFill>
                                    <a:srgbClr val="585858"/>
                                  </a:solidFill>
                                  <a:latin typeface="Cambria Math" panose="02040503050406030204" pitchFamily="18" charset="0"/>
                                </a:rPr>
                                <m:t>𝑗</m:t>
                              </m:r>
                            </m:oMath>
                          </a14:m>
                          <a:r>
                            <a:rPr lang="en-GB" sz="1800" kern="1200" dirty="0">
                              <a:solidFill>
                                <a:srgbClr val="585858"/>
                              </a:solidFill>
                            </a:rPr>
                            <a:t> gives a number greater than 10</a:t>
                          </a:r>
                          <a:endParaRPr lang="en-GB" sz="1800" kern="1200" dirty="0">
                            <a:solidFill>
                              <a:srgbClr val="585858"/>
                            </a:solidFill>
                            <a:latin typeface="+mn-lt"/>
                            <a:ea typeface="+mn-ea"/>
                            <a:cs typeface="+mn-cs"/>
                          </a:endParaRPr>
                        </a:p>
                      </a:txBody>
                      <a:tcPr/>
                    </a:tc>
                    <a:tc>
                      <a:txBody>
                        <a:bodyPr/>
                        <a:lstStyle/>
                        <a:p>
                          <a:pPr algn="ctr"/>
                          <a:r>
                            <a:rPr lang="en-GB" sz="1800" dirty="0">
                              <a:solidFill>
                                <a:srgbClr val="585858"/>
                              </a:solidFill>
                            </a:rPr>
                            <a:t>?</a:t>
                          </a:r>
                        </a:p>
                      </a:txBody>
                      <a:tcPr/>
                    </a:tc>
                    <a:extLst>
                      <a:ext uri="{0D108BD9-81ED-4DB2-BD59-A6C34878D82A}">
                        <a16:rowId xmlns:a16="http://schemas.microsoft.com/office/drawing/2014/main" val="435738672"/>
                      </a:ext>
                    </a:extLst>
                  </a:tr>
                  <a:tr h="232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𝑗</m:t>
                              </m:r>
                            </m:oMath>
                          </a14:m>
                          <a:r>
                            <a:rPr lang="en-GB" sz="1800" kern="1200" dirty="0">
                              <a:solidFill>
                                <a:srgbClr val="585858"/>
                              </a:solidFill>
                            </a:rPr>
                            <a:t> gives a number less than 100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244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40 – </m:t>
                              </m:r>
                              <m:r>
                                <a:rPr lang="en-GB" sz="1800" kern="1200" dirty="0" smtClean="0">
                                  <a:solidFill>
                                    <a:srgbClr val="585858"/>
                                  </a:solidFill>
                                  <a:latin typeface="Cambria Math" panose="02040503050406030204" pitchFamily="18" charset="0"/>
                                </a:rPr>
                                <m:t>𝑗</m:t>
                              </m:r>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 number less than 0</a:t>
                          </a:r>
                          <a:endParaRPr lang="en-GB" sz="1800" i="1"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09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2</m:t>
                              </m:r>
                              <m:r>
                                <a:rPr lang="en-GB" sz="1800" kern="1200" dirty="0" smtClean="0">
                                  <a:solidFill>
                                    <a:srgbClr val="585858"/>
                                  </a:solidFill>
                                  <a:latin typeface="Cambria Math" panose="02040503050406030204" pitchFamily="18" charset="0"/>
                                </a:rPr>
                                <m:t>𝑗</m:t>
                              </m:r>
                            </m:oMath>
                          </a14:m>
                          <a:r>
                            <a:rPr lang="en-GB" sz="1800" kern="1200" dirty="0">
                              <a:solidFill>
                                <a:srgbClr val="585858"/>
                              </a:solidFill>
                            </a:rPr>
                            <a:t> gives a number greater than 40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800" i="1" kern="1200" dirty="0" smtClean="0">
                                      <a:solidFill>
                                        <a:srgbClr val="585858"/>
                                      </a:solidFill>
                                      <a:latin typeface="Cambria Math" panose="02040503050406030204" pitchFamily="18" charset="0"/>
                                    </a:rPr>
                                  </m:ctrlPr>
                                </m:fPr>
                                <m:num>
                                  <m:r>
                                    <a:rPr lang="en-GB" sz="1800" b="0" kern="1200" dirty="0" smtClean="0">
                                      <a:solidFill>
                                        <a:srgbClr val="585858"/>
                                      </a:solidFill>
                                      <a:latin typeface="Cambria Math" panose="02040503050406030204" pitchFamily="18" charset="0"/>
                                    </a:rPr>
                                    <m:t>𝑗</m:t>
                                  </m:r>
                                </m:num>
                                <m:den>
                                  <m:r>
                                    <a:rPr lang="en-GB" sz="1800" kern="1200" dirty="0" smtClean="0">
                                      <a:solidFill>
                                        <a:srgbClr val="585858"/>
                                      </a:solidFill>
                                      <a:latin typeface="Cambria Math" panose="02040503050406030204" pitchFamily="18" charset="0"/>
                                    </a:rPr>
                                    <m:t>2</m:t>
                                  </m:r>
                                </m:den>
                              </m:f>
                              <m:r>
                                <a:rPr lang="en-GB" sz="1800" kern="1200" dirty="0" smtClean="0">
                                  <a:solidFill>
                                    <a:srgbClr val="585858"/>
                                  </a:solidFill>
                                  <a:latin typeface="Cambria Math" panose="02040503050406030204" pitchFamily="18" charset="0"/>
                                </a:rPr>
                                <m:t> </m:t>
                              </m:r>
                            </m:oMath>
                          </a14:m>
                          <a:r>
                            <a:rPr lang="en-GB" sz="1800" kern="1200" dirty="0">
                              <a:solidFill>
                                <a:srgbClr val="585858"/>
                              </a:solidFill>
                            </a:rPr>
                            <a:t>gives a number greater than 20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𝑗</m:t>
                              </m:r>
                              <m:r>
                                <a:rPr lang="en-GB" sz="1800" kern="1200" dirty="0" smtClean="0">
                                  <a:solidFill>
                                    <a:srgbClr val="585858"/>
                                  </a:solidFill>
                                  <a:latin typeface="Cambria Math" panose="02040503050406030204" pitchFamily="18" charset="0"/>
                                </a:rPr>
                                <m:t> + 1 </m:t>
                              </m:r>
                            </m:oMath>
                          </a14:m>
                          <a:r>
                            <a:rPr lang="en-GB" sz="1800" kern="1200" dirty="0">
                              <a:solidFill>
                                <a:srgbClr val="585858"/>
                              </a:solidFill>
                            </a:rPr>
                            <a:t>gives a number more than 200</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1800" kern="1200" dirty="0" smtClean="0">
                                  <a:solidFill>
                                    <a:srgbClr val="585858"/>
                                  </a:solidFill>
                                  <a:latin typeface="Cambria Math" panose="02040503050406030204" pitchFamily="18" charset="0"/>
                                </a:rPr>
                                <m:t>3(</m:t>
                              </m:r>
                              <m:r>
                                <a:rPr lang="en-GB" sz="1800" kern="1200" dirty="0" smtClean="0">
                                  <a:solidFill>
                                    <a:srgbClr val="585858"/>
                                  </a:solidFill>
                                  <a:latin typeface="Cambria Math" panose="02040503050406030204" pitchFamily="18" charset="0"/>
                                </a:rPr>
                                <m:t>𝑗</m:t>
                              </m:r>
                              <m:r>
                                <a:rPr lang="en-GB" sz="1800" kern="1200" dirty="0" smtClean="0">
                                  <a:solidFill>
                                    <a:srgbClr val="585858"/>
                                  </a:solidFill>
                                  <a:latin typeface="Cambria Math" panose="02040503050406030204" pitchFamily="18" charset="0"/>
                                </a:rPr>
                                <m:t> – 2) </m:t>
                              </m:r>
                            </m:oMath>
                          </a14:m>
                          <a:r>
                            <a:rPr lang="en-GB" sz="1800" kern="1200" dirty="0">
                              <a:solidFill>
                                <a:srgbClr val="585858"/>
                              </a:solidFill>
                            </a:rPr>
                            <a:t>gives a number more than 8 </a:t>
                          </a:r>
                          <a:endParaRPr lang="en-GB" sz="1800" kern="1200" dirty="0">
                            <a:solidFill>
                              <a:srgbClr val="585858"/>
                            </a:solidFill>
                            <a:latin typeface="+mn-lt"/>
                            <a:ea typeface="+mn-ea"/>
                            <a:cs typeface="+mn-cs"/>
                          </a:endParaRPr>
                        </a:p>
                      </a:txBody>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Choice>
        <mc:Fallback xmlns="">
          <p:graphicFrame>
            <p:nvGraphicFramePr>
              <p:cNvPr id="13" name="Table 12">
                <a:extLst>
                  <a:ext uri="{FF2B5EF4-FFF2-40B4-BE49-F238E27FC236}">
                    <a16:creationId xmlns:a16="http://schemas.microsoft.com/office/drawing/2014/main" id="{F3A4A18C-4369-FECA-D646-AA6C3239740D}"/>
                  </a:ext>
                </a:extLst>
              </p:cNvPr>
              <p:cNvGraphicFramePr>
                <a:graphicFrameLocks noGrp="1"/>
              </p:cNvGraphicFramePr>
              <p:nvPr>
                <p:extLst>
                  <p:ext uri="{D42A27DB-BD31-4B8C-83A1-F6EECF244321}">
                    <p14:modId xmlns:p14="http://schemas.microsoft.com/office/powerpoint/2010/main" val="1176085470"/>
                  </p:ext>
                </p:extLst>
              </p:nvPr>
            </p:nvGraphicFramePr>
            <p:xfrm>
              <a:off x="6152342" y="3473017"/>
              <a:ext cx="5985065" cy="3328734"/>
            </p:xfrm>
            <a:graphic>
              <a:graphicData uri="http://schemas.openxmlformats.org/drawingml/2006/table">
                <a:tbl>
                  <a:tblPr firstRow="1" bandRow="1">
                    <a:tableStyleId>{5940675A-B579-460E-94D1-54222C63F5DA}</a:tableStyleId>
                  </a:tblPr>
                  <a:tblGrid>
                    <a:gridCol w="395124">
                      <a:extLst>
                        <a:ext uri="{9D8B030D-6E8A-4147-A177-3AD203B41FA5}">
                          <a16:colId xmlns:a16="http://schemas.microsoft.com/office/drawing/2014/main" val="2937234487"/>
                        </a:ext>
                      </a:extLst>
                    </a:gridCol>
                    <a:gridCol w="4129630">
                      <a:extLst>
                        <a:ext uri="{9D8B030D-6E8A-4147-A177-3AD203B41FA5}">
                          <a16:colId xmlns:a16="http://schemas.microsoft.com/office/drawing/2014/main" val="2032222948"/>
                        </a:ext>
                      </a:extLst>
                    </a:gridCol>
                    <a:gridCol w="1460311">
                      <a:extLst>
                        <a:ext uri="{9D8B030D-6E8A-4147-A177-3AD203B41FA5}">
                          <a16:colId xmlns:a16="http://schemas.microsoft.com/office/drawing/2014/main" val="2198014285"/>
                        </a:ext>
                      </a:extLst>
                    </a:gridCol>
                  </a:tblGrid>
                  <a:tr h="640080">
                    <a:tc>
                      <a:txBody>
                        <a:bodyPr/>
                        <a:lstStyle/>
                        <a:p>
                          <a:endParaRPr lang="en-GB" sz="1800" dirty="0">
                            <a:solidFill>
                              <a:srgbClr val="585858"/>
                            </a:solidFill>
                          </a:endParaRPr>
                        </a:p>
                      </a:txBody>
                      <a:tcPr/>
                    </a:tc>
                    <a:tc>
                      <a:txBody>
                        <a:bodyPr/>
                        <a:lstStyle/>
                        <a:p>
                          <a:r>
                            <a:rPr lang="en-GB" sz="1800" b="1" dirty="0">
                              <a:solidFill>
                                <a:srgbClr val="585858"/>
                              </a:solidFill>
                            </a:rPr>
                            <a:t>If… </a:t>
                          </a:r>
                        </a:p>
                      </a:txBody>
                      <a:tcPr/>
                    </a:tc>
                    <a:tc>
                      <a:txBody>
                        <a:bodyPr/>
                        <a:lstStyle/>
                        <a:p>
                          <a:pPr algn="ctr"/>
                          <a:r>
                            <a:rPr lang="en-GB" sz="1800" b="1" i="1" dirty="0">
                              <a:solidFill>
                                <a:srgbClr val="585858"/>
                              </a:solidFill>
                            </a:rPr>
                            <a:t>j</a:t>
                          </a:r>
                          <a:r>
                            <a:rPr lang="en-GB" sz="1800" b="1" dirty="0">
                              <a:solidFill>
                                <a:srgbClr val="585858"/>
                              </a:solidFill>
                            </a:rPr>
                            <a:t> is more than 40</a:t>
                          </a:r>
                        </a:p>
                      </a:txBody>
                      <a:tcPr/>
                    </a:tc>
                    <a:extLst>
                      <a:ext uri="{0D108BD9-81ED-4DB2-BD59-A6C34878D82A}">
                        <a16:rowId xmlns:a16="http://schemas.microsoft.com/office/drawing/2014/main" val="158113333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a)</a:t>
                          </a:r>
                          <a:endParaRPr lang="en-GB" sz="1800" kern="1200" dirty="0">
                            <a:solidFill>
                              <a:srgbClr val="585858"/>
                            </a:solidFill>
                            <a:latin typeface="+mn-lt"/>
                            <a:ea typeface="+mn-ea"/>
                            <a:cs typeface="+mn-cs"/>
                          </a:endParaRPr>
                        </a:p>
                      </a:txBody>
                      <a:tcPr/>
                    </a:tc>
                    <a:tc>
                      <a:txBody>
                        <a:bodyPr/>
                        <a:lstStyle/>
                        <a:p>
                          <a:endParaRPr lang="en-US"/>
                        </a:p>
                      </a:txBody>
                      <a:tcPr>
                        <a:blipFill>
                          <a:blip r:embed="rId6"/>
                          <a:stretch>
                            <a:fillRect l="-9735" t="-183333" r="-35693" b="-661667"/>
                          </a:stretch>
                        </a:blipFill>
                      </a:tcPr>
                    </a:tc>
                    <a:tc>
                      <a:txBody>
                        <a:bodyPr/>
                        <a:lstStyle/>
                        <a:p>
                          <a:pPr algn="ctr"/>
                          <a:r>
                            <a:rPr lang="en-GB" sz="1800" dirty="0">
                              <a:solidFill>
                                <a:srgbClr val="585858"/>
                              </a:solidFill>
                            </a:rPr>
                            <a:t>?</a:t>
                          </a:r>
                        </a:p>
                      </a:txBody>
                      <a:tcPr/>
                    </a:tc>
                    <a:extLst>
                      <a:ext uri="{0D108BD9-81ED-4DB2-BD59-A6C34878D82A}">
                        <a16:rowId xmlns:a16="http://schemas.microsoft.com/office/drawing/2014/main" val="43573867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b)</a:t>
                          </a:r>
                          <a:endParaRPr lang="en-GB" sz="1800" kern="1200" dirty="0">
                            <a:solidFill>
                              <a:srgbClr val="585858"/>
                            </a:solidFill>
                            <a:latin typeface="+mn-lt"/>
                            <a:ea typeface="+mn-ea"/>
                            <a:cs typeface="+mn-cs"/>
                          </a:endParaRPr>
                        </a:p>
                      </a:txBody>
                      <a:tcPr/>
                    </a:tc>
                    <a:tc>
                      <a:txBody>
                        <a:bodyPr/>
                        <a:lstStyle/>
                        <a:p>
                          <a:endParaRPr lang="en-US"/>
                        </a:p>
                      </a:txBody>
                      <a:tcPr>
                        <a:blipFill>
                          <a:blip r:embed="rId6"/>
                          <a:stretch>
                            <a:fillRect l="-9735" t="-283333" r="-35693" b="-561667"/>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3800136614"/>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c)</a:t>
                          </a:r>
                          <a:endParaRPr lang="en-GB" sz="1800" i="0" kern="1200" dirty="0">
                            <a:solidFill>
                              <a:srgbClr val="585858"/>
                            </a:solidFill>
                            <a:latin typeface="+mn-lt"/>
                            <a:ea typeface="+mn-ea"/>
                            <a:cs typeface="+mn-cs"/>
                          </a:endParaRPr>
                        </a:p>
                      </a:txBody>
                      <a:tcPr/>
                    </a:tc>
                    <a:tc>
                      <a:txBody>
                        <a:bodyPr/>
                        <a:lstStyle/>
                        <a:p>
                          <a:endParaRPr lang="en-US"/>
                        </a:p>
                      </a:txBody>
                      <a:tcPr>
                        <a:blipFill>
                          <a:blip r:embed="rId6"/>
                          <a:stretch>
                            <a:fillRect l="-9735" t="-383333" r="-35693" b="-461667"/>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1321554415"/>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d)</a:t>
                          </a:r>
                          <a:endParaRPr lang="en-GB" sz="1800" kern="1200" dirty="0">
                            <a:solidFill>
                              <a:srgbClr val="585858"/>
                            </a:solidFill>
                            <a:latin typeface="+mn-lt"/>
                            <a:ea typeface="+mn-ea"/>
                            <a:cs typeface="+mn-cs"/>
                          </a:endParaRPr>
                        </a:p>
                      </a:txBody>
                      <a:tcPr/>
                    </a:tc>
                    <a:tc>
                      <a:txBody>
                        <a:bodyPr/>
                        <a:lstStyle/>
                        <a:p>
                          <a:endParaRPr lang="en-US"/>
                        </a:p>
                      </a:txBody>
                      <a:tcPr>
                        <a:blipFill>
                          <a:blip r:embed="rId6"/>
                          <a:stretch>
                            <a:fillRect l="-9735" t="-475410" r="-35693" b="-354098"/>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123540955"/>
                      </a:ext>
                    </a:extLst>
                  </a:tr>
                  <a:tr h="489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e)</a:t>
                          </a:r>
                          <a:endParaRPr lang="en-GB" sz="1800" kern="1200" dirty="0">
                            <a:solidFill>
                              <a:srgbClr val="585858"/>
                            </a:solidFill>
                            <a:latin typeface="+mn-lt"/>
                            <a:ea typeface="+mn-ea"/>
                            <a:cs typeface="+mn-cs"/>
                          </a:endParaRPr>
                        </a:p>
                      </a:txBody>
                      <a:tcPr/>
                    </a:tc>
                    <a:tc>
                      <a:txBody>
                        <a:bodyPr/>
                        <a:lstStyle/>
                        <a:p>
                          <a:endParaRPr lang="en-US"/>
                        </a:p>
                      </a:txBody>
                      <a:tcPr>
                        <a:blipFill>
                          <a:blip r:embed="rId6"/>
                          <a:stretch>
                            <a:fillRect l="-9735" t="-438750" r="-35693" b="-17000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41260532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f)</a:t>
                          </a:r>
                          <a:endParaRPr lang="en-GB" sz="1800" kern="1200" dirty="0">
                            <a:solidFill>
                              <a:srgbClr val="585858"/>
                            </a:solidFill>
                            <a:latin typeface="+mn-lt"/>
                            <a:ea typeface="+mn-ea"/>
                            <a:cs typeface="+mn-cs"/>
                          </a:endParaRPr>
                        </a:p>
                      </a:txBody>
                      <a:tcPr/>
                    </a:tc>
                    <a:tc>
                      <a:txBody>
                        <a:bodyPr/>
                        <a:lstStyle/>
                        <a:p>
                          <a:endParaRPr lang="en-US"/>
                        </a:p>
                      </a:txBody>
                      <a:tcPr>
                        <a:blipFill>
                          <a:blip r:embed="rId6"/>
                          <a:stretch>
                            <a:fillRect l="-9735" t="-718333" r="-35693" b="-126667"/>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4494572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585858"/>
                              </a:solidFill>
                            </a:rPr>
                            <a:t>g)</a:t>
                          </a:r>
                          <a:endParaRPr lang="en-GB" sz="1800" kern="1200" dirty="0">
                            <a:solidFill>
                              <a:srgbClr val="585858"/>
                            </a:solidFill>
                            <a:latin typeface="+mn-lt"/>
                            <a:ea typeface="+mn-ea"/>
                            <a:cs typeface="+mn-cs"/>
                          </a:endParaRPr>
                        </a:p>
                      </a:txBody>
                      <a:tcPr/>
                    </a:tc>
                    <a:tc>
                      <a:txBody>
                        <a:bodyPr/>
                        <a:lstStyle/>
                        <a:p>
                          <a:endParaRPr lang="en-US"/>
                        </a:p>
                      </a:txBody>
                      <a:tcPr>
                        <a:blipFill>
                          <a:blip r:embed="rId6"/>
                          <a:stretch>
                            <a:fillRect l="-9735" t="-804918" r="-35693" b="-24590"/>
                          </a:stretch>
                        </a:blipFill>
                      </a:tcPr>
                    </a:tc>
                    <a:tc>
                      <a:txBody>
                        <a:bodyPr/>
                        <a:lstStyle/>
                        <a:p>
                          <a:endParaRPr lang="en-GB" sz="1800" dirty="0">
                            <a:solidFill>
                              <a:srgbClr val="585858"/>
                            </a:solidFill>
                          </a:endParaRPr>
                        </a:p>
                      </a:txBody>
                      <a:tcPr/>
                    </a:tc>
                    <a:extLst>
                      <a:ext uri="{0D108BD9-81ED-4DB2-BD59-A6C34878D82A}">
                        <a16:rowId xmlns:a16="http://schemas.microsoft.com/office/drawing/2014/main" val="2361356743"/>
                      </a:ext>
                    </a:extLst>
                  </a:tr>
                </a:tbl>
              </a:graphicData>
            </a:graphic>
          </p:graphicFrame>
        </mc:Fallback>
      </mc:AlternateContent>
    </p:spTree>
    <p:extLst>
      <p:ext uri="{BB962C8B-B14F-4D97-AF65-F5344CB8AC3E}">
        <p14:creationId xmlns:p14="http://schemas.microsoft.com/office/powerpoint/2010/main" val="76362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Representing with algebra</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090198"/>
            <a:ext cx="6062463" cy="1152130"/>
          </a:xfrm>
        </p:spPr>
        <p:txBody>
          <a:bodyPr>
            <a:normAutofit/>
          </a:bodyPr>
          <a:lstStyle/>
          <a:p>
            <a:r>
              <a:rPr lang="en-GB" sz="1800" dirty="0">
                <a:latin typeface="Century Gothic" panose="020B0502020202020204" pitchFamily="34" charset="0"/>
              </a:rPr>
              <a:t>Checkpoints 1–3</a:t>
            </a:r>
          </a:p>
        </p:txBody>
      </p:sp>
    </p:spTree>
    <p:extLst>
      <p:ext uri="{BB962C8B-B14F-4D97-AF65-F5344CB8AC3E}">
        <p14:creationId xmlns:p14="http://schemas.microsoft.com/office/powerpoint/2010/main" val="210734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Representing with algebra</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4181628457"/>
              </p:ext>
            </p:extLst>
          </p:nvPr>
        </p:nvGraphicFramePr>
        <p:xfrm>
          <a:off x="417815" y="958255"/>
          <a:ext cx="11426013" cy="5718730"/>
        </p:xfrm>
        <a:graphic>
          <a:graphicData uri="http://schemas.openxmlformats.org/drawingml/2006/table">
            <a:tbl>
              <a:tblPr firstRow="1" bandRow="1">
                <a:tableStyleId>{5940675A-B579-460E-94D1-54222C63F5DA}</a:tableStyleId>
              </a:tblPr>
              <a:tblGrid>
                <a:gridCol w="8091484">
                  <a:extLst>
                    <a:ext uri="{9D8B030D-6E8A-4147-A177-3AD203B41FA5}">
                      <a16:colId xmlns:a16="http://schemas.microsoft.com/office/drawing/2014/main" val="4178532543"/>
                    </a:ext>
                  </a:extLst>
                </a:gridCol>
                <a:gridCol w="3334529">
                  <a:extLst>
                    <a:ext uri="{9D8B030D-6E8A-4147-A177-3AD203B41FA5}">
                      <a16:colId xmlns:a16="http://schemas.microsoft.com/office/drawing/2014/main" val="864547500"/>
                    </a:ext>
                  </a:extLst>
                </a:gridCol>
              </a:tblGrid>
              <a:tr h="460930">
                <a:tc>
                  <a:txBody>
                    <a:bodyPr/>
                    <a:lstStyle/>
                    <a:p>
                      <a:r>
                        <a:rPr lang="en-GB" sz="1800" b="1" dirty="0">
                          <a:solidFill>
                            <a:schemeClr val="bg1"/>
                          </a:solidFill>
                        </a:rPr>
                        <a:t>Previous learning</a:t>
                      </a:r>
                    </a:p>
                  </a:txBody>
                  <a:tcPr anchor="ctr">
                    <a:solidFill>
                      <a:schemeClr val="accent2"/>
                    </a:solidFill>
                  </a:tcPr>
                </a:tc>
                <a:tc>
                  <a:txBody>
                    <a:bodyPr/>
                    <a:lstStyle/>
                    <a:p>
                      <a:r>
                        <a:rPr lang="en-GB" sz="1600" b="1" dirty="0">
                          <a:solidFill>
                            <a:schemeClr val="bg1"/>
                          </a:solidFill>
                        </a:rPr>
                        <a:t>In Key Stage 3 students need to</a:t>
                      </a:r>
                    </a:p>
                  </a:txBody>
                  <a:tcPr anchor="ctr">
                    <a:solidFill>
                      <a:schemeClr val="accent2"/>
                    </a:solidFill>
                  </a:tcPr>
                </a:tc>
                <a:extLst>
                  <a:ext uri="{0D108BD9-81ED-4DB2-BD59-A6C34878D82A}">
                    <a16:rowId xmlns:a16="http://schemas.microsoft.com/office/drawing/2014/main" val="1994315794"/>
                  </a:ext>
                </a:extLst>
              </a:tr>
              <a:tr h="2622471">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A thorough understanding of and </a:t>
                      </a:r>
                      <a:r>
                        <a:rPr lang="en-GB" sz="1600" dirty="0"/>
                        <a:t>fluency with the four operations underpins work on algebra, and is built throughout Key stages 1 and 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i="0" dirty="0"/>
                        <a:t>Year 6: Express missing number problems algebraically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6AS/MD–1: understand that two numbers can be related additively or multiplicatively and quantify additive and multiplicative relationships (multiplicative relationships restricted to multiplication by a whole number) (pp298–301)</a:t>
                      </a:r>
                      <a:r>
                        <a:rPr lang="en-GB" sz="1600" i="0" baseline="30000" dirty="0"/>
                        <a:t>1</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hlinkClick r:id="rId4"/>
                        </a:rPr>
                        <a:t>Primary Mastery Professional Development</a:t>
                      </a:r>
                      <a:r>
                        <a:rPr lang="en-GB" sz="1600" b="0" i="0" dirty="0"/>
                        <a:t>, </a:t>
                      </a:r>
                      <a:r>
                        <a:rPr lang="en-GB" sz="1600" b="0" i="0" kern="1200" dirty="0">
                          <a:solidFill>
                            <a:schemeClr val="tx1"/>
                          </a:solidFill>
                          <a:effectLst/>
                          <a:latin typeface="+mn-lt"/>
                          <a:ea typeface="+mn-ea"/>
                          <a:cs typeface="+mn-cs"/>
                        </a:rPr>
                        <a:t>Spine 1 Number, Addition and Subtraction, Year 6 </a:t>
                      </a:r>
                      <a:r>
                        <a:rPr lang="en-GB" sz="1600" b="0" i="0" kern="1200" dirty="0">
                          <a:solidFill>
                            <a:schemeClr val="tx1"/>
                          </a:solidFill>
                          <a:effectLst/>
                          <a:latin typeface="+mn-lt"/>
                          <a:ea typeface="+mn-ea"/>
                          <a:cs typeface="+mn-cs"/>
                          <a:hlinkClick r:id="rId5"/>
                        </a:rPr>
                        <a:t>Segment 1.31 Problems with two unknowns</a:t>
                      </a: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kern="1200" dirty="0">
                          <a:solidFill>
                            <a:schemeClr val="tx1"/>
                          </a:solidFill>
                          <a:effectLst/>
                          <a:latin typeface="+mn-lt"/>
                          <a:ea typeface="+mn-ea"/>
                          <a:cs typeface="+mn-cs"/>
                        </a:rPr>
                        <a:t>Key Stage 3 curriculum: </a:t>
                      </a:r>
                    </a:p>
                    <a:p>
                      <a:pPr>
                        <a:buNone/>
                      </a:pPr>
                      <a:r>
                        <a:rPr lang="en-GB" sz="1600" dirty="0"/>
                        <a:t>1.4.1.2</a:t>
                      </a:r>
                      <a:r>
                        <a:rPr lang="en-GB" sz="1600" baseline="30000" dirty="0"/>
                        <a:t>2</a:t>
                      </a:r>
                      <a:r>
                        <a:rPr lang="en-GB" sz="1600" dirty="0"/>
                        <a:t> Understand that algebraic notation follows particular conventions and that following these aids clear communication</a:t>
                      </a:r>
                    </a:p>
                    <a:p>
                      <a:pPr>
                        <a:buNone/>
                      </a:pPr>
                      <a:r>
                        <a:rPr lang="en-GB" sz="1600" dirty="0"/>
                        <a:t>1.4.1.4 Understand and recognise that a letter can be used to represent a specific unknown value or a variable</a:t>
                      </a:r>
                    </a:p>
                    <a:p>
                      <a:pPr>
                        <a:spcAft>
                          <a:spcPts val="600"/>
                        </a:spcAft>
                        <a:buNone/>
                      </a:pPr>
                      <a:r>
                        <a:rPr lang="en-GB" sz="1600" dirty="0"/>
                        <a:t>1.4.1.5 Understand that relationships can be generalised using algebraic statements</a:t>
                      </a: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baseline="30000" dirty="0"/>
                        <a:t>1 </a:t>
                      </a:r>
                      <a:r>
                        <a:rPr lang="en-GB" sz="1200" kern="1200" dirty="0">
                          <a:solidFill>
                            <a:schemeClr val="tx1"/>
                          </a:solidFill>
                          <a:latin typeface="+mn-lt"/>
                          <a:ea typeface="+mn-ea"/>
                          <a:cs typeface="+mn-cs"/>
                        </a:rPr>
                        <a:t>Page numbers reference the complete Years 1–6 document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2 </a:t>
                      </a:r>
                      <a:r>
                        <a:rPr lang="en-GB" sz="1200" dirty="0">
                          <a:solidFill>
                            <a:srgbClr val="585858"/>
                          </a:solidFill>
                        </a:rPr>
                        <a:t>This four digit code refers to the key ideas in </a:t>
                      </a:r>
                      <a:r>
                        <a:rPr lang="en-GB" sz="1200" dirty="0">
                          <a:hlinkClick r:id="rId6"/>
                        </a:rPr>
                        <a:t>Secondary Mastery Professional Development | NCETM</a:t>
                      </a:r>
                      <a:r>
                        <a:rPr lang="en-GB" sz="1200" dirty="0"/>
                        <a:t>; the KS2 content underpinning these ideas is assessed in the Expressions and equations </a:t>
                      </a:r>
                      <a:r>
                        <a:rPr lang="en-GB" sz="1200" b="0" dirty="0">
                          <a:hlinkClick r:id="rId7"/>
                        </a:rPr>
                        <a:t>Checkpoints</a:t>
                      </a:r>
                      <a:r>
                        <a:rPr lang="en-GB" sz="1200" dirty="0"/>
                        <a:t> deck.</a:t>
                      </a:r>
                      <a:endParaRPr lang="en-GB" sz="1200" kern="1200" dirty="0">
                        <a:solidFill>
                          <a:srgbClr val="595959"/>
                        </a:solidFill>
                        <a:effectLst/>
                        <a:latin typeface="+mn-lt"/>
                        <a:ea typeface="Calibri" panose="020F0502020204030204" pitchFamily="34" charset="0"/>
                        <a:cs typeface="Times New Roman" panose="02020603050405020304"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kern="1200" dirty="0">
                          <a:solidFill>
                            <a:schemeClr val="tx1"/>
                          </a:solidFill>
                          <a:latin typeface="+mn-lt"/>
                          <a:ea typeface="+mn-ea"/>
                          <a:cs typeface="+mn-cs"/>
                        </a:rPr>
                        <a:t>Build on the introduction to the language of algebra that began in Key Stage 2; for example, students should be able to express missing-number problems algebraically and find pairs of numbers that satisfy an equation with two unknowns.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kern="1200" dirty="0">
                          <a:solidFill>
                            <a:schemeClr val="tx1"/>
                          </a:solidFill>
                          <a:latin typeface="+mn-lt"/>
                          <a:ea typeface="+mn-ea"/>
                          <a:cs typeface="+mn-cs"/>
                        </a:rPr>
                        <a:t>Understand the difference between an expression and an equation, and the different roles that letters might take. For example, appreciate that letters can represent infinite different values (such as values a variable can take in expressions) or finite values (such as specific solutions to satisfy an equation).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1474168563"/>
      </p:ext>
    </p:extLst>
  </p:cSld>
  <p:clrMapOvr>
    <a:masterClrMapping/>
  </p:clrMapOvr>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b1991dce-6f80-42c1-8eb2-0b1d318215cf">
      <UserInfo>
        <DisplayName>Kate Hunt</DisplayName>
        <AccountId>10</AccountId>
        <AccountType/>
      </UserInfo>
      <UserInfo>
        <DisplayName>John Westwell</DisplayName>
        <AccountId>16</AccountId>
        <AccountType/>
      </UserInfo>
      <UserInfo>
        <DisplayName>Sam Radford</DisplayName>
        <AccountId>13</AccountId>
        <AccountType/>
      </UserInfo>
      <UserInfo>
        <DisplayName>Sue Madgwick</DisplayName>
        <AccountId>14</AccountId>
        <AccountType/>
      </UserInfo>
      <UserInfo>
        <DisplayName>Donna Cole</DisplayName>
        <AccountId>15</AccountId>
        <AccountType/>
      </UserInfo>
      <UserInfo>
        <DisplayName>Andrew Young</DisplayName>
        <AccountId>17</AccountId>
        <AccountType/>
      </UserInfo>
      <UserInfo>
        <DisplayName>Bethanie Goodliff</DisplayName>
        <AccountId>21</AccountId>
        <AccountType/>
      </UserInfo>
      <UserInfo>
        <DisplayName>Richard Perring</DisplayName>
        <AccountId>24</AccountId>
        <AccountType/>
      </UserInfo>
      <UserInfo>
        <DisplayName>Charlie Stripp</DisplayName>
        <AccountId>19</AccountId>
        <AccountType/>
      </UserInfo>
      <UserInfo>
        <DisplayName>Liam Benson</DisplayName>
        <AccountId>20</AccountId>
        <AccountType/>
      </UserInfo>
      <UserInfo>
        <DisplayName>Jen Shearman</DisplayName>
        <AccountId>26</AccountId>
        <AccountType/>
      </UserInfo>
      <UserInfo>
        <DisplayName>Steve McCormack</DisplayName>
        <AccountId>23</AccountId>
        <AccountType/>
      </UserInfo>
      <UserInfo>
        <DisplayName>Amina Saleh</DisplayName>
        <AccountId>11</AccountId>
        <AccountType/>
      </UserInfo>
      <UserInfo>
        <DisplayName>Gwen Tresidder</DisplayName>
        <AccountId>25</AccountId>
        <AccountType/>
      </UserInfo>
      <UserInfo>
        <DisplayName>Kathryn Harris</DisplayName>
        <AccountId>6</AccountId>
        <AccountType/>
      </UserInfo>
      <UserInfo>
        <DisplayName>Mary Stevenson</DisplayName>
        <AccountId>27</AccountId>
        <AccountType/>
      </UserInfo>
      <UserInfo>
        <DisplayName>Carol Knights</DisplayName>
        <AccountId>18</AccountId>
        <AccountType/>
      </UserInfo>
      <UserInfo>
        <DisplayName>Gaynor Bahan</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1D6F0BF88B2B44B79917BD96CD0F31" ma:contentTypeVersion="9" ma:contentTypeDescription="Create a new document." ma:contentTypeScope="" ma:versionID="de1f2631343faa0a1087e0615de50c65">
  <xsd:schema xmlns:xsd="http://www.w3.org/2001/XMLSchema" xmlns:xs="http://www.w3.org/2001/XMLSchema" xmlns:p="http://schemas.microsoft.com/office/2006/metadata/properties" xmlns:ns2="f8b25599-9617-4c53-909e-9a2d650ffd9a" xmlns:ns3="b1991dce-6f80-42c1-8eb2-0b1d318215cf" targetNamespace="http://schemas.microsoft.com/office/2006/metadata/properties" ma:root="true" ma:fieldsID="31883b168131d446bbebe0eaee66670b" ns2:_="" ns3:_="">
    <xsd:import namespace="f8b25599-9617-4c53-909e-9a2d650ffd9a"/>
    <xsd:import namespace="b1991dce-6f80-42c1-8eb2-0b1d318215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25599-9617-4c53-909e-9a2d650ff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991dce-6f80-42c1-8eb2-0b1d318215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B1B18B3D-5C68-4030-BEF3-6F927E24DA37}">
  <ds:schemaRefs>
    <ds:schemaRef ds:uri="f8b25599-9617-4c53-909e-9a2d650ffd9a"/>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b1991dce-6f80-42c1-8eb2-0b1d318215cf"/>
    <ds:schemaRef ds:uri="http://www.w3.org/XML/1998/namespace"/>
  </ds:schemaRefs>
</ds:datastoreItem>
</file>

<file path=customXml/itemProps3.xml><?xml version="1.0" encoding="utf-8"?>
<ds:datastoreItem xmlns:ds="http://schemas.openxmlformats.org/officeDocument/2006/customXml" ds:itemID="{73966FFA-8410-4793-A3F6-C722A8501351}">
  <ds:schemaRefs>
    <ds:schemaRef ds:uri="b1991dce-6f80-42c1-8eb2-0b1d318215cf"/>
    <ds:schemaRef ds:uri="f8b25599-9617-4c53-909e-9a2d650ff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TotalTime>
  <Words>22319</Words>
  <Application>Microsoft Office PowerPoint</Application>
  <PresentationFormat>Widescreen</PresentationFormat>
  <Paragraphs>1841</Paragraphs>
  <Slides>71</Slides>
  <Notes>69</Notes>
  <HiddenSlides>24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Cambria Math</vt:lpstr>
      <vt:lpstr>Century Gothic</vt:lpstr>
      <vt:lpstr>Maiandra GD</vt:lpstr>
      <vt:lpstr>Wingdings 2</vt:lpstr>
      <vt:lpstr>Custom Design</vt:lpstr>
      <vt:lpstr>      </vt:lpstr>
      <vt:lpstr>About this resource</vt:lpstr>
      <vt:lpstr>Using these Checkpoints </vt:lpstr>
      <vt:lpstr>Checkpoints 1–7    </vt:lpstr>
      <vt:lpstr>Checkpoints 8–16    </vt:lpstr>
      <vt:lpstr>Key ideas</vt:lpstr>
      <vt:lpstr>Key ideas</vt:lpstr>
      <vt:lpstr>Representing with algebra</vt:lpstr>
      <vt:lpstr>PowerPoint Presentation</vt:lpstr>
      <vt:lpstr>PowerPoint Presentation</vt:lpstr>
      <vt:lpstr>Checkpoint 1: Guidance</vt:lpstr>
      <vt:lpstr>PowerPoint Presentation</vt:lpstr>
      <vt:lpstr>Checkpoint 2: Guidance</vt:lpstr>
      <vt:lpstr>PowerPoint Presentation</vt:lpstr>
      <vt:lpstr>Checkpoint 3: Guidance</vt:lpstr>
      <vt:lpstr>Equality</vt:lpstr>
      <vt:lpstr>PowerPoint Presentation</vt:lpstr>
      <vt:lpstr>PowerPoint Presentation</vt:lpstr>
      <vt:lpstr>Checkpoint 4: Guidance</vt:lpstr>
      <vt:lpstr>PowerPoint Presentation</vt:lpstr>
      <vt:lpstr>Checkpoint 5: Guidance</vt:lpstr>
      <vt:lpstr>PowerPoint Presentation</vt:lpstr>
      <vt:lpstr>Checkpoint 6: Guidance</vt:lpstr>
      <vt:lpstr>PowerPoint Presentation</vt:lpstr>
      <vt:lpstr>Checkpoint 7: Guidance</vt:lpstr>
      <vt:lpstr>Inverse operations</vt:lpstr>
      <vt:lpstr>PowerPoint Presentation</vt:lpstr>
      <vt:lpstr>PowerPoint Presentation</vt:lpstr>
      <vt:lpstr>Checkpoint 8: Guidance</vt:lpstr>
      <vt:lpstr>PowerPoint Presentation</vt:lpstr>
      <vt:lpstr>PowerPoint Presentation</vt:lpstr>
      <vt:lpstr>Checkpoints 9a and 9b: Guidance</vt:lpstr>
      <vt:lpstr>PowerPoint Presentation</vt:lpstr>
      <vt:lpstr>Checkpoint 10: Guidance</vt:lpstr>
      <vt:lpstr>Solutions to equations</vt:lpstr>
      <vt:lpstr>PowerPoint Presentation</vt:lpstr>
      <vt:lpstr>PowerPoint Presentation</vt:lpstr>
      <vt:lpstr>Checkpoint 11: Guidance</vt:lpstr>
      <vt:lpstr>PowerPoint Presentation</vt:lpstr>
      <vt:lpstr>Checkpoint 12: Guidance</vt:lpstr>
      <vt:lpstr>PowerPoint Presentation</vt:lpstr>
      <vt:lpstr>Checkpoint 13: Guidance</vt:lpstr>
      <vt:lpstr>PowerPoint Presentation</vt:lpstr>
      <vt:lpstr>Checkpoint 14: Guidance</vt:lpstr>
      <vt:lpstr>PowerPoint Presentation</vt:lpstr>
      <vt:lpstr>Checkpoint 15: Guidance</vt:lpstr>
      <vt:lpstr>PowerPoint Presentation</vt:lpstr>
      <vt:lpstr>Checkpoint 16: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Bethanie Goodliff</cp:lastModifiedBy>
  <cp:revision>13</cp:revision>
  <cp:lastPrinted>2022-04-06T09:41:51Z</cp:lastPrinted>
  <dcterms:created xsi:type="dcterms:W3CDTF">2008-01-11T09:41:35Z</dcterms:created>
  <dcterms:modified xsi:type="dcterms:W3CDTF">2022-11-08T11:04:30Z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0x010100FB1D6F0BF88B2B44B79917BD96CD0F31</vt:lpwstr>
  </property>
</Properties>
</file>