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tags/tag3.xml" ContentType="application/vnd.openxmlformats-officedocument.presentationml.tags+xml"/>
  <Override PartName="/ppt/notesSlides/notesSlide3.xml" ContentType="application/vnd.openxmlformats-officedocument.presentationml.notesSlide+xml"/>
  <Override PartName="/ppt/tags/tag4.xml" ContentType="application/vnd.openxmlformats-officedocument.presentationml.tags+xml"/>
  <Override PartName="/ppt/notesSlides/notesSlide4.xml" ContentType="application/vnd.openxmlformats-officedocument.presentationml.notesSlide+xml"/>
  <Override PartName="/ppt/tags/tag5.xml" ContentType="application/vnd.openxmlformats-officedocument.presentationml.tags+xml"/>
  <Override PartName="/ppt/notesSlides/notesSlide5.xml" ContentType="application/vnd.openxmlformats-officedocument.presentationml.notesSlide+xml"/>
  <Override PartName="/ppt/tags/tag6.xml" ContentType="application/vnd.openxmlformats-officedocument.presentationml.tags+xml"/>
  <Override PartName="/ppt/notesSlides/notesSlide6.xml" ContentType="application/vnd.openxmlformats-officedocument.presentationml.notesSlide+xml"/>
  <Override PartName="/ppt/tags/tag7.xml" ContentType="application/vnd.openxmlformats-officedocument.presentationml.tags+xml"/>
  <Override PartName="/ppt/notesSlides/notesSlide7.xml" ContentType="application/vnd.openxmlformats-officedocument.presentationml.notesSlide+xml"/>
  <Override PartName="/ppt/tags/tag8.xml" ContentType="application/vnd.openxmlformats-officedocument.presentationml.tags+xml"/>
  <Override PartName="/ppt/notesSlides/notesSlide8.xml" ContentType="application/vnd.openxmlformats-officedocument.presentationml.notesSlide+xml"/>
  <Override PartName="/ppt/tags/tag9.xml" ContentType="application/vnd.openxmlformats-officedocument.presentationml.tags+xml"/>
  <Override PartName="/ppt/notesSlides/notesSlide9.xml" ContentType="application/vnd.openxmlformats-officedocument.presentationml.notesSlide+xml"/>
  <Override PartName="/ppt/tags/tag10.xml" ContentType="application/vnd.openxmlformats-officedocument.presentationml.tags+xml"/>
  <Override PartName="/ppt/notesSlides/notesSlide10.xml" ContentType="application/vnd.openxmlformats-officedocument.presentationml.notesSlide+xml"/>
  <Override PartName="/ppt/tags/tag11.xml" ContentType="application/vnd.openxmlformats-officedocument.presentationml.tags+xml"/>
  <Override PartName="/ppt/notesSlides/notesSlide11.xml" ContentType="application/vnd.openxmlformats-officedocument.presentationml.notesSlide+xml"/>
  <Override PartName="/ppt/tags/tag12.xml" ContentType="application/vnd.openxmlformats-officedocument.presentationml.tags+xml"/>
  <Override PartName="/ppt/notesSlides/notesSlide12.xml" ContentType="application/vnd.openxmlformats-officedocument.presentationml.notesSlide+xml"/>
  <Override PartName="/ppt/tags/tag13.xml" ContentType="application/vnd.openxmlformats-officedocument.presentationml.tags+xml"/>
  <Override PartName="/ppt/notesSlides/notesSlide13.xml" ContentType="application/vnd.openxmlformats-officedocument.presentationml.notesSlide+xml"/>
  <Override PartName="/ppt/tags/tag14.xml" ContentType="application/vnd.openxmlformats-officedocument.presentationml.tags+xml"/>
  <Override PartName="/ppt/notesSlides/notesSlide14.xml" ContentType="application/vnd.openxmlformats-officedocument.presentationml.notesSlide+xml"/>
  <Override PartName="/ppt/tags/tag15.xml" ContentType="application/vnd.openxmlformats-officedocument.presentationml.tags+xml"/>
  <Override PartName="/ppt/notesSlides/notesSlide15.xml" ContentType="application/vnd.openxmlformats-officedocument.presentationml.notesSlide+xml"/>
  <Override PartName="/ppt/tags/tag16.xml" ContentType="application/vnd.openxmlformats-officedocument.presentationml.tags+xml"/>
  <Override PartName="/ppt/notesSlides/notesSlide16.xml" ContentType="application/vnd.openxmlformats-officedocument.presentationml.notesSlide+xml"/>
  <Override PartName="/ppt/tags/tag17.xml" ContentType="application/vnd.openxmlformats-officedocument.presentationml.tags+xml"/>
  <Override PartName="/ppt/notesSlides/notesSlide17.xml" ContentType="application/vnd.openxmlformats-officedocument.presentationml.notesSlide+xml"/>
  <Override PartName="/ppt/tags/tag18.xml" ContentType="application/vnd.openxmlformats-officedocument.presentationml.tags+xml"/>
  <Override PartName="/ppt/notesSlides/notesSlide18.xml" ContentType="application/vnd.openxmlformats-officedocument.presentationml.notesSlide+xml"/>
  <Override PartName="/ppt/tags/tag19.xml" ContentType="application/vnd.openxmlformats-officedocument.presentationml.tags+xml"/>
  <Override PartName="/ppt/notesSlides/notesSlide19.xml" ContentType="application/vnd.openxmlformats-officedocument.presentationml.notesSlide+xml"/>
  <Override PartName="/ppt/tags/tag20.xml" ContentType="application/vnd.openxmlformats-officedocument.presentationml.tags+xml"/>
  <Override PartName="/ppt/notesSlides/notesSlide20.xml" ContentType="application/vnd.openxmlformats-officedocument.presentationml.notesSlide+xml"/>
  <Override PartName="/ppt/tags/tag21.xml" ContentType="application/vnd.openxmlformats-officedocument.presentationml.tags+xml"/>
  <Override PartName="/ppt/notesSlides/notesSlide21.xml" ContentType="application/vnd.openxmlformats-officedocument.presentationml.notesSlide+xml"/>
  <Override PartName="/ppt/tags/tag22.xml" ContentType="application/vnd.openxmlformats-officedocument.presentationml.tags+xml"/>
  <Override PartName="/ppt/notesSlides/notesSlide22.xml" ContentType="application/vnd.openxmlformats-officedocument.presentationml.notesSlide+xml"/>
  <Override PartName="/ppt/tags/tag23.xml" ContentType="application/vnd.openxmlformats-officedocument.presentationml.tags+xml"/>
  <Override PartName="/ppt/notesSlides/notesSlide23.xml" ContentType="application/vnd.openxmlformats-officedocument.presentationml.notesSlide+xml"/>
  <Override PartName="/ppt/tags/tag24.xml" ContentType="application/vnd.openxmlformats-officedocument.presentationml.tags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tags/tag25.xml" ContentType="application/vnd.openxmlformats-officedocument.presentationml.tags+xml"/>
  <Override PartName="/ppt/notesSlides/notesSlide26.xml" ContentType="application/vnd.openxmlformats-officedocument.presentationml.notesSlide+xml"/>
  <Override PartName="/ppt/tags/tag26.xml" ContentType="application/vnd.openxmlformats-officedocument.presentationml.tags+xml"/>
  <Override PartName="/ppt/notesSlides/notesSlide2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77" r:id="rId4"/>
  </p:sldMasterIdLst>
  <p:notesMasterIdLst>
    <p:notesMasterId r:id="rId32"/>
  </p:notesMasterIdLst>
  <p:sldIdLst>
    <p:sldId id="263" r:id="rId5"/>
    <p:sldId id="257" r:id="rId6"/>
    <p:sldId id="264" r:id="rId7"/>
    <p:sldId id="260" r:id="rId8"/>
    <p:sldId id="262" r:id="rId9"/>
    <p:sldId id="273" r:id="rId10"/>
    <p:sldId id="283" r:id="rId11"/>
    <p:sldId id="284" r:id="rId12"/>
    <p:sldId id="285" r:id="rId13"/>
    <p:sldId id="286" r:id="rId14"/>
    <p:sldId id="287" r:id="rId15"/>
    <p:sldId id="280" r:id="rId16"/>
    <p:sldId id="277" r:id="rId17"/>
    <p:sldId id="276" r:id="rId18"/>
    <p:sldId id="278" r:id="rId19"/>
    <p:sldId id="274" r:id="rId20"/>
    <p:sldId id="281" r:id="rId21"/>
    <p:sldId id="282" r:id="rId22"/>
    <p:sldId id="269" r:id="rId23"/>
    <p:sldId id="279" r:id="rId24"/>
    <p:sldId id="266" r:id="rId25"/>
    <p:sldId id="267" r:id="rId26"/>
    <p:sldId id="272" r:id="rId27"/>
    <p:sldId id="268" r:id="rId28"/>
    <p:sldId id="270" r:id="rId29"/>
    <p:sldId id="271" r:id="rId30"/>
    <p:sldId id="261" r:id="rId31"/>
  </p:sldIdLst>
  <p:sldSz cx="9144000" cy="6858000" type="screen4x3"/>
  <p:notesSz cx="6858000" cy="9144000"/>
  <p:embeddedFontLst>
    <p:embeddedFont>
      <p:font typeface="Calibri" panose="020F0502020204030204" pitchFamily="34" charset="0"/>
      <p:regular r:id="rId33"/>
      <p:bold r:id="rId34"/>
      <p:italic r:id="rId35"/>
      <p:boldItalic r:id="rId36"/>
    </p:embeddedFont>
    <p:embeddedFont>
      <p:font typeface="Calibri Light" panose="020F0302020204030204" pitchFamily="34" charset="0"/>
      <p:regular r:id="rId37"/>
      <p:italic r:id="rId38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  <p:ext uri="http://customooxmlschemas.google.com/">
      <go:slidesCustomData xmlns:go="http://customooxmlschemas.google.com/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39" roundtripDataSignature="AMtx7mjBcNAeV9yVFRItAzzAqOM4rhQBZ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585858"/>
    <a:srgbClr val="82CBDD"/>
    <a:srgbClr val="FBF5D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970" autoAdjust="0"/>
    <p:restoredTop sz="94227" autoAdjust="0"/>
  </p:normalViewPr>
  <p:slideViewPr>
    <p:cSldViewPr snapToGrid="0">
      <p:cViewPr>
        <p:scale>
          <a:sx n="70" d="100"/>
          <a:sy n="70" d="100"/>
        </p:scale>
        <p:origin x="1290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8" d="100"/>
          <a:sy n="78" d="100"/>
        </p:scale>
        <p:origin x="1188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customschemas.google.com/relationships/presentationmetadata" Target="metadata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font" Target="fonts/font2.fntdata"/><Relationship Id="rId42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font" Target="fonts/font1.fntdata"/><Relationship Id="rId38" Type="http://schemas.openxmlformats.org/officeDocument/2006/relationships/font" Target="fonts/font6.fntdata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notesMaster" Target="notesMasters/notesMaster1.xml"/><Relationship Id="rId37" Type="http://schemas.openxmlformats.org/officeDocument/2006/relationships/font" Target="fonts/font5.fntdata"/><Relationship Id="rId40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font" Target="fonts/font4.fntdata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font" Target="fonts/font3.fntdata"/><Relationship Id="rId43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729177929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21" name="Google Shape;121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22" name="Google Shape;122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-7620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28C"/>
              </a:buClr>
              <a:buSzPts val="1200"/>
              <a:buFont typeface="Arial"/>
              <a:buChar char="●"/>
            </a:pPr>
            <a:fld id="{00000000-1234-1234-1234-123412341234}" type="slidenum">
              <a:rPr lang="en-GB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fld>
            <a:endParaRPr sz="1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46770858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21" name="Google Shape;121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22" name="Google Shape;122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-7620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28C"/>
              </a:buClr>
              <a:buSzPts val="1200"/>
              <a:buFont typeface="Arial"/>
              <a:buChar char="●"/>
            </a:pPr>
            <a:fld id="{00000000-1234-1234-1234-123412341234}" type="slidenum">
              <a:rPr lang="en-GB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10</a:t>
            </a:fld>
            <a:endParaRPr sz="1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53611065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21" name="Google Shape;121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22" name="Google Shape;122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-7620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28C"/>
              </a:buClr>
              <a:buSzPts val="1200"/>
              <a:buFont typeface="Arial"/>
              <a:buChar char="●"/>
            </a:pPr>
            <a:fld id="{00000000-1234-1234-1234-123412341234}" type="slidenum">
              <a:rPr lang="en-GB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11</a:t>
            </a:fld>
            <a:endParaRPr sz="1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18638735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21" name="Google Shape;121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22" name="Google Shape;122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-7620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28C"/>
              </a:buClr>
              <a:buSzPts val="1200"/>
              <a:buFont typeface="Arial"/>
              <a:buChar char="●"/>
            </a:pPr>
            <a:fld id="{00000000-1234-1234-1234-123412341234}" type="slidenum">
              <a:rPr lang="en-GB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12</a:t>
            </a:fld>
            <a:endParaRPr sz="1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29775828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21" name="Google Shape;121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22" name="Google Shape;122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-7620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28C"/>
              </a:buClr>
              <a:buSzPts val="1200"/>
              <a:buFont typeface="Arial"/>
              <a:buChar char="●"/>
            </a:pPr>
            <a:fld id="{00000000-1234-1234-1234-123412341234}" type="slidenum">
              <a:rPr lang="en-GB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13</a:t>
            </a:fld>
            <a:endParaRPr sz="1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96502209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21" name="Google Shape;121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22" name="Google Shape;122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-7620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28C"/>
              </a:buClr>
              <a:buSzPts val="1200"/>
              <a:buFont typeface="Arial"/>
              <a:buChar char="●"/>
            </a:pPr>
            <a:fld id="{00000000-1234-1234-1234-123412341234}" type="slidenum">
              <a:rPr lang="en-GB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14</a:t>
            </a:fld>
            <a:endParaRPr sz="1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83681786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21" name="Google Shape;121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22" name="Google Shape;122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-7620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28C"/>
              </a:buClr>
              <a:buSzPts val="1200"/>
              <a:buFont typeface="Arial"/>
              <a:buChar char="●"/>
            </a:pPr>
            <a:fld id="{00000000-1234-1234-1234-123412341234}" type="slidenum">
              <a:rPr lang="en-GB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15</a:t>
            </a:fld>
            <a:endParaRPr sz="1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38591078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21" name="Google Shape;121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22" name="Google Shape;122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-7620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28C"/>
              </a:buClr>
              <a:buSzPts val="1200"/>
              <a:buFont typeface="Arial"/>
              <a:buChar char="●"/>
            </a:pPr>
            <a:fld id="{00000000-1234-1234-1234-123412341234}" type="slidenum">
              <a:rPr lang="en-GB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16</a:t>
            </a:fld>
            <a:endParaRPr sz="1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18545056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21" name="Google Shape;121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22" name="Google Shape;122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-7620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28C"/>
              </a:buClr>
              <a:buSzPts val="1200"/>
              <a:buFont typeface="Arial"/>
              <a:buChar char="●"/>
            </a:pPr>
            <a:fld id="{00000000-1234-1234-1234-123412341234}" type="slidenum">
              <a:rPr lang="en-GB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17</a:t>
            </a:fld>
            <a:endParaRPr sz="1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47130347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21" name="Google Shape;121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22" name="Google Shape;122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-7620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28C"/>
              </a:buClr>
              <a:buSzPts val="1200"/>
              <a:buFont typeface="Arial"/>
              <a:buChar char="●"/>
            </a:pPr>
            <a:fld id="{00000000-1234-1234-1234-123412341234}" type="slidenum">
              <a:rPr lang="en-GB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18</a:t>
            </a:fld>
            <a:endParaRPr sz="1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2239234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21" name="Google Shape;121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22" name="Google Shape;122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-7620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28C"/>
              </a:buClr>
              <a:buSzPts val="1200"/>
              <a:buFont typeface="Arial"/>
              <a:buChar char="●"/>
            </a:pPr>
            <a:fld id="{00000000-1234-1234-1234-123412341234}" type="slidenum">
              <a:rPr lang="en-GB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19</a:t>
            </a:fld>
            <a:endParaRPr sz="1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6900774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21" name="Google Shape;121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22" name="Google Shape;122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-7620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28C"/>
              </a:buClr>
              <a:buSzPts val="1200"/>
              <a:buFont typeface="Arial"/>
              <a:buChar char="●"/>
            </a:pPr>
            <a:fld id="{00000000-1234-1234-1234-123412341234}" type="slidenum">
              <a:rPr lang="en-GB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2</a:t>
            </a:fld>
            <a:endParaRPr sz="1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57519895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21" name="Google Shape;121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22" name="Google Shape;122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-7620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28C"/>
              </a:buClr>
              <a:buSzPts val="1200"/>
              <a:buFont typeface="Arial"/>
              <a:buChar char="●"/>
            </a:pPr>
            <a:fld id="{00000000-1234-1234-1234-123412341234}" type="slidenum">
              <a:rPr lang="en-GB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20</a:t>
            </a:fld>
            <a:endParaRPr sz="1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58460520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21" name="Google Shape;121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22" name="Google Shape;122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-7620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28C"/>
              </a:buClr>
              <a:buSzPts val="1200"/>
              <a:buFont typeface="Arial"/>
              <a:buChar char="●"/>
            </a:pPr>
            <a:fld id="{00000000-1234-1234-1234-123412341234}" type="slidenum">
              <a:rPr lang="en-GB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21</a:t>
            </a:fld>
            <a:endParaRPr sz="1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83714483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21" name="Google Shape;121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22" name="Google Shape;122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-7620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28C"/>
              </a:buClr>
              <a:buSzPts val="1200"/>
              <a:buFont typeface="Arial"/>
              <a:buChar char="●"/>
            </a:pPr>
            <a:fld id="{00000000-1234-1234-1234-123412341234}" type="slidenum">
              <a:rPr lang="en-GB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22</a:t>
            </a:fld>
            <a:endParaRPr sz="1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63930897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21" name="Google Shape;121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22" name="Google Shape;122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-7620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28C"/>
              </a:buClr>
              <a:buSzPts val="1200"/>
              <a:buFont typeface="Arial"/>
              <a:buChar char="●"/>
            </a:pPr>
            <a:fld id="{00000000-1234-1234-1234-123412341234}" type="slidenum">
              <a:rPr lang="en-GB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23</a:t>
            </a:fld>
            <a:endParaRPr sz="1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78605403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21" name="Google Shape;121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22" name="Google Shape;122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-7620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28C"/>
              </a:buClr>
              <a:buSzPts val="1200"/>
              <a:buFont typeface="Arial"/>
              <a:buChar char="●"/>
            </a:pPr>
            <a:fld id="{00000000-1234-1234-1234-123412341234}" type="slidenum">
              <a:rPr lang="en-GB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24</a:t>
            </a:fld>
            <a:endParaRPr sz="1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90059736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6F1874FD-F1CC-4E6A-9B2F-908991A7D300}" type="slidenum">
              <a:rPr lang="en-US" sz="1200"/>
              <a:pPr eaLnBrk="1" hangingPunct="1"/>
              <a:t>25</a:t>
            </a:fld>
            <a:endParaRPr lang="en-US" sz="1200"/>
          </a:p>
        </p:txBody>
      </p:sp>
      <p:sp>
        <p:nvSpPr>
          <p:cNvPr id="215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8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448938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21" name="Google Shape;121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22" name="Google Shape;122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-7620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28C"/>
              </a:buClr>
              <a:buSzPts val="1200"/>
              <a:buFont typeface="Arial"/>
              <a:buChar char="●"/>
            </a:pPr>
            <a:fld id="{00000000-1234-1234-1234-123412341234}" type="slidenum">
              <a:rPr lang="en-GB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26</a:t>
            </a:fld>
            <a:endParaRPr sz="1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7450633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21" name="Google Shape;121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22" name="Google Shape;122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-7620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28C"/>
              </a:buClr>
              <a:buSzPts val="1200"/>
              <a:buFont typeface="Arial"/>
              <a:buChar char="●"/>
            </a:pPr>
            <a:fld id="{00000000-1234-1234-1234-123412341234}" type="slidenum">
              <a:rPr lang="en-GB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27</a:t>
            </a:fld>
            <a:endParaRPr sz="1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6375422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21" name="Google Shape;121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22" name="Google Shape;122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-7620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28C"/>
              </a:buClr>
              <a:buSzPts val="1200"/>
              <a:buFont typeface="Arial"/>
              <a:buChar char="●"/>
            </a:pPr>
            <a:fld id="{00000000-1234-1234-1234-123412341234}" type="slidenum">
              <a:rPr lang="en-GB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3</a:t>
            </a:fld>
            <a:endParaRPr sz="1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95116863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21" name="Google Shape;121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22" name="Google Shape;122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-7620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28C"/>
              </a:buClr>
              <a:buSzPts val="1200"/>
              <a:buFont typeface="Arial"/>
              <a:buChar char="●"/>
            </a:pPr>
            <a:fld id="{00000000-1234-1234-1234-123412341234}" type="slidenum">
              <a:rPr lang="en-GB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4</a:t>
            </a:fld>
            <a:endParaRPr sz="1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81254084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21" name="Google Shape;121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22" name="Google Shape;122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-7620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28C"/>
              </a:buClr>
              <a:buSzPts val="1200"/>
              <a:buFont typeface="Arial"/>
              <a:buChar char="●"/>
            </a:pPr>
            <a:fld id="{00000000-1234-1234-1234-123412341234}" type="slidenum">
              <a:rPr lang="en-GB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5</a:t>
            </a:fld>
            <a:endParaRPr sz="1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97803921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21" name="Google Shape;121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22" name="Google Shape;122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-7620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28C"/>
              </a:buClr>
              <a:buSzPts val="1200"/>
              <a:buFont typeface="Arial"/>
              <a:buChar char="●"/>
            </a:pPr>
            <a:fld id="{00000000-1234-1234-1234-123412341234}" type="slidenum">
              <a:rPr lang="en-GB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6</a:t>
            </a:fld>
            <a:endParaRPr sz="1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5893303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21" name="Google Shape;121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22" name="Google Shape;122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-7620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28C"/>
              </a:buClr>
              <a:buSzPts val="1200"/>
              <a:buFont typeface="Arial"/>
              <a:buChar char="●"/>
            </a:pPr>
            <a:fld id="{00000000-1234-1234-1234-123412341234}" type="slidenum">
              <a:rPr lang="en-GB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7</a:t>
            </a:fld>
            <a:endParaRPr sz="1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61998391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21" name="Google Shape;121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22" name="Google Shape;122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-7620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28C"/>
              </a:buClr>
              <a:buSzPts val="1200"/>
              <a:buFont typeface="Arial"/>
              <a:buChar char="●"/>
            </a:pPr>
            <a:fld id="{00000000-1234-1234-1234-123412341234}" type="slidenum">
              <a:rPr lang="en-GB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8</a:t>
            </a:fld>
            <a:endParaRPr sz="1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55416469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21" name="Google Shape;121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22" name="Google Shape;122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-7620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28C"/>
              </a:buClr>
              <a:buSzPts val="1200"/>
              <a:buFont typeface="Arial"/>
              <a:buChar char="●"/>
            </a:pPr>
            <a:fld id="{00000000-1234-1234-1234-123412341234}" type="slidenum">
              <a:rPr lang="en-GB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9</a:t>
            </a:fld>
            <a:endParaRPr sz="1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921941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Canvas" preserve="1" userDrawn="1">
  <p:cSld name="Content with title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1">
            <a:extLst>
              <a:ext uri="{FF2B5EF4-FFF2-40B4-BE49-F238E27FC236}">
                <a16:creationId xmlns:a16="http://schemas.microsoft.com/office/drawing/2014/main" id="{54D5CC16-CD65-46CA-81D0-9DF40D8228FE}"/>
              </a:ext>
            </a:extLst>
          </p:cNvPr>
          <p:cNvSpPr txBox="1">
            <a:spLocks/>
          </p:cNvSpPr>
          <p:nvPr userDrawn="1"/>
        </p:nvSpPr>
        <p:spPr bwMode="auto">
          <a:xfrm>
            <a:off x="1" y="360000"/>
            <a:ext cx="9143999" cy="594000"/>
          </a:xfrm>
          <a:prstGeom prst="rect">
            <a:avLst/>
          </a:prstGeom>
          <a:solidFill>
            <a:srgbClr val="347574"/>
          </a:solidFill>
          <a:ln>
            <a:noFill/>
          </a:ln>
        </p:spPr>
        <p:txBody>
          <a:bodyPr vert="horz" wrap="square" lIns="180000" tIns="45720" rIns="180000" bIns="45720" numCol="1" anchor="ctr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marL="0" indent="0" algn="ctr" eaLnBrk="0" hangingPunct="0">
              <a:buClr>
                <a:schemeClr val="tx2"/>
              </a:buClr>
              <a:defRPr sz="2400">
                <a:solidFill>
                  <a:srgbClr val="585858"/>
                </a:solidFill>
                <a:latin typeface="+mj-lt"/>
                <a:ea typeface="Myriad Pro" charset="0"/>
                <a:cs typeface="Myriad Pro" charset="0"/>
              </a:defRPr>
            </a:lvl1pPr>
            <a:lvl2pPr marL="557199" indent="-214308" eaLnBrk="0" hangingPunct="0"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eaLnBrk="0" hangingPunct="0"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eaLnBrk="0" hangingPunct="0">
              <a:buClr>
                <a:schemeClr val="accent2"/>
              </a:buClr>
              <a:defRPr sz="1425">
                <a:latin typeface="+mn-lt"/>
              </a:defRPr>
            </a:lvl4pPr>
            <a:lvl5pPr marL="1543012" indent="-171446" eaLnBrk="0" hangingPunct="0">
              <a:buClr>
                <a:schemeClr val="tx2"/>
              </a:buClr>
              <a:defRPr sz="1425">
                <a:latin typeface="+mn-lt"/>
              </a:defRPr>
            </a:lvl5pPr>
            <a:lvl6pPr marL="1885903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6pPr>
            <a:lvl7pPr marL="2228795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7pPr>
            <a:lvl8pPr marL="2571686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8pPr>
            <a:lvl9pPr marL="2914577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9pPr>
          </a:lstStyle>
          <a:p>
            <a:pPr>
              <a:buNone/>
            </a:pPr>
            <a:endParaRPr lang="en-GB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9FC66AF-5095-45DB-A588-B962308618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2000" y="424344"/>
            <a:ext cx="8164800" cy="45680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0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369477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"/>
          <p:cNvGrpSpPr>
            <a:grpSpLocks/>
          </p:cNvGrpSpPr>
          <p:nvPr userDrawn="1"/>
        </p:nvGrpSpPr>
        <p:grpSpPr bwMode="auto">
          <a:xfrm>
            <a:off x="36513" y="6191250"/>
            <a:ext cx="9144000" cy="333375"/>
            <a:chOff x="22" y="4020"/>
            <a:chExt cx="5760" cy="210"/>
          </a:xfrm>
        </p:grpSpPr>
        <p:sp>
          <p:nvSpPr>
            <p:cNvPr id="5" name="AutoShape 5"/>
            <p:cNvSpPr>
              <a:spLocks noChangeArrowheads="1"/>
            </p:cNvSpPr>
            <p:nvPr/>
          </p:nvSpPr>
          <p:spPr bwMode="auto">
            <a:xfrm>
              <a:off x="22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GB"/>
            </a:p>
          </p:txBody>
        </p:sp>
        <p:sp>
          <p:nvSpPr>
            <p:cNvPr id="6" name="AutoShape 6"/>
            <p:cNvSpPr>
              <a:spLocks noChangeArrowheads="1"/>
            </p:cNvSpPr>
            <p:nvPr/>
          </p:nvSpPr>
          <p:spPr bwMode="auto">
            <a:xfrm>
              <a:off x="266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GB"/>
            </a:p>
          </p:txBody>
        </p:sp>
        <p:sp>
          <p:nvSpPr>
            <p:cNvPr id="7" name="AutoShape 7"/>
            <p:cNvSpPr>
              <a:spLocks noChangeArrowheads="1"/>
            </p:cNvSpPr>
            <p:nvPr/>
          </p:nvSpPr>
          <p:spPr bwMode="auto">
            <a:xfrm>
              <a:off x="511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GB"/>
            </a:p>
          </p:txBody>
        </p:sp>
        <p:sp>
          <p:nvSpPr>
            <p:cNvPr id="8" name="AutoShape 8"/>
            <p:cNvSpPr>
              <a:spLocks noChangeArrowheads="1"/>
            </p:cNvSpPr>
            <p:nvPr/>
          </p:nvSpPr>
          <p:spPr bwMode="auto">
            <a:xfrm>
              <a:off x="755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GB"/>
            </a:p>
          </p:txBody>
        </p:sp>
        <p:sp>
          <p:nvSpPr>
            <p:cNvPr id="9" name="AutoShape 9"/>
            <p:cNvSpPr>
              <a:spLocks noChangeArrowheads="1"/>
            </p:cNvSpPr>
            <p:nvPr/>
          </p:nvSpPr>
          <p:spPr bwMode="auto">
            <a:xfrm>
              <a:off x="1000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GB"/>
            </a:p>
          </p:txBody>
        </p:sp>
        <p:sp>
          <p:nvSpPr>
            <p:cNvPr id="10" name="AutoShape 10"/>
            <p:cNvSpPr>
              <a:spLocks noChangeArrowheads="1"/>
            </p:cNvSpPr>
            <p:nvPr/>
          </p:nvSpPr>
          <p:spPr bwMode="auto">
            <a:xfrm>
              <a:off x="1244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GB"/>
            </a:p>
          </p:txBody>
        </p:sp>
        <p:sp>
          <p:nvSpPr>
            <p:cNvPr id="11" name="AutoShape 11"/>
            <p:cNvSpPr>
              <a:spLocks noChangeArrowheads="1"/>
            </p:cNvSpPr>
            <p:nvPr/>
          </p:nvSpPr>
          <p:spPr bwMode="auto">
            <a:xfrm>
              <a:off x="1489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GB"/>
            </a:p>
          </p:txBody>
        </p:sp>
        <p:sp>
          <p:nvSpPr>
            <p:cNvPr id="12" name="AutoShape 12"/>
            <p:cNvSpPr>
              <a:spLocks noChangeArrowheads="1"/>
            </p:cNvSpPr>
            <p:nvPr/>
          </p:nvSpPr>
          <p:spPr bwMode="auto">
            <a:xfrm>
              <a:off x="1733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GB"/>
            </a:p>
          </p:txBody>
        </p:sp>
        <p:sp>
          <p:nvSpPr>
            <p:cNvPr id="13" name="AutoShape 13"/>
            <p:cNvSpPr>
              <a:spLocks noChangeArrowheads="1"/>
            </p:cNvSpPr>
            <p:nvPr/>
          </p:nvSpPr>
          <p:spPr bwMode="auto">
            <a:xfrm>
              <a:off x="1978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GB"/>
            </a:p>
          </p:txBody>
        </p:sp>
        <p:sp>
          <p:nvSpPr>
            <p:cNvPr id="14" name="AutoShape 14"/>
            <p:cNvSpPr>
              <a:spLocks noChangeArrowheads="1"/>
            </p:cNvSpPr>
            <p:nvPr/>
          </p:nvSpPr>
          <p:spPr bwMode="auto">
            <a:xfrm>
              <a:off x="2222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GB"/>
            </a:p>
          </p:txBody>
        </p:sp>
        <p:sp>
          <p:nvSpPr>
            <p:cNvPr id="15" name="AutoShape 15"/>
            <p:cNvSpPr>
              <a:spLocks noChangeArrowheads="1"/>
            </p:cNvSpPr>
            <p:nvPr/>
          </p:nvSpPr>
          <p:spPr bwMode="auto">
            <a:xfrm>
              <a:off x="2711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GB"/>
            </a:p>
          </p:txBody>
        </p:sp>
        <p:sp>
          <p:nvSpPr>
            <p:cNvPr id="16" name="AutoShape 16"/>
            <p:cNvSpPr>
              <a:spLocks noChangeArrowheads="1"/>
            </p:cNvSpPr>
            <p:nvPr/>
          </p:nvSpPr>
          <p:spPr bwMode="auto">
            <a:xfrm>
              <a:off x="2956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GB"/>
            </a:p>
          </p:txBody>
        </p:sp>
        <p:sp>
          <p:nvSpPr>
            <p:cNvPr id="17" name="AutoShape 17"/>
            <p:cNvSpPr>
              <a:spLocks noChangeArrowheads="1"/>
            </p:cNvSpPr>
            <p:nvPr/>
          </p:nvSpPr>
          <p:spPr bwMode="auto">
            <a:xfrm>
              <a:off x="3200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GB"/>
            </a:p>
          </p:txBody>
        </p:sp>
        <p:sp>
          <p:nvSpPr>
            <p:cNvPr id="18" name="AutoShape 18"/>
            <p:cNvSpPr>
              <a:spLocks noChangeArrowheads="1"/>
            </p:cNvSpPr>
            <p:nvPr/>
          </p:nvSpPr>
          <p:spPr bwMode="auto">
            <a:xfrm>
              <a:off x="3445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GB"/>
            </a:p>
          </p:txBody>
        </p:sp>
        <p:sp>
          <p:nvSpPr>
            <p:cNvPr id="19" name="AutoShape 19"/>
            <p:cNvSpPr>
              <a:spLocks noChangeArrowheads="1"/>
            </p:cNvSpPr>
            <p:nvPr/>
          </p:nvSpPr>
          <p:spPr bwMode="auto">
            <a:xfrm>
              <a:off x="3689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GB"/>
            </a:p>
          </p:txBody>
        </p:sp>
        <p:sp>
          <p:nvSpPr>
            <p:cNvPr id="20" name="AutoShape 20"/>
            <p:cNvSpPr>
              <a:spLocks noChangeArrowheads="1"/>
            </p:cNvSpPr>
            <p:nvPr/>
          </p:nvSpPr>
          <p:spPr bwMode="auto">
            <a:xfrm>
              <a:off x="3934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GB"/>
            </a:p>
          </p:txBody>
        </p:sp>
        <p:sp>
          <p:nvSpPr>
            <p:cNvPr id="21" name="AutoShape 21"/>
            <p:cNvSpPr>
              <a:spLocks noChangeArrowheads="1"/>
            </p:cNvSpPr>
            <p:nvPr/>
          </p:nvSpPr>
          <p:spPr bwMode="auto">
            <a:xfrm>
              <a:off x="4423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GB"/>
            </a:p>
          </p:txBody>
        </p:sp>
        <p:sp>
          <p:nvSpPr>
            <p:cNvPr id="22" name="AutoShape 22"/>
            <p:cNvSpPr>
              <a:spLocks noChangeArrowheads="1"/>
            </p:cNvSpPr>
            <p:nvPr/>
          </p:nvSpPr>
          <p:spPr bwMode="auto">
            <a:xfrm>
              <a:off x="4667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GB"/>
            </a:p>
          </p:txBody>
        </p:sp>
        <p:sp>
          <p:nvSpPr>
            <p:cNvPr id="23" name="AutoShape 23"/>
            <p:cNvSpPr>
              <a:spLocks noChangeArrowheads="1"/>
            </p:cNvSpPr>
            <p:nvPr/>
          </p:nvSpPr>
          <p:spPr bwMode="auto">
            <a:xfrm>
              <a:off x="4912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GB"/>
            </a:p>
          </p:txBody>
        </p:sp>
        <p:sp>
          <p:nvSpPr>
            <p:cNvPr id="24" name="AutoShape 24"/>
            <p:cNvSpPr>
              <a:spLocks noChangeArrowheads="1"/>
            </p:cNvSpPr>
            <p:nvPr/>
          </p:nvSpPr>
          <p:spPr bwMode="auto">
            <a:xfrm>
              <a:off x="5156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GB"/>
            </a:p>
          </p:txBody>
        </p:sp>
        <p:sp>
          <p:nvSpPr>
            <p:cNvPr id="25" name="AutoShape 25"/>
            <p:cNvSpPr>
              <a:spLocks noChangeArrowheads="1"/>
            </p:cNvSpPr>
            <p:nvPr/>
          </p:nvSpPr>
          <p:spPr bwMode="auto">
            <a:xfrm>
              <a:off x="5401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GB"/>
            </a:p>
          </p:txBody>
        </p:sp>
        <p:sp>
          <p:nvSpPr>
            <p:cNvPr id="26" name="AutoShape 26"/>
            <p:cNvSpPr>
              <a:spLocks noChangeArrowheads="1"/>
            </p:cNvSpPr>
            <p:nvPr/>
          </p:nvSpPr>
          <p:spPr bwMode="auto">
            <a:xfrm>
              <a:off x="5646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GB"/>
            </a:p>
          </p:txBody>
        </p:sp>
        <p:sp>
          <p:nvSpPr>
            <p:cNvPr id="27" name="AutoShape 27"/>
            <p:cNvSpPr>
              <a:spLocks noChangeArrowheads="1"/>
            </p:cNvSpPr>
            <p:nvPr/>
          </p:nvSpPr>
          <p:spPr bwMode="auto">
            <a:xfrm>
              <a:off x="2467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GB"/>
            </a:p>
          </p:txBody>
        </p:sp>
        <p:sp>
          <p:nvSpPr>
            <p:cNvPr id="28" name="AutoShape 28"/>
            <p:cNvSpPr>
              <a:spLocks noChangeArrowheads="1"/>
            </p:cNvSpPr>
            <p:nvPr/>
          </p:nvSpPr>
          <p:spPr bwMode="auto">
            <a:xfrm>
              <a:off x="4178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GB"/>
            </a:p>
          </p:txBody>
        </p:sp>
      </p:grpSp>
      <p:grpSp>
        <p:nvGrpSpPr>
          <p:cNvPr id="29" name="Group 29"/>
          <p:cNvGrpSpPr>
            <a:grpSpLocks/>
          </p:cNvGrpSpPr>
          <p:nvPr userDrawn="1"/>
        </p:nvGrpSpPr>
        <p:grpSpPr bwMode="auto">
          <a:xfrm>
            <a:off x="36513" y="123825"/>
            <a:ext cx="9144000" cy="333375"/>
            <a:chOff x="22" y="4020"/>
            <a:chExt cx="5760" cy="210"/>
          </a:xfrm>
        </p:grpSpPr>
        <p:sp>
          <p:nvSpPr>
            <p:cNvPr id="30" name="AutoShape 30"/>
            <p:cNvSpPr>
              <a:spLocks noChangeArrowheads="1"/>
            </p:cNvSpPr>
            <p:nvPr/>
          </p:nvSpPr>
          <p:spPr bwMode="auto">
            <a:xfrm>
              <a:off x="22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GB"/>
            </a:p>
          </p:txBody>
        </p:sp>
        <p:sp>
          <p:nvSpPr>
            <p:cNvPr id="31" name="AutoShape 31"/>
            <p:cNvSpPr>
              <a:spLocks noChangeArrowheads="1"/>
            </p:cNvSpPr>
            <p:nvPr/>
          </p:nvSpPr>
          <p:spPr bwMode="auto">
            <a:xfrm>
              <a:off x="266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GB"/>
            </a:p>
          </p:txBody>
        </p:sp>
        <p:sp>
          <p:nvSpPr>
            <p:cNvPr id="32" name="AutoShape 32"/>
            <p:cNvSpPr>
              <a:spLocks noChangeArrowheads="1"/>
            </p:cNvSpPr>
            <p:nvPr/>
          </p:nvSpPr>
          <p:spPr bwMode="auto">
            <a:xfrm>
              <a:off x="511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GB"/>
            </a:p>
          </p:txBody>
        </p:sp>
        <p:sp>
          <p:nvSpPr>
            <p:cNvPr id="33" name="AutoShape 33"/>
            <p:cNvSpPr>
              <a:spLocks noChangeArrowheads="1"/>
            </p:cNvSpPr>
            <p:nvPr/>
          </p:nvSpPr>
          <p:spPr bwMode="auto">
            <a:xfrm>
              <a:off x="755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GB"/>
            </a:p>
          </p:txBody>
        </p:sp>
        <p:sp>
          <p:nvSpPr>
            <p:cNvPr id="34" name="AutoShape 34"/>
            <p:cNvSpPr>
              <a:spLocks noChangeArrowheads="1"/>
            </p:cNvSpPr>
            <p:nvPr/>
          </p:nvSpPr>
          <p:spPr bwMode="auto">
            <a:xfrm>
              <a:off x="1000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GB"/>
            </a:p>
          </p:txBody>
        </p:sp>
        <p:sp>
          <p:nvSpPr>
            <p:cNvPr id="35" name="AutoShape 35"/>
            <p:cNvSpPr>
              <a:spLocks noChangeArrowheads="1"/>
            </p:cNvSpPr>
            <p:nvPr/>
          </p:nvSpPr>
          <p:spPr bwMode="auto">
            <a:xfrm>
              <a:off x="1244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GB"/>
            </a:p>
          </p:txBody>
        </p:sp>
        <p:sp>
          <p:nvSpPr>
            <p:cNvPr id="36" name="AutoShape 36"/>
            <p:cNvSpPr>
              <a:spLocks noChangeArrowheads="1"/>
            </p:cNvSpPr>
            <p:nvPr/>
          </p:nvSpPr>
          <p:spPr bwMode="auto">
            <a:xfrm>
              <a:off x="1489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GB"/>
            </a:p>
          </p:txBody>
        </p:sp>
        <p:sp>
          <p:nvSpPr>
            <p:cNvPr id="37" name="AutoShape 37"/>
            <p:cNvSpPr>
              <a:spLocks noChangeArrowheads="1"/>
            </p:cNvSpPr>
            <p:nvPr/>
          </p:nvSpPr>
          <p:spPr bwMode="auto">
            <a:xfrm>
              <a:off x="1733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GB"/>
            </a:p>
          </p:txBody>
        </p:sp>
        <p:sp>
          <p:nvSpPr>
            <p:cNvPr id="38" name="AutoShape 38"/>
            <p:cNvSpPr>
              <a:spLocks noChangeArrowheads="1"/>
            </p:cNvSpPr>
            <p:nvPr/>
          </p:nvSpPr>
          <p:spPr bwMode="auto">
            <a:xfrm>
              <a:off x="1978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GB"/>
            </a:p>
          </p:txBody>
        </p:sp>
        <p:sp>
          <p:nvSpPr>
            <p:cNvPr id="39" name="AutoShape 39"/>
            <p:cNvSpPr>
              <a:spLocks noChangeArrowheads="1"/>
            </p:cNvSpPr>
            <p:nvPr/>
          </p:nvSpPr>
          <p:spPr bwMode="auto">
            <a:xfrm>
              <a:off x="2222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GB"/>
            </a:p>
          </p:txBody>
        </p:sp>
        <p:sp>
          <p:nvSpPr>
            <p:cNvPr id="40" name="AutoShape 40"/>
            <p:cNvSpPr>
              <a:spLocks noChangeArrowheads="1"/>
            </p:cNvSpPr>
            <p:nvPr/>
          </p:nvSpPr>
          <p:spPr bwMode="auto">
            <a:xfrm>
              <a:off x="2711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GB"/>
            </a:p>
          </p:txBody>
        </p:sp>
        <p:sp>
          <p:nvSpPr>
            <p:cNvPr id="41" name="AutoShape 41"/>
            <p:cNvSpPr>
              <a:spLocks noChangeArrowheads="1"/>
            </p:cNvSpPr>
            <p:nvPr/>
          </p:nvSpPr>
          <p:spPr bwMode="auto">
            <a:xfrm>
              <a:off x="2956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GB"/>
            </a:p>
          </p:txBody>
        </p:sp>
        <p:sp>
          <p:nvSpPr>
            <p:cNvPr id="42" name="AutoShape 42"/>
            <p:cNvSpPr>
              <a:spLocks noChangeArrowheads="1"/>
            </p:cNvSpPr>
            <p:nvPr/>
          </p:nvSpPr>
          <p:spPr bwMode="auto">
            <a:xfrm>
              <a:off x="3200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GB"/>
            </a:p>
          </p:txBody>
        </p:sp>
        <p:sp>
          <p:nvSpPr>
            <p:cNvPr id="43" name="AutoShape 43"/>
            <p:cNvSpPr>
              <a:spLocks noChangeArrowheads="1"/>
            </p:cNvSpPr>
            <p:nvPr/>
          </p:nvSpPr>
          <p:spPr bwMode="auto">
            <a:xfrm>
              <a:off x="3445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GB"/>
            </a:p>
          </p:txBody>
        </p:sp>
        <p:sp>
          <p:nvSpPr>
            <p:cNvPr id="44" name="AutoShape 44"/>
            <p:cNvSpPr>
              <a:spLocks noChangeArrowheads="1"/>
            </p:cNvSpPr>
            <p:nvPr/>
          </p:nvSpPr>
          <p:spPr bwMode="auto">
            <a:xfrm>
              <a:off x="3689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GB"/>
            </a:p>
          </p:txBody>
        </p:sp>
        <p:sp>
          <p:nvSpPr>
            <p:cNvPr id="45" name="AutoShape 45"/>
            <p:cNvSpPr>
              <a:spLocks noChangeArrowheads="1"/>
            </p:cNvSpPr>
            <p:nvPr/>
          </p:nvSpPr>
          <p:spPr bwMode="auto">
            <a:xfrm>
              <a:off x="3934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GB"/>
            </a:p>
          </p:txBody>
        </p:sp>
        <p:sp>
          <p:nvSpPr>
            <p:cNvPr id="46" name="AutoShape 46"/>
            <p:cNvSpPr>
              <a:spLocks noChangeArrowheads="1"/>
            </p:cNvSpPr>
            <p:nvPr/>
          </p:nvSpPr>
          <p:spPr bwMode="auto">
            <a:xfrm>
              <a:off x="4423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GB"/>
            </a:p>
          </p:txBody>
        </p:sp>
        <p:sp>
          <p:nvSpPr>
            <p:cNvPr id="47" name="AutoShape 47"/>
            <p:cNvSpPr>
              <a:spLocks noChangeArrowheads="1"/>
            </p:cNvSpPr>
            <p:nvPr/>
          </p:nvSpPr>
          <p:spPr bwMode="auto">
            <a:xfrm>
              <a:off x="4667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GB"/>
            </a:p>
          </p:txBody>
        </p:sp>
        <p:sp>
          <p:nvSpPr>
            <p:cNvPr id="48" name="AutoShape 48"/>
            <p:cNvSpPr>
              <a:spLocks noChangeArrowheads="1"/>
            </p:cNvSpPr>
            <p:nvPr/>
          </p:nvSpPr>
          <p:spPr bwMode="auto">
            <a:xfrm>
              <a:off x="4912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GB"/>
            </a:p>
          </p:txBody>
        </p:sp>
        <p:sp>
          <p:nvSpPr>
            <p:cNvPr id="49" name="AutoShape 49"/>
            <p:cNvSpPr>
              <a:spLocks noChangeArrowheads="1"/>
            </p:cNvSpPr>
            <p:nvPr/>
          </p:nvSpPr>
          <p:spPr bwMode="auto">
            <a:xfrm>
              <a:off x="5156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GB"/>
            </a:p>
          </p:txBody>
        </p:sp>
        <p:sp>
          <p:nvSpPr>
            <p:cNvPr id="50" name="AutoShape 50"/>
            <p:cNvSpPr>
              <a:spLocks noChangeArrowheads="1"/>
            </p:cNvSpPr>
            <p:nvPr/>
          </p:nvSpPr>
          <p:spPr bwMode="auto">
            <a:xfrm>
              <a:off x="5401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GB"/>
            </a:p>
          </p:txBody>
        </p:sp>
        <p:sp>
          <p:nvSpPr>
            <p:cNvPr id="51" name="AutoShape 51"/>
            <p:cNvSpPr>
              <a:spLocks noChangeArrowheads="1"/>
            </p:cNvSpPr>
            <p:nvPr/>
          </p:nvSpPr>
          <p:spPr bwMode="auto">
            <a:xfrm>
              <a:off x="5646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GB"/>
            </a:p>
          </p:txBody>
        </p:sp>
        <p:sp>
          <p:nvSpPr>
            <p:cNvPr id="52" name="AutoShape 52"/>
            <p:cNvSpPr>
              <a:spLocks noChangeArrowheads="1"/>
            </p:cNvSpPr>
            <p:nvPr/>
          </p:nvSpPr>
          <p:spPr bwMode="auto">
            <a:xfrm>
              <a:off x="2467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GB"/>
            </a:p>
          </p:txBody>
        </p:sp>
        <p:sp>
          <p:nvSpPr>
            <p:cNvPr id="53" name="AutoShape 53"/>
            <p:cNvSpPr>
              <a:spLocks noChangeArrowheads="1"/>
            </p:cNvSpPr>
            <p:nvPr/>
          </p:nvSpPr>
          <p:spPr bwMode="auto">
            <a:xfrm>
              <a:off x="4178" y="4020"/>
              <a:ext cx="136" cy="210"/>
            </a:xfrm>
            <a:prstGeom prst="roundRect">
              <a:avLst>
                <a:gd name="adj" fmla="val 38972"/>
              </a:avLst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GB"/>
            </a:p>
          </p:txBody>
        </p:sp>
      </p:grpSp>
      <p:sp>
        <p:nvSpPr>
          <p:cNvPr id="54" name="Text Box 54"/>
          <p:cNvSpPr txBox="1">
            <a:spLocks noChangeArrowheads="1"/>
          </p:cNvSpPr>
          <p:nvPr userDrawn="1"/>
        </p:nvSpPr>
        <p:spPr bwMode="auto">
          <a:xfrm>
            <a:off x="0" y="6553200"/>
            <a:ext cx="93281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GB" sz="1800">
                <a:solidFill>
                  <a:srgbClr val="FFFF00"/>
                </a:solidFill>
                <a:latin typeface="Courier New" panose="02070309020205020404" pitchFamily="49" charset="0"/>
              </a:rPr>
              <a:t>&gt;&gt;	0     &gt;&gt;	1     &gt;&gt; 	2     &gt;&gt; 	3     &gt;&gt; 	4   &gt;&gt;	</a:t>
            </a:r>
            <a:endParaRPr lang="en-US" sz="1800">
              <a:solidFill>
                <a:srgbClr val="FFFF00"/>
              </a:solidFill>
              <a:latin typeface="Courier New" panose="02070309020205020404" pitchFamily="49" charset="0"/>
            </a:endParaRPr>
          </a:p>
        </p:txBody>
      </p:sp>
      <p:sp>
        <p:nvSpPr>
          <p:cNvPr id="1064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 sz="5400"/>
            </a:lvl1pPr>
          </a:lstStyle>
          <a:p>
            <a:pPr lvl="0"/>
            <a:r>
              <a:rPr lang="en-US" noProof="0"/>
              <a:t>Click to edit Master title style</a:t>
            </a:r>
          </a:p>
        </p:txBody>
      </p:sp>
      <p:sp>
        <p:nvSpPr>
          <p:cNvPr id="1064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en-US" noProof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794780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27DB16D-6641-4EB0-A001-D3414ADF6C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5825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8922F2A-0641-4D3B-A3ED-EF93432FBC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180407"/>
            <a:ext cx="7886700" cy="49965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1815A7-A59A-4954-B9FA-C4294D584BB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95C026-08C9-4B34-900E-A796AD91033C}" type="datetimeFigureOut">
              <a:rPr lang="en-GB" smtClean="0"/>
              <a:t>03/02/2021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F2A56B-3936-4F67-83F4-DA8D8C5ACA3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D98230-5C29-4173-8FB8-EF447AC2824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456067-5DCC-4FA4-963E-25DDD588CAA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719716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700" b="1" kern="1200">
          <a:solidFill>
            <a:srgbClr val="585858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585858"/>
        </a:buClr>
        <a:buFont typeface="Arial" panose="020B0604020202020204" pitchFamily="34" charset="0"/>
        <a:buChar char="•"/>
        <a:defRPr sz="24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20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8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notesSlide" Target="../notesSlides/notesSlide13.xml"/><Relationship Id="rId7" Type="http://schemas.openxmlformats.org/officeDocument/2006/relationships/image" Target="../media/image2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.xml"/><Relationship Id="rId6" Type="http://schemas.openxmlformats.org/officeDocument/2006/relationships/image" Target="../media/image19.png"/><Relationship Id="rId5" Type="http://schemas.openxmlformats.org/officeDocument/2006/relationships/hyperlink" Target="https://www.ncetm.org.uk/media/1qabpyac/ncetm_ks3_cc_6_2.pdf" TargetMode="External"/><Relationship Id="rId4" Type="http://schemas.openxmlformats.org/officeDocument/2006/relationships/image" Target="../media/image18.png"/><Relationship Id="rId9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7" Type="http://schemas.openxmlformats.org/officeDocument/2006/relationships/image" Target="../media/image2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5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hyperlink" Target="https://www.ncetm.org.uk/media/1qabpyac/ncetm_ks3_cc_6_2.pdf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6.xml"/><Relationship Id="rId4" Type="http://schemas.openxmlformats.org/officeDocument/2006/relationships/image" Target="../media/image29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notesSlide" Target="../notesSlides/notesSlide17.xml"/><Relationship Id="rId7" Type="http://schemas.openxmlformats.org/officeDocument/2006/relationships/image" Target="../media/image3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7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hyperlink" Target="https://www.ncetm.org.uk/media/1qabpyac/ncetm_ks3_cc_6_2.pdf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7" Type="http://schemas.openxmlformats.org/officeDocument/2006/relationships/image" Target="../media/image3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8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hyperlink" Target="https://www.ncetm.org.uk/media/1qabpyac/ncetm_ks3_cc_6_2.pdf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3.xml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4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13" Type="http://schemas.openxmlformats.org/officeDocument/2006/relationships/image" Target="../media/image47.png"/><Relationship Id="rId18" Type="http://schemas.openxmlformats.org/officeDocument/2006/relationships/image" Target="../media/image52.png"/><Relationship Id="rId3" Type="http://schemas.openxmlformats.org/officeDocument/2006/relationships/slideLayout" Target="../slideLayouts/slideLayout2.xml"/><Relationship Id="rId21" Type="http://schemas.openxmlformats.org/officeDocument/2006/relationships/image" Target="../media/image55.png"/><Relationship Id="rId7" Type="http://schemas.openxmlformats.org/officeDocument/2006/relationships/image" Target="../media/image41.png"/><Relationship Id="rId12" Type="http://schemas.openxmlformats.org/officeDocument/2006/relationships/image" Target="../media/image46.png"/><Relationship Id="rId17" Type="http://schemas.openxmlformats.org/officeDocument/2006/relationships/image" Target="../media/image51.png"/><Relationship Id="rId2" Type="http://schemas.microsoft.com/office/2007/relationships/media" Target="file:///C:\Users\stmjones\Desktop\Resources\Assembly\Music%20and%20Maths\Videos\Circle%20Song%202.mp4" TargetMode="External"/><Relationship Id="rId16" Type="http://schemas.openxmlformats.org/officeDocument/2006/relationships/image" Target="../media/image50.png"/><Relationship Id="rId20" Type="http://schemas.openxmlformats.org/officeDocument/2006/relationships/image" Target="../media/image54.png"/><Relationship Id="rId1" Type="http://schemas.openxmlformats.org/officeDocument/2006/relationships/video" Target="NULL" TargetMode="External"/><Relationship Id="rId6" Type="http://schemas.openxmlformats.org/officeDocument/2006/relationships/image" Target="../media/image40.png"/><Relationship Id="rId11" Type="http://schemas.openxmlformats.org/officeDocument/2006/relationships/image" Target="../media/image45.png"/><Relationship Id="rId5" Type="http://schemas.openxmlformats.org/officeDocument/2006/relationships/image" Target="../media/image39.png"/><Relationship Id="rId15" Type="http://schemas.openxmlformats.org/officeDocument/2006/relationships/image" Target="../media/image49.png"/><Relationship Id="rId10" Type="http://schemas.openxmlformats.org/officeDocument/2006/relationships/image" Target="../media/image44.png"/><Relationship Id="rId19" Type="http://schemas.openxmlformats.org/officeDocument/2006/relationships/image" Target="../media/image53.png"/><Relationship Id="rId4" Type="http://schemas.openxmlformats.org/officeDocument/2006/relationships/notesSlide" Target="../notesSlides/notesSlide25.xml"/><Relationship Id="rId9" Type="http://schemas.openxmlformats.org/officeDocument/2006/relationships/image" Target="../media/image43.png"/><Relationship Id="rId14" Type="http://schemas.openxmlformats.org/officeDocument/2006/relationships/image" Target="../media/image48.png"/><Relationship Id="rId22" Type="http://schemas.openxmlformats.org/officeDocument/2006/relationships/image" Target="../media/image5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5.xml"/><Relationship Id="rId6" Type="http://schemas.openxmlformats.org/officeDocument/2006/relationships/hyperlink" Target="https://corbettmaths.com/" TargetMode="External"/><Relationship Id="rId5" Type="http://schemas.openxmlformats.org/officeDocument/2006/relationships/image" Target="../media/image58.png"/><Relationship Id="rId4" Type="http://schemas.openxmlformats.org/officeDocument/2006/relationships/image" Target="../media/image57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notesSlide" Target="../notesSlides/notesSlide8.xml"/><Relationship Id="rId7" Type="http://schemas.openxmlformats.org/officeDocument/2006/relationships/image" Target="../media/image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https://variationtheory.com/2018/03/20/circumference-of-a-circle/" TargetMode="External"/><Relationship Id="rId3" Type="http://schemas.openxmlformats.org/officeDocument/2006/relationships/notesSlide" Target="../notesSlides/notesSlide9.xml"/><Relationship Id="rId7" Type="http://schemas.openxmlformats.org/officeDocument/2006/relationships/image" Target="../media/image1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2" descr="In 1982, the reverse inscription on the 2p coin was changed from ..."/>
          <p:cNvSpPr/>
          <p:nvPr/>
        </p:nvSpPr>
        <p:spPr>
          <a:xfrm>
            <a:off x="612775" y="3127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DEBE5DE1-2AF4-41AC-8D0E-528038CE33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Part 1 – The big idea</a:t>
            </a:r>
          </a:p>
        </p:txBody>
      </p:sp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3CDAD6D6-B282-4337-A940-CCCBB23E6928}"/>
              </a:ext>
            </a:extLst>
          </p:cNvPr>
          <p:cNvSpPr txBox="1">
            <a:spLocks/>
          </p:cNvSpPr>
          <p:nvPr/>
        </p:nvSpPr>
        <p:spPr>
          <a:xfrm>
            <a:off x="522288" y="1304925"/>
            <a:ext cx="8164512" cy="424815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585858"/>
              </a:buClr>
              <a:buFont typeface="Arial" panose="020B0604020202020204" pitchFamily="34" charset="0"/>
              <a:buChar char="•"/>
              <a:defRPr sz="24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85858"/>
              </a:buClr>
              <a:buFont typeface="Arial" panose="020B0604020202020204" pitchFamily="34" charset="0"/>
              <a:buChar char="•"/>
              <a:defRPr sz="20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85858"/>
              </a:buClr>
              <a:buFont typeface="Arial" panose="020B0604020202020204" pitchFamily="34" charset="0"/>
              <a:buChar char="•"/>
              <a:defRPr sz="18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85858"/>
              </a:buClr>
              <a:buFont typeface="Arial" panose="020B0604020202020204" pitchFamily="34" charset="0"/>
              <a:buChar char="•"/>
              <a:defRPr sz="16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85858"/>
              </a:buClr>
              <a:buFont typeface="Arial" panose="020B0604020202020204" pitchFamily="34" charset="0"/>
              <a:buChar char="•"/>
              <a:defRPr sz="16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dirty="0"/>
              <a:t>What do students need to know?</a:t>
            </a:r>
          </a:p>
          <a:p>
            <a:pPr fontAlgn="base"/>
            <a:r>
              <a:rPr lang="en-GB" b="1" dirty="0"/>
              <a:t>National Curriculum KS3 programme of study</a:t>
            </a:r>
          </a:p>
          <a:p>
            <a:pPr fontAlgn="base"/>
            <a:endParaRPr lang="en-GB" b="1" dirty="0"/>
          </a:p>
          <a:p>
            <a:pPr fontAlgn="base"/>
            <a:r>
              <a:rPr lang="en-GB" b="1" dirty="0"/>
              <a:t>Geometry and measures</a:t>
            </a:r>
          </a:p>
          <a:p>
            <a:pPr fontAlgn="base"/>
            <a:r>
              <a:rPr lang="en-GB" sz="2000" dirty="0"/>
              <a:t>calculate and solve problems involving: perimeters of 2-D shapes (including circles), areas of circles and composite shapes</a:t>
            </a:r>
          </a:p>
          <a:p>
            <a:pPr fontAlgn="base"/>
            <a:endParaRPr lang="en-GB" dirty="0"/>
          </a:p>
          <a:p>
            <a:pPr fontAlgn="base"/>
            <a:r>
              <a:rPr lang="en-GB" sz="2000" dirty="0"/>
              <a:t>derive and illustrate properties of triangles, quadrilaterals, circles, and other plane figures [for example, equal lengths and angles] using appropriate language and technologies</a:t>
            </a:r>
          </a:p>
          <a:p>
            <a:pPr fontAlgn="base"/>
            <a:endParaRPr lang="en-GB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6479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153628">
        <p14:reveal/>
      </p:transition>
    </mc:Choice>
    <mc:Fallback xmlns="">
      <p:transition spd="slow" advTm="153628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2" descr="In 1982, the reverse inscription on the 2p coin was changed from ..."/>
          <p:cNvSpPr/>
          <p:nvPr/>
        </p:nvSpPr>
        <p:spPr>
          <a:xfrm>
            <a:off x="612775" y="3127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DEBE5DE1-2AF4-41AC-8D0E-528038CE33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Part 3 – Key teaching aspects</a:t>
            </a:r>
          </a:p>
        </p:txBody>
      </p:sp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3CDAD6D6-B282-4337-A940-CCCBB23E6928}"/>
              </a:ext>
            </a:extLst>
          </p:cNvPr>
          <p:cNvSpPr txBox="1">
            <a:spLocks/>
          </p:cNvSpPr>
          <p:nvPr/>
        </p:nvSpPr>
        <p:spPr>
          <a:xfrm>
            <a:off x="522288" y="1304925"/>
            <a:ext cx="8164512" cy="424815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585858"/>
              </a:buClr>
              <a:buFont typeface="Arial" panose="020B0604020202020204" pitchFamily="34" charset="0"/>
              <a:buChar char="•"/>
              <a:defRPr sz="24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85858"/>
              </a:buClr>
              <a:buFont typeface="Arial" panose="020B0604020202020204" pitchFamily="34" charset="0"/>
              <a:buChar char="•"/>
              <a:defRPr sz="20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85858"/>
              </a:buClr>
              <a:buFont typeface="Arial" panose="020B0604020202020204" pitchFamily="34" charset="0"/>
              <a:buChar char="•"/>
              <a:defRPr sz="18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85858"/>
              </a:buClr>
              <a:buFont typeface="Arial" panose="020B0604020202020204" pitchFamily="34" charset="0"/>
              <a:buChar char="•"/>
              <a:defRPr sz="16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85858"/>
              </a:buClr>
              <a:buFont typeface="Arial" panose="020B0604020202020204" pitchFamily="34" charset="0"/>
              <a:buChar char="•"/>
              <a:defRPr sz="16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dirty="0"/>
              <a:t>Circumference – Fluency</a:t>
            </a:r>
          </a:p>
          <a:p>
            <a:pPr marL="0" indent="0">
              <a:buNone/>
            </a:pPr>
            <a:endParaRPr lang="en-GB" i="1" dirty="0"/>
          </a:p>
          <a:p>
            <a:pPr marL="0" indent="0">
              <a:buNone/>
            </a:pPr>
            <a:endParaRPr lang="en-GB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5071" y="2050868"/>
            <a:ext cx="6281801" cy="3042188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74191" y="1749806"/>
            <a:ext cx="5019929" cy="4327843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17575" y="1690624"/>
            <a:ext cx="5154041" cy="452876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163722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153628">
        <p14:reveal/>
      </p:transition>
    </mc:Choice>
    <mc:Fallback xmlns="">
      <p:transition spd="slow" advTm="153628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2" descr="In 1982, the reverse inscription on the 2p coin was changed from ..."/>
          <p:cNvSpPr/>
          <p:nvPr/>
        </p:nvSpPr>
        <p:spPr>
          <a:xfrm>
            <a:off x="612775" y="3127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DEBE5DE1-2AF4-41AC-8D0E-528038CE33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Part 3 – Key teaching aspects</a:t>
            </a:r>
          </a:p>
        </p:txBody>
      </p:sp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3CDAD6D6-B282-4337-A940-CCCBB23E6928}"/>
              </a:ext>
            </a:extLst>
          </p:cNvPr>
          <p:cNvSpPr txBox="1">
            <a:spLocks/>
          </p:cNvSpPr>
          <p:nvPr/>
        </p:nvSpPr>
        <p:spPr>
          <a:xfrm>
            <a:off x="522288" y="1304925"/>
            <a:ext cx="8164512" cy="424815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585858"/>
              </a:buClr>
              <a:buFont typeface="Arial" panose="020B0604020202020204" pitchFamily="34" charset="0"/>
              <a:buChar char="•"/>
              <a:defRPr sz="24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85858"/>
              </a:buClr>
              <a:buFont typeface="Arial" panose="020B0604020202020204" pitchFamily="34" charset="0"/>
              <a:buChar char="•"/>
              <a:defRPr sz="20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85858"/>
              </a:buClr>
              <a:buFont typeface="Arial" panose="020B0604020202020204" pitchFamily="34" charset="0"/>
              <a:buChar char="•"/>
              <a:defRPr sz="18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85858"/>
              </a:buClr>
              <a:buFont typeface="Arial" panose="020B0604020202020204" pitchFamily="34" charset="0"/>
              <a:buChar char="•"/>
              <a:defRPr sz="16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85858"/>
              </a:buClr>
              <a:buFont typeface="Arial" panose="020B0604020202020204" pitchFamily="34" charset="0"/>
              <a:buChar char="•"/>
              <a:defRPr sz="16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dirty="0"/>
              <a:t>Misconceptions – </a:t>
            </a:r>
            <a:r>
              <a:rPr lang="el-GR" dirty="0"/>
              <a:t>π</a:t>
            </a:r>
            <a:r>
              <a:rPr lang="en-GB" dirty="0"/>
              <a:t> is “</a:t>
            </a:r>
            <a:r>
              <a:rPr lang="en-GB" i="1" dirty="0"/>
              <a:t>special</a:t>
            </a:r>
            <a:r>
              <a:rPr lang="en-GB" dirty="0"/>
              <a:t>”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526" y="1927260"/>
            <a:ext cx="6304626" cy="346273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351183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153628">
        <p14:reveal/>
      </p:transition>
    </mc:Choice>
    <mc:Fallback xmlns="">
      <p:transition spd="slow" advTm="153628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2" descr="In 1982, the reverse inscription on the 2p coin was changed from ..."/>
          <p:cNvSpPr/>
          <p:nvPr/>
        </p:nvSpPr>
        <p:spPr>
          <a:xfrm>
            <a:off x="612775" y="3127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DEBE5DE1-2AF4-41AC-8D0E-528038CE33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Part 3 – Key teaching aspects</a:t>
            </a:r>
          </a:p>
        </p:txBody>
      </p:sp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3CDAD6D6-B282-4337-A940-CCCBB23E6928}"/>
              </a:ext>
            </a:extLst>
          </p:cNvPr>
          <p:cNvSpPr txBox="1">
            <a:spLocks/>
          </p:cNvSpPr>
          <p:nvPr/>
        </p:nvSpPr>
        <p:spPr>
          <a:xfrm>
            <a:off x="522288" y="1304925"/>
            <a:ext cx="8164512" cy="424815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585858"/>
              </a:buClr>
              <a:buFont typeface="Arial" panose="020B0604020202020204" pitchFamily="34" charset="0"/>
              <a:buChar char="•"/>
              <a:defRPr sz="24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85858"/>
              </a:buClr>
              <a:buFont typeface="Arial" panose="020B0604020202020204" pitchFamily="34" charset="0"/>
              <a:buChar char="•"/>
              <a:defRPr sz="20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85858"/>
              </a:buClr>
              <a:buFont typeface="Arial" panose="020B0604020202020204" pitchFamily="34" charset="0"/>
              <a:buChar char="•"/>
              <a:defRPr sz="18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85858"/>
              </a:buClr>
              <a:buFont typeface="Arial" panose="020B0604020202020204" pitchFamily="34" charset="0"/>
              <a:buChar char="•"/>
              <a:defRPr sz="16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85858"/>
              </a:buClr>
              <a:buFont typeface="Arial" panose="020B0604020202020204" pitchFamily="34" charset="0"/>
              <a:buChar char="•"/>
              <a:defRPr sz="16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dirty="0"/>
              <a:t>Area – </a:t>
            </a:r>
            <a:r>
              <a:rPr lang="en-GB" i="1" dirty="0"/>
              <a:t>Squaring the circle</a:t>
            </a:r>
          </a:p>
          <a:p>
            <a:pPr marL="0" indent="0">
              <a:buNone/>
            </a:pPr>
            <a:endParaRPr lang="en-GB" i="1" dirty="0"/>
          </a:p>
          <a:p>
            <a:r>
              <a:rPr lang="en-GB" i="1" dirty="0"/>
              <a:t>How do we count squares in a circle?</a:t>
            </a:r>
          </a:p>
          <a:p>
            <a:pPr marL="0" indent="0">
              <a:buNone/>
            </a:pPr>
            <a:endParaRPr lang="en-GB" i="1" dirty="0"/>
          </a:p>
          <a:p>
            <a:pPr marL="0" indent="0">
              <a:buNone/>
            </a:pPr>
            <a:endParaRPr lang="en-GB" i="1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2560" y="2914603"/>
            <a:ext cx="3387725" cy="2567823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83032" y="2866630"/>
            <a:ext cx="2609111" cy="249594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559472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153628">
        <p14:reveal/>
      </p:transition>
    </mc:Choice>
    <mc:Fallback xmlns="">
      <p:transition spd="slow" advTm="153628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2" descr="In 1982, the reverse inscription on the 2p coin was changed from ..."/>
          <p:cNvSpPr/>
          <p:nvPr/>
        </p:nvSpPr>
        <p:spPr>
          <a:xfrm>
            <a:off x="612775" y="3127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DEBE5DE1-2AF4-41AC-8D0E-528038CE33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Part 3 – Key teaching aspects</a:t>
            </a:r>
          </a:p>
        </p:txBody>
      </p:sp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3CDAD6D6-B282-4337-A940-CCCBB23E6928}"/>
              </a:ext>
            </a:extLst>
          </p:cNvPr>
          <p:cNvSpPr txBox="1">
            <a:spLocks/>
          </p:cNvSpPr>
          <p:nvPr/>
        </p:nvSpPr>
        <p:spPr>
          <a:xfrm>
            <a:off x="522288" y="1113856"/>
            <a:ext cx="8164512" cy="424815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585858"/>
              </a:buClr>
              <a:buFont typeface="Arial" panose="020B0604020202020204" pitchFamily="34" charset="0"/>
              <a:buChar char="•"/>
              <a:defRPr sz="24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85858"/>
              </a:buClr>
              <a:buFont typeface="Arial" panose="020B0604020202020204" pitchFamily="34" charset="0"/>
              <a:buChar char="•"/>
              <a:defRPr sz="20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85858"/>
              </a:buClr>
              <a:buFont typeface="Arial" panose="020B0604020202020204" pitchFamily="34" charset="0"/>
              <a:buChar char="•"/>
              <a:defRPr sz="18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85858"/>
              </a:buClr>
              <a:buFont typeface="Arial" panose="020B0604020202020204" pitchFamily="34" charset="0"/>
              <a:buChar char="•"/>
              <a:defRPr sz="16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85858"/>
              </a:buClr>
              <a:buFont typeface="Arial" panose="020B0604020202020204" pitchFamily="34" charset="0"/>
              <a:buChar char="•"/>
              <a:defRPr sz="16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dirty="0"/>
              <a:t>Representations</a:t>
            </a:r>
          </a:p>
          <a:p>
            <a:pPr marL="0" indent="0">
              <a:buNone/>
            </a:pPr>
            <a:endParaRPr lang="en-GB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1868" y="1521525"/>
            <a:ext cx="3200564" cy="224801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715363" y="4960"/>
            <a:ext cx="694132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Secondary PD Materials: </a:t>
            </a:r>
            <a:r>
              <a:rPr lang="en-GB" dirty="0">
                <a:hlinkClick r:id="rId5"/>
              </a:rPr>
              <a:t>www.ncetm.org.uk/media/1qabpyac/ncetm_ks3_cc_6_2.pdf</a:t>
            </a:r>
            <a:endParaRPr lang="en-GB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999424" y="1521525"/>
            <a:ext cx="2025754" cy="204480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75398" y="4312297"/>
            <a:ext cx="3168813" cy="1600282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771306" y="3769541"/>
            <a:ext cx="2599276" cy="2305634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067625" y="2291511"/>
            <a:ext cx="3076375" cy="44768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620195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153628">
        <p14:reveal/>
      </p:transition>
    </mc:Choice>
    <mc:Fallback xmlns="">
      <p:transition spd="slow" advTm="153628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2" descr="In 1982, the reverse inscription on the 2p coin was changed from ..."/>
          <p:cNvSpPr/>
          <p:nvPr/>
        </p:nvSpPr>
        <p:spPr>
          <a:xfrm>
            <a:off x="612775" y="3127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DEBE5DE1-2AF4-41AC-8D0E-528038CE33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Part 3 – Key teaching aspects</a:t>
            </a:r>
          </a:p>
        </p:txBody>
      </p:sp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3CDAD6D6-B282-4337-A940-CCCBB23E6928}"/>
              </a:ext>
            </a:extLst>
          </p:cNvPr>
          <p:cNvSpPr txBox="1">
            <a:spLocks/>
          </p:cNvSpPr>
          <p:nvPr/>
        </p:nvSpPr>
        <p:spPr>
          <a:xfrm>
            <a:off x="522288" y="1304925"/>
            <a:ext cx="8164512" cy="424815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585858"/>
              </a:buClr>
              <a:buFont typeface="Arial" panose="020B0604020202020204" pitchFamily="34" charset="0"/>
              <a:buChar char="•"/>
              <a:defRPr sz="24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85858"/>
              </a:buClr>
              <a:buFont typeface="Arial" panose="020B0604020202020204" pitchFamily="34" charset="0"/>
              <a:buChar char="•"/>
              <a:defRPr sz="20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85858"/>
              </a:buClr>
              <a:buFont typeface="Arial" panose="020B0604020202020204" pitchFamily="34" charset="0"/>
              <a:buChar char="•"/>
              <a:defRPr sz="18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85858"/>
              </a:buClr>
              <a:buFont typeface="Arial" panose="020B0604020202020204" pitchFamily="34" charset="0"/>
              <a:buChar char="•"/>
              <a:defRPr sz="16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85858"/>
              </a:buClr>
              <a:buFont typeface="Arial" panose="020B0604020202020204" pitchFamily="34" charset="0"/>
              <a:buChar char="•"/>
              <a:defRPr sz="16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dirty="0"/>
              <a:t>Representations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62050" y="1209675"/>
            <a:ext cx="2121009" cy="2178162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42726" y="1209675"/>
            <a:ext cx="2063856" cy="213371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22400" y="3948134"/>
            <a:ext cx="4216617" cy="255283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4717598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153628">
        <p14:reveal/>
      </p:transition>
    </mc:Choice>
    <mc:Fallback xmlns="">
      <p:transition spd="slow" advTm="153628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2" descr="In 1982, the reverse inscription on the 2p coin was changed from ..."/>
          <p:cNvSpPr/>
          <p:nvPr/>
        </p:nvSpPr>
        <p:spPr>
          <a:xfrm>
            <a:off x="612775" y="3127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DEBE5DE1-2AF4-41AC-8D0E-528038CE33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Part 3 – Key teaching aspects</a:t>
            </a:r>
          </a:p>
        </p:txBody>
      </p:sp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3CDAD6D6-B282-4337-A940-CCCBB23E6928}"/>
              </a:ext>
            </a:extLst>
          </p:cNvPr>
          <p:cNvSpPr txBox="1">
            <a:spLocks/>
          </p:cNvSpPr>
          <p:nvPr/>
        </p:nvSpPr>
        <p:spPr>
          <a:xfrm>
            <a:off x="522288" y="1089069"/>
            <a:ext cx="8164512" cy="424815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585858"/>
              </a:buClr>
              <a:buFont typeface="Arial" panose="020B0604020202020204" pitchFamily="34" charset="0"/>
              <a:buChar char="•"/>
              <a:defRPr sz="24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85858"/>
              </a:buClr>
              <a:buFont typeface="Arial" panose="020B0604020202020204" pitchFamily="34" charset="0"/>
              <a:buChar char="•"/>
              <a:defRPr sz="20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85858"/>
              </a:buClr>
              <a:buFont typeface="Arial" panose="020B0604020202020204" pitchFamily="34" charset="0"/>
              <a:buChar char="•"/>
              <a:defRPr sz="18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85858"/>
              </a:buClr>
              <a:buFont typeface="Arial" panose="020B0604020202020204" pitchFamily="34" charset="0"/>
              <a:buChar char="•"/>
              <a:defRPr sz="16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85858"/>
              </a:buClr>
              <a:buFont typeface="Arial" panose="020B0604020202020204" pitchFamily="34" charset="0"/>
              <a:buChar char="•"/>
              <a:defRPr sz="16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dirty="0"/>
              <a:t>Representations – explore 3 and a bit…</a:t>
            </a:r>
          </a:p>
          <a:p>
            <a:pPr marL="0" indent="0">
              <a:buNone/>
            </a:pPr>
            <a:endParaRPr lang="en-GB" dirty="0"/>
          </a:p>
        </p:txBody>
      </p:sp>
      <p:sp>
        <p:nvSpPr>
          <p:cNvPr id="5" name="TextBox 4"/>
          <p:cNvSpPr txBox="1"/>
          <p:nvPr/>
        </p:nvSpPr>
        <p:spPr>
          <a:xfrm>
            <a:off x="1715363" y="4960"/>
            <a:ext cx="714009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Secondary PD Materials: </a:t>
            </a:r>
            <a:r>
              <a:rPr lang="en-GB" dirty="0">
                <a:hlinkClick r:id="rId4"/>
              </a:rPr>
              <a:t>www.ncetm.org.uk/media/1qabpyac/ncetm_ks3_cc_6_2.pdf</a:t>
            </a:r>
            <a:endParaRPr lang="en-GB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948" y="1628794"/>
            <a:ext cx="6175451" cy="2040814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2947" y="3800494"/>
            <a:ext cx="6167093" cy="2028825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240040" y="3528876"/>
            <a:ext cx="2825895" cy="74298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011424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153628">
        <p14:reveal/>
      </p:transition>
    </mc:Choice>
    <mc:Fallback xmlns="">
      <p:transition spd="slow" advTm="153628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2" descr="In 1982, the reverse inscription on the 2p coin was changed from ..."/>
          <p:cNvSpPr/>
          <p:nvPr/>
        </p:nvSpPr>
        <p:spPr>
          <a:xfrm>
            <a:off x="612775" y="3127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DEBE5DE1-2AF4-41AC-8D0E-528038CE33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Part 3 – Key teaching aspects</a:t>
            </a:r>
          </a:p>
        </p:txBody>
      </p:sp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3CDAD6D6-B282-4337-A940-CCCBB23E6928}"/>
              </a:ext>
            </a:extLst>
          </p:cNvPr>
          <p:cNvSpPr txBox="1">
            <a:spLocks/>
          </p:cNvSpPr>
          <p:nvPr/>
        </p:nvSpPr>
        <p:spPr>
          <a:xfrm>
            <a:off x="522288" y="1304925"/>
            <a:ext cx="8164512" cy="424815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585858"/>
              </a:buClr>
              <a:buFont typeface="Arial" panose="020B0604020202020204" pitchFamily="34" charset="0"/>
              <a:buChar char="•"/>
              <a:defRPr sz="24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85858"/>
              </a:buClr>
              <a:buFont typeface="Arial" panose="020B0604020202020204" pitchFamily="34" charset="0"/>
              <a:buChar char="•"/>
              <a:defRPr sz="20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85858"/>
              </a:buClr>
              <a:buFont typeface="Arial" panose="020B0604020202020204" pitchFamily="34" charset="0"/>
              <a:buChar char="•"/>
              <a:defRPr sz="18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85858"/>
              </a:buClr>
              <a:buFont typeface="Arial" panose="020B0604020202020204" pitchFamily="34" charset="0"/>
              <a:buChar char="•"/>
              <a:defRPr sz="16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85858"/>
              </a:buClr>
              <a:buFont typeface="Arial" panose="020B0604020202020204" pitchFamily="34" charset="0"/>
              <a:buChar char="•"/>
              <a:defRPr sz="16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dirty="0"/>
              <a:t>Representations – </a:t>
            </a:r>
            <a:r>
              <a:rPr lang="el-GR" dirty="0"/>
              <a:t>π</a:t>
            </a:r>
            <a:r>
              <a:rPr lang="en-GB" dirty="0"/>
              <a:t>r</a:t>
            </a:r>
            <a:r>
              <a:rPr lang="el-GR" dirty="0"/>
              <a:t>²</a:t>
            </a:r>
            <a:endParaRPr lang="en-GB" dirty="0"/>
          </a:p>
          <a:p>
            <a:pPr marL="0" indent="0">
              <a:buNone/>
            </a:pPr>
            <a:endParaRPr lang="en-GB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8612" y="1971674"/>
            <a:ext cx="8475653" cy="374332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756170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153628">
        <p14:reveal/>
      </p:transition>
    </mc:Choice>
    <mc:Fallback xmlns="">
      <p:transition spd="slow" advTm="153628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2" descr="In 1982, the reverse inscription on the 2p coin was changed from ..."/>
          <p:cNvSpPr/>
          <p:nvPr/>
        </p:nvSpPr>
        <p:spPr>
          <a:xfrm>
            <a:off x="612775" y="3127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DEBE5DE1-2AF4-41AC-8D0E-528038CE33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Part 3 – Key teaching aspects</a:t>
            </a:r>
          </a:p>
        </p:txBody>
      </p:sp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3CDAD6D6-B282-4337-A940-CCCBB23E6928}"/>
              </a:ext>
            </a:extLst>
          </p:cNvPr>
          <p:cNvSpPr txBox="1">
            <a:spLocks/>
          </p:cNvSpPr>
          <p:nvPr/>
        </p:nvSpPr>
        <p:spPr>
          <a:xfrm>
            <a:off x="522288" y="1100209"/>
            <a:ext cx="8164512" cy="424815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585858"/>
              </a:buClr>
              <a:buFont typeface="Arial" panose="020B0604020202020204" pitchFamily="34" charset="0"/>
              <a:buChar char="•"/>
              <a:defRPr sz="24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85858"/>
              </a:buClr>
              <a:buFont typeface="Arial" panose="020B0604020202020204" pitchFamily="34" charset="0"/>
              <a:buChar char="•"/>
              <a:defRPr sz="20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85858"/>
              </a:buClr>
              <a:buFont typeface="Arial" panose="020B0604020202020204" pitchFamily="34" charset="0"/>
              <a:buChar char="•"/>
              <a:defRPr sz="18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85858"/>
              </a:buClr>
              <a:buFont typeface="Arial" panose="020B0604020202020204" pitchFamily="34" charset="0"/>
              <a:buChar char="•"/>
              <a:defRPr sz="16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85858"/>
              </a:buClr>
              <a:buFont typeface="Arial" panose="020B0604020202020204" pitchFamily="34" charset="0"/>
              <a:buChar char="•"/>
              <a:defRPr sz="16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dirty="0"/>
              <a:t>Further Representations</a:t>
            </a:r>
          </a:p>
          <a:p>
            <a:pPr marL="0" indent="0">
              <a:buNone/>
            </a:pPr>
            <a:endParaRPr lang="en-GB" dirty="0"/>
          </a:p>
        </p:txBody>
      </p:sp>
      <p:sp>
        <p:nvSpPr>
          <p:cNvPr id="5" name="TextBox 4"/>
          <p:cNvSpPr txBox="1"/>
          <p:nvPr/>
        </p:nvSpPr>
        <p:spPr>
          <a:xfrm>
            <a:off x="1715363" y="4960"/>
            <a:ext cx="714009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Secondary PD Materials: </a:t>
            </a:r>
            <a:r>
              <a:rPr lang="en-GB" dirty="0">
                <a:hlinkClick r:id="rId4"/>
              </a:rPr>
              <a:t>www.ncetm.org.uk/media/1qabpyac/ncetm_ks3_cc_6_2.pdf</a:t>
            </a:r>
            <a:endParaRPr lang="en-GB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1576" y="1595492"/>
            <a:ext cx="8013774" cy="180045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77726" y="3792552"/>
            <a:ext cx="2133710" cy="219721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469338" y="3891226"/>
            <a:ext cx="3302499" cy="155580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771837" y="3762549"/>
            <a:ext cx="3365888" cy="90000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136106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153628">
        <p14:reveal/>
      </p:transition>
    </mc:Choice>
    <mc:Fallback xmlns="">
      <p:transition spd="slow" advTm="153628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2" descr="In 1982, the reverse inscription on the 2p coin was changed from ..."/>
          <p:cNvSpPr/>
          <p:nvPr/>
        </p:nvSpPr>
        <p:spPr>
          <a:xfrm>
            <a:off x="612775" y="3127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DEBE5DE1-2AF4-41AC-8D0E-528038CE33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Part 3 – Key teaching aspects</a:t>
            </a:r>
          </a:p>
        </p:txBody>
      </p:sp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3CDAD6D6-B282-4337-A940-CCCBB23E6928}"/>
              </a:ext>
            </a:extLst>
          </p:cNvPr>
          <p:cNvSpPr txBox="1">
            <a:spLocks/>
          </p:cNvSpPr>
          <p:nvPr/>
        </p:nvSpPr>
        <p:spPr>
          <a:xfrm>
            <a:off x="522288" y="1304925"/>
            <a:ext cx="8164512" cy="424815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585858"/>
              </a:buClr>
              <a:buFont typeface="Arial" panose="020B0604020202020204" pitchFamily="34" charset="0"/>
              <a:buChar char="•"/>
              <a:defRPr sz="24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85858"/>
              </a:buClr>
              <a:buFont typeface="Arial" panose="020B0604020202020204" pitchFamily="34" charset="0"/>
              <a:buChar char="•"/>
              <a:defRPr sz="20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85858"/>
              </a:buClr>
              <a:buFont typeface="Arial" panose="020B0604020202020204" pitchFamily="34" charset="0"/>
              <a:buChar char="•"/>
              <a:defRPr sz="18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85858"/>
              </a:buClr>
              <a:buFont typeface="Arial" panose="020B0604020202020204" pitchFamily="34" charset="0"/>
              <a:buChar char="•"/>
              <a:defRPr sz="16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85858"/>
              </a:buClr>
              <a:buFont typeface="Arial" panose="020B0604020202020204" pitchFamily="34" charset="0"/>
              <a:buChar char="•"/>
              <a:defRPr sz="16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dirty="0"/>
              <a:t>Further Representations</a:t>
            </a:r>
          </a:p>
          <a:p>
            <a:pPr marL="0" indent="0">
              <a:buNone/>
            </a:pPr>
            <a:endParaRPr lang="en-GB" dirty="0"/>
          </a:p>
        </p:txBody>
      </p:sp>
      <p:sp>
        <p:nvSpPr>
          <p:cNvPr id="5" name="TextBox 4"/>
          <p:cNvSpPr txBox="1"/>
          <p:nvPr/>
        </p:nvSpPr>
        <p:spPr>
          <a:xfrm>
            <a:off x="1715363" y="4960"/>
            <a:ext cx="714009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Secondary PD Materials: </a:t>
            </a:r>
            <a:r>
              <a:rPr lang="en-GB" dirty="0">
                <a:hlinkClick r:id="rId4"/>
              </a:rPr>
              <a:t>www.ncetm.org.uk/media/1qabpyac/ncetm_ks3_cc_6_2.pdf</a:t>
            </a:r>
            <a:endParaRPr lang="en-GB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1505" y="2225615"/>
            <a:ext cx="3695761" cy="3646088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368681" y="1352285"/>
            <a:ext cx="4559534" cy="1739989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390850" y="3238500"/>
            <a:ext cx="4502381" cy="170188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868292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153628">
        <p14:reveal/>
      </p:transition>
    </mc:Choice>
    <mc:Fallback xmlns="">
      <p:transition spd="slow" advTm="153628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2" descr="In 1982, the reverse inscription on the 2p coin was changed from ..."/>
          <p:cNvSpPr/>
          <p:nvPr/>
        </p:nvSpPr>
        <p:spPr>
          <a:xfrm>
            <a:off x="612775" y="3127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DEBE5DE1-2AF4-41AC-8D0E-528038CE33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Part 3 – Key teaching aspects</a:t>
            </a:r>
          </a:p>
        </p:txBody>
      </p:sp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3CDAD6D6-B282-4337-A940-CCCBB23E6928}"/>
              </a:ext>
            </a:extLst>
          </p:cNvPr>
          <p:cNvSpPr txBox="1">
            <a:spLocks/>
          </p:cNvSpPr>
          <p:nvPr/>
        </p:nvSpPr>
        <p:spPr>
          <a:xfrm>
            <a:off x="522288" y="1304925"/>
            <a:ext cx="8164512" cy="424815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585858"/>
              </a:buClr>
              <a:buFont typeface="Arial" panose="020B0604020202020204" pitchFamily="34" charset="0"/>
              <a:buChar char="•"/>
              <a:defRPr sz="24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85858"/>
              </a:buClr>
              <a:buFont typeface="Arial" panose="020B0604020202020204" pitchFamily="34" charset="0"/>
              <a:buChar char="•"/>
              <a:defRPr sz="20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85858"/>
              </a:buClr>
              <a:buFont typeface="Arial" panose="020B0604020202020204" pitchFamily="34" charset="0"/>
              <a:buChar char="•"/>
              <a:defRPr sz="18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85858"/>
              </a:buClr>
              <a:buFont typeface="Arial" panose="020B0604020202020204" pitchFamily="34" charset="0"/>
              <a:buChar char="•"/>
              <a:defRPr sz="16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85858"/>
              </a:buClr>
              <a:buFont typeface="Arial" panose="020B0604020202020204" pitchFamily="34" charset="0"/>
              <a:buChar char="•"/>
              <a:defRPr sz="16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GB" i="1" dirty="0"/>
          </a:p>
          <a:p>
            <a:pPr marL="0" indent="0">
              <a:buNone/>
            </a:pPr>
            <a:r>
              <a:rPr lang="en-GB" i="1" dirty="0"/>
              <a:t>	“Pie are round, brownies are squared!” 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dirty="0"/>
              <a:t>Misconceptions</a:t>
            </a:r>
          </a:p>
          <a:p>
            <a:pPr marL="0" indent="0">
              <a:buNone/>
            </a:pPr>
            <a:r>
              <a:rPr lang="en-GB" dirty="0"/>
              <a:t>	</a:t>
            </a:r>
          </a:p>
          <a:p>
            <a:pPr marL="0" indent="0">
              <a:buNone/>
            </a:pPr>
            <a:r>
              <a:rPr lang="en-GB" dirty="0"/>
              <a:t>	Lack of fluency with </a:t>
            </a:r>
            <a:r>
              <a:rPr lang="el-GR" dirty="0"/>
              <a:t>π</a:t>
            </a:r>
            <a:endParaRPr lang="en-GB" dirty="0"/>
          </a:p>
          <a:p>
            <a:pPr marL="1123950" lvl="1" indent="0">
              <a:buNone/>
            </a:pPr>
            <a:endParaRPr lang="en-GB" dirty="0"/>
          </a:p>
          <a:p>
            <a:pPr marL="1352550" lvl="1"/>
            <a:r>
              <a:rPr lang="en-GB" dirty="0"/>
              <a:t>Confusing area and circumference</a:t>
            </a:r>
          </a:p>
          <a:p>
            <a:pPr marL="1352550" lvl="1"/>
            <a:endParaRPr lang="en-GB" dirty="0"/>
          </a:p>
          <a:p>
            <a:pPr marL="1352550" lvl="1"/>
            <a:r>
              <a:rPr lang="en-GB" dirty="0"/>
              <a:t>Misuse of the formula</a:t>
            </a:r>
          </a:p>
          <a:p>
            <a:pPr marL="1352550" lvl="1"/>
            <a:endParaRPr lang="en-GB" dirty="0"/>
          </a:p>
          <a:p>
            <a:pPr marL="895350"/>
            <a:endParaRPr lang="en-GB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19699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153628">
        <p14:reveal/>
      </p:transition>
    </mc:Choice>
    <mc:Fallback xmlns="">
      <p:transition spd="slow" advTm="153628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2" descr="In 1982, the reverse inscription on the 2p coin was changed from ..."/>
          <p:cNvSpPr/>
          <p:nvPr/>
        </p:nvSpPr>
        <p:spPr>
          <a:xfrm>
            <a:off x="612775" y="3127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DEBE5DE1-2AF4-41AC-8D0E-528038CE33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Part 1 – The big idea</a:t>
            </a:r>
          </a:p>
        </p:txBody>
      </p:sp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3CDAD6D6-B282-4337-A940-CCCBB23E6928}"/>
              </a:ext>
            </a:extLst>
          </p:cNvPr>
          <p:cNvSpPr txBox="1">
            <a:spLocks/>
          </p:cNvSpPr>
          <p:nvPr/>
        </p:nvSpPr>
        <p:spPr>
          <a:xfrm>
            <a:off x="522288" y="1304925"/>
            <a:ext cx="8164512" cy="424815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585858"/>
              </a:buClr>
              <a:buFont typeface="Arial" panose="020B0604020202020204" pitchFamily="34" charset="0"/>
              <a:buChar char="•"/>
              <a:defRPr sz="24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85858"/>
              </a:buClr>
              <a:buFont typeface="Arial" panose="020B0604020202020204" pitchFamily="34" charset="0"/>
              <a:buChar char="•"/>
              <a:defRPr sz="20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85858"/>
              </a:buClr>
              <a:buFont typeface="Arial" panose="020B0604020202020204" pitchFamily="34" charset="0"/>
              <a:buChar char="•"/>
              <a:defRPr sz="18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85858"/>
              </a:buClr>
              <a:buFont typeface="Arial" panose="020B0604020202020204" pitchFamily="34" charset="0"/>
              <a:buChar char="•"/>
              <a:defRPr sz="16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85858"/>
              </a:buClr>
              <a:buFont typeface="Arial" panose="020B0604020202020204" pitchFamily="34" charset="0"/>
              <a:buChar char="•"/>
              <a:defRPr sz="16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dirty="0"/>
              <a:t>What do students need to know?</a:t>
            </a:r>
          </a:p>
          <a:p>
            <a:pPr marL="0" indent="0" fontAlgn="base">
              <a:buNone/>
            </a:pPr>
            <a:endParaRPr lang="en-GB" dirty="0"/>
          </a:p>
          <a:p>
            <a:pPr marL="0" indent="0" fontAlgn="base">
              <a:buNone/>
            </a:pPr>
            <a:r>
              <a:rPr lang="en-GB" b="1" dirty="0"/>
              <a:t>Derive Properties</a:t>
            </a:r>
            <a:r>
              <a:rPr lang="en-GB" dirty="0"/>
              <a:t> – not just </a:t>
            </a:r>
            <a:r>
              <a:rPr lang="en-GB" i="1" dirty="0"/>
              <a:t>know </a:t>
            </a:r>
            <a:r>
              <a:rPr lang="en-GB" dirty="0"/>
              <a:t>them</a:t>
            </a:r>
          </a:p>
          <a:p>
            <a:pPr marL="0" indent="0" fontAlgn="base">
              <a:buNone/>
            </a:pPr>
            <a:endParaRPr lang="en-GB" dirty="0"/>
          </a:p>
          <a:p>
            <a:pPr marL="0" indent="0" fontAlgn="base">
              <a:buNone/>
            </a:pPr>
            <a:r>
              <a:rPr lang="en-GB" dirty="0"/>
              <a:t>Challenges and misconceptions</a:t>
            </a:r>
          </a:p>
          <a:p>
            <a:pPr fontAlgn="base"/>
            <a:r>
              <a:rPr lang="en-GB" dirty="0"/>
              <a:t>“</a:t>
            </a:r>
            <a:r>
              <a:rPr lang="en-GB" i="1" dirty="0"/>
              <a:t>using appropriate language” </a:t>
            </a:r>
          </a:p>
          <a:p>
            <a:pPr lvl="1" fontAlgn="base"/>
            <a:r>
              <a:rPr lang="en-GB" i="1" dirty="0"/>
              <a:t>What knowledge of formal language do students have?</a:t>
            </a:r>
          </a:p>
          <a:p>
            <a:pPr lvl="1" fontAlgn="base"/>
            <a:endParaRPr lang="en-GB" i="1" dirty="0"/>
          </a:p>
          <a:p>
            <a:pPr fontAlgn="base"/>
            <a:r>
              <a:rPr lang="en-GB" i="1" dirty="0"/>
              <a:t>and “technologies”</a:t>
            </a:r>
          </a:p>
          <a:p>
            <a:pPr lvl="1" fontAlgn="base"/>
            <a:r>
              <a:rPr lang="en-GB" i="1" dirty="0"/>
              <a:t>Exploration and discovery</a:t>
            </a:r>
          </a:p>
          <a:p>
            <a:pPr fontAlgn="base"/>
            <a:endParaRPr lang="en-GB" dirty="0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153628">
        <p14:reveal/>
      </p:transition>
    </mc:Choice>
    <mc:Fallback xmlns="">
      <p:transition spd="slow" advTm="153628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2" descr="In 1982, the reverse inscription on the 2p coin was changed from ..."/>
          <p:cNvSpPr/>
          <p:nvPr/>
        </p:nvSpPr>
        <p:spPr>
          <a:xfrm>
            <a:off x="612775" y="3127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DEBE5DE1-2AF4-41AC-8D0E-528038CE33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Part 3 – Key teaching aspects</a:t>
            </a:r>
          </a:p>
        </p:txBody>
      </p:sp>
      <p:sp>
        <p:nvSpPr>
          <p:cNvPr id="5" name="Text Placeholder 7">
            <a:extLst>
              <a:ext uri="{FF2B5EF4-FFF2-40B4-BE49-F238E27FC236}">
                <a16:creationId xmlns:a16="http://schemas.microsoft.com/office/drawing/2014/main" id="{3CDAD6D6-B282-4337-A940-CCCBB23E6928}"/>
              </a:ext>
            </a:extLst>
          </p:cNvPr>
          <p:cNvSpPr txBox="1">
            <a:spLocks/>
          </p:cNvSpPr>
          <p:nvPr/>
        </p:nvSpPr>
        <p:spPr>
          <a:xfrm>
            <a:off x="522288" y="1304925"/>
            <a:ext cx="8164512" cy="424815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585858"/>
              </a:buClr>
              <a:buFont typeface="Arial" panose="020B0604020202020204" pitchFamily="34" charset="0"/>
              <a:buChar char="•"/>
              <a:defRPr sz="24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85858"/>
              </a:buClr>
              <a:buFont typeface="Arial" panose="020B0604020202020204" pitchFamily="34" charset="0"/>
              <a:buChar char="•"/>
              <a:defRPr sz="20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85858"/>
              </a:buClr>
              <a:buFont typeface="Arial" panose="020B0604020202020204" pitchFamily="34" charset="0"/>
              <a:buChar char="•"/>
              <a:defRPr sz="18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85858"/>
              </a:buClr>
              <a:buFont typeface="Arial" panose="020B0604020202020204" pitchFamily="34" charset="0"/>
              <a:buChar char="•"/>
              <a:defRPr sz="16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85858"/>
              </a:buClr>
              <a:buFont typeface="Arial" panose="020B0604020202020204" pitchFamily="34" charset="0"/>
              <a:buChar char="•"/>
              <a:defRPr sz="16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dirty="0"/>
              <a:t>Misconception – Confusing area and circumference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dirty="0"/>
              <a:t>Why does this happen?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dirty="0"/>
              <a:t>Circles are seen as different, so are taught separately</a:t>
            </a:r>
          </a:p>
          <a:p>
            <a:pPr marL="1790700"/>
            <a:r>
              <a:rPr lang="en-GB" dirty="0"/>
              <a:t>	They are not polygons</a:t>
            </a:r>
          </a:p>
          <a:p>
            <a:pPr marL="1790700"/>
            <a:r>
              <a:rPr lang="en-GB" dirty="0"/>
              <a:t>Students are more familiar with rectangles</a:t>
            </a:r>
          </a:p>
          <a:p>
            <a:pPr marL="1790700"/>
            <a:r>
              <a:rPr lang="en-GB" dirty="0"/>
              <a:t>They are “</a:t>
            </a:r>
            <a:r>
              <a:rPr lang="en-GB" i="1" dirty="0"/>
              <a:t>harder</a:t>
            </a:r>
            <a:r>
              <a:rPr lang="en-GB" dirty="0"/>
              <a:t>”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37845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153628">
        <p14:reveal/>
      </p:transition>
    </mc:Choice>
    <mc:Fallback xmlns="">
      <p:transition spd="slow" advTm="153628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2" descr="In 1982, the reverse inscription on the 2p coin was changed from ..."/>
          <p:cNvSpPr/>
          <p:nvPr/>
        </p:nvSpPr>
        <p:spPr>
          <a:xfrm>
            <a:off x="612775" y="3127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DEBE5DE1-2AF4-41AC-8D0E-528038CE33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Part 3 – Key teaching aspects</a:t>
            </a:r>
          </a:p>
        </p:txBody>
      </p:sp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3CDAD6D6-B282-4337-A940-CCCBB23E6928}"/>
              </a:ext>
            </a:extLst>
          </p:cNvPr>
          <p:cNvSpPr txBox="1">
            <a:spLocks/>
          </p:cNvSpPr>
          <p:nvPr/>
        </p:nvSpPr>
        <p:spPr>
          <a:xfrm>
            <a:off x="522288" y="1304925"/>
            <a:ext cx="8164512" cy="424815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585858"/>
              </a:buClr>
              <a:buFont typeface="Arial" panose="020B0604020202020204" pitchFamily="34" charset="0"/>
              <a:buChar char="•"/>
              <a:defRPr sz="24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85858"/>
              </a:buClr>
              <a:buFont typeface="Arial" panose="020B0604020202020204" pitchFamily="34" charset="0"/>
              <a:buChar char="•"/>
              <a:defRPr sz="20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85858"/>
              </a:buClr>
              <a:buFont typeface="Arial" panose="020B0604020202020204" pitchFamily="34" charset="0"/>
              <a:buChar char="•"/>
              <a:defRPr sz="18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85858"/>
              </a:buClr>
              <a:buFont typeface="Arial" panose="020B0604020202020204" pitchFamily="34" charset="0"/>
              <a:buChar char="•"/>
              <a:defRPr sz="16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85858"/>
              </a:buClr>
              <a:buFont typeface="Arial" panose="020B0604020202020204" pitchFamily="34" charset="0"/>
              <a:buChar char="•"/>
              <a:defRPr sz="16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dirty="0"/>
              <a:t>Misconception – Confusing area and circumference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dirty="0"/>
              <a:t>Why does this happen?</a:t>
            </a:r>
          </a:p>
        </p:txBody>
      </p:sp>
      <p:sp>
        <p:nvSpPr>
          <p:cNvPr id="2" name="Rectangle 1"/>
          <p:cNvSpPr/>
          <p:nvPr/>
        </p:nvSpPr>
        <p:spPr>
          <a:xfrm>
            <a:off x="1444752" y="3154680"/>
            <a:ext cx="2743200" cy="12618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TextBox 2"/>
          <p:cNvSpPr txBox="1"/>
          <p:nvPr/>
        </p:nvSpPr>
        <p:spPr>
          <a:xfrm>
            <a:off x="2554902" y="2788905"/>
            <a:ext cx="67197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10 cm</a:t>
            </a:r>
          </a:p>
        </p:txBody>
      </p:sp>
      <p:sp>
        <p:nvSpPr>
          <p:cNvPr id="7" name="TextBox 6"/>
          <p:cNvSpPr txBox="1"/>
          <p:nvPr/>
        </p:nvSpPr>
        <p:spPr>
          <a:xfrm rot="16200000">
            <a:off x="892729" y="3631727"/>
            <a:ext cx="57259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4 cm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791456" y="2587737"/>
            <a:ext cx="309067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dirty="0"/>
              <a:t>Perimeter is addition:</a:t>
            </a:r>
          </a:p>
          <a:p>
            <a:endParaRPr lang="en-GB" sz="1800" dirty="0"/>
          </a:p>
          <a:p>
            <a:r>
              <a:rPr lang="en-GB" sz="1800" dirty="0"/>
              <a:t>10 + 4 + 10 + 4 = 28 cm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791456" y="3659926"/>
            <a:ext cx="309067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dirty="0"/>
              <a:t>Area is multiplication:</a:t>
            </a:r>
          </a:p>
          <a:p>
            <a:endParaRPr lang="en-GB" sz="1800" dirty="0"/>
          </a:p>
          <a:p>
            <a:r>
              <a:rPr lang="en-GB" sz="1800" dirty="0"/>
              <a:t>10 × 4 = 40 cm²</a:t>
            </a:r>
          </a:p>
        </p:txBody>
      </p:sp>
      <p:sp>
        <p:nvSpPr>
          <p:cNvPr id="10" name="Oval 9"/>
          <p:cNvSpPr/>
          <p:nvPr/>
        </p:nvSpPr>
        <p:spPr>
          <a:xfrm>
            <a:off x="1545336" y="4662869"/>
            <a:ext cx="1664208" cy="166420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1" name="Straight Connector 10"/>
          <p:cNvCxnSpPr>
            <a:stCxn id="10" idx="1"/>
          </p:cNvCxnSpPr>
          <p:nvPr/>
        </p:nvCxnSpPr>
        <p:spPr>
          <a:xfrm>
            <a:off x="1789054" y="4906587"/>
            <a:ext cx="588386" cy="588386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1966006" y="4915731"/>
            <a:ext cx="57259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5 cm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159440" y="4848642"/>
            <a:ext cx="30906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dirty="0"/>
              <a:t>P = 2 × </a:t>
            </a:r>
            <a:r>
              <a:rPr lang="el-GR" sz="1800" dirty="0"/>
              <a:t>π</a:t>
            </a:r>
            <a:r>
              <a:rPr lang="en-GB" sz="1800" dirty="0"/>
              <a:t> × 5 = 10</a:t>
            </a:r>
            <a:r>
              <a:rPr lang="el-GR" sz="1800" dirty="0"/>
              <a:t>π</a:t>
            </a:r>
            <a:r>
              <a:rPr lang="en-GB" sz="1800" dirty="0"/>
              <a:t> cm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159440" y="5471429"/>
            <a:ext cx="30906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dirty="0"/>
              <a:t>A = </a:t>
            </a:r>
            <a:r>
              <a:rPr lang="el-GR" sz="1800" dirty="0"/>
              <a:t>π</a:t>
            </a:r>
            <a:r>
              <a:rPr lang="en-GB" sz="1800" dirty="0"/>
              <a:t> × 5² = 25</a:t>
            </a:r>
            <a:r>
              <a:rPr lang="el-GR" sz="1800" dirty="0"/>
              <a:t>π</a:t>
            </a:r>
            <a:r>
              <a:rPr lang="en-GB" sz="1800" dirty="0"/>
              <a:t> cm²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87445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153628">
        <p14:reveal/>
      </p:transition>
    </mc:Choice>
    <mc:Fallback xmlns="">
      <p:transition spd="slow" advTm="153628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2" grpId="0" animBg="1"/>
      <p:bldP spid="3" grpId="0"/>
      <p:bldP spid="7" grpId="0"/>
      <p:bldP spid="5" grpId="0"/>
      <p:bldP spid="9" grpId="0"/>
      <p:bldP spid="10" grpId="0" animBg="1"/>
      <p:bldP spid="12" grpId="0"/>
      <p:bldP spid="13" grpId="0"/>
      <p:bldP spid="1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2" descr="In 1982, the reverse inscription on the 2p coin was changed from ..."/>
          <p:cNvSpPr/>
          <p:nvPr/>
        </p:nvSpPr>
        <p:spPr>
          <a:xfrm>
            <a:off x="612775" y="3127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DEBE5DE1-2AF4-41AC-8D0E-528038CE33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Part 3 – Key teaching aspects</a:t>
            </a:r>
          </a:p>
        </p:txBody>
      </p:sp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3CDAD6D6-B282-4337-A940-CCCBB23E6928}"/>
              </a:ext>
            </a:extLst>
          </p:cNvPr>
          <p:cNvSpPr txBox="1">
            <a:spLocks/>
          </p:cNvSpPr>
          <p:nvPr/>
        </p:nvSpPr>
        <p:spPr>
          <a:xfrm>
            <a:off x="522288" y="1304925"/>
            <a:ext cx="8164512" cy="424815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585858"/>
              </a:buClr>
              <a:buFont typeface="Arial" panose="020B0604020202020204" pitchFamily="34" charset="0"/>
              <a:buChar char="•"/>
              <a:defRPr sz="24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85858"/>
              </a:buClr>
              <a:buFont typeface="Arial" panose="020B0604020202020204" pitchFamily="34" charset="0"/>
              <a:buChar char="•"/>
              <a:defRPr sz="20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85858"/>
              </a:buClr>
              <a:buFont typeface="Arial" panose="020B0604020202020204" pitchFamily="34" charset="0"/>
              <a:buChar char="•"/>
              <a:defRPr sz="18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85858"/>
              </a:buClr>
              <a:buFont typeface="Arial" panose="020B0604020202020204" pitchFamily="34" charset="0"/>
              <a:buChar char="•"/>
              <a:defRPr sz="16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85858"/>
              </a:buClr>
              <a:buFont typeface="Arial" panose="020B0604020202020204" pitchFamily="34" charset="0"/>
              <a:buChar char="•"/>
              <a:defRPr sz="16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dirty="0"/>
              <a:t>Misconception – Confusing area and circumference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dirty="0"/>
              <a:t>Why does this happen?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179751" y="4084236"/>
            <a:ext cx="57259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8 cm</a:t>
            </a:r>
          </a:p>
        </p:txBody>
      </p:sp>
      <p:sp>
        <p:nvSpPr>
          <p:cNvPr id="7" name="TextBox 6"/>
          <p:cNvSpPr txBox="1"/>
          <p:nvPr/>
        </p:nvSpPr>
        <p:spPr>
          <a:xfrm rot="16200000">
            <a:off x="892729" y="3339119"/>
            <a:ext cx="57259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6 cm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791456" y="2496297"/>
            <a:ext cx="30906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dirty="0"/>
              <a:t>Sometimes they have the same numerical value:</a:t>
            </a:r>
          </a:p>
          <a:p>
            <a:endParaRPr lang="en-GB" sz="1800" dirty="0"/>
          </a:p>
          <a:p>
            <a:r>
              <a:rPr lang="en-GB" sz="1800" dirty="0"/>
              <a:t>P = 6 + 8 + 10 = 24 cm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791456" y="3778798"/>
            <a:ext cx="30906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1800" dirty="0"/>
          </a:p>
          <a:p>
            <a:r>
              <a:rPr lang="en-GB" sz="1800" dirty="0"/>
              <a:t>A = ½(6 × 8) = 24 cm²</a:t>
            </a:r>
          </a:p>
        </p:txBody>
      </p:sp>
      <p:sp>
        <p:nvSpPr>
          <p:cNvPr id="8" name="Right Triangle 7"/>
          <p:cNvSpPr/>
          <p:nvPr/>
        </p:nvSpPr>
        <p:spPr>
          <a:xfrm>
            <a:off x="1545336" y="3054096"/>
            <a:ext cx="2414016" cy="950976"/>
          </a:xfrm>
          <a:prstGeom prst="rt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extBox 10"/>
          <p:cNvSpPr txBox="1"/>
          <p:nvPr/>
        </p:nvSpPr>
        <p:spPr>
          <a:xfrm>
            <a:off x="2466047" y="3081741"/>
            <a:ext cx="67197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10 cm</a:t>
            </a:r>
          </a:p>
        </p:txBody>
      </p:sp>
      <p:sp>
        <p:nvSpPr>
          <p:cNvPr id="10" name="Rectangle 9"/>
          <p:cNvSpPr/>
          <p:nvPr/>
        </p:nvSpPr>
        <p:spPr>
          <a:xfrm>
            <a:off x="1545336" y="3809802"/>
            <a:ext cx="182880" cy="182880"/>
          </a:xfrm>
          <a:prstGeom prst="rect">
            <a:avLst/>
          </a:prstGeom>
          <a:solidFill>
            <a:srgbClr val="FF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Oval 11"/>
          <p:cNvSpPr/>
          <p:nvPr/>
        </p:nvSpPr>
        <p:spPr>
          <a:xfrm>
            <a:off x="1545336" y="4662869"/>
            <a:ext cx="1664208" cy="166420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4" name="Straight Connector 13"/>
          <p:cNvCxnSpPr>
            <a:stCxn id="12" idx="1"/>
          </p:cNvCxnSpPr>
          <p:nvPr/>
        </p:nvCxnSpPr>
        <p:spPr>
          <a:xfrm>
            <a:off x="1789054" y="4906587"/>
            <a:ext cx="588386" cy="588386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1966006" y="4915731"/>
            <a:ext cx="57259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2 cm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4159440" y="4848642"/>
            <a:ext cx="30906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dirty="0"/>
              <a:t>P = 2 × </a:t>
            </a:r>
            <a:r>
              <a:rPr lang="el-GR" sz="1800" dirty="0"/>
              <a:t>π</a:t>
            </a:r>
            <a:r>
              <a:rPr lang="en-GB" sz="1800" dirty="0"/>
              <a:t> × 2 = 4</a:t>
            </a:r>
            <a:r>
              <a:rPr lang="el-GR" sz="1800" dirty="0"/>
              <a:t>π</a:t>
            </a:r>
            <a:r>
              <a:rPr lang="en-GB" sz="1800" dirty="0"/>
              <a:t> cm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159440" y="5471429"/>
            <a:ext cx="30906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dirty="0"/>
              <a:t>A = </a:t>
            </a:r>
            <a:r>
              <a:rPr lang="el-GR" sz="1800" dirty="0"/>
              <a:t>π</a:t>
            </a:r>
            <a:r>
              <a:rPr lang="en-GB" sz="1800" dirty="0"/>
              <a:t> × 2² = 4</a:t>
            </a:r>
            <a:r>
              <a:rPr lang="el-GR" sz="1800" dirty="0"/>
              <a:t>π</a:t>
            </a:r>
            <a:r>
              <a:rPr lang="en-GB" sz="1800" dirty="0"/>
              <a:t> cm²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160168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153628">
        <p14:reveal/>
      </p:transition>
    </mc:Choice>
    <mc:Fallback xmlns="">
      <p:transition spd="slow" advTm="153628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3" grpId="0"/>
      <p:bldP spid="7" grpId="0"/>
      <p:bldP spid="5" grpId="0"/>
      <p:bldP spid="9" grpId="0"/>
      <p:bldP spid="11" grpId="0"/>
      <p:bldP spid="10" grpId="0" animBg="1"/>
      <p:bldP spid="12" grpId="0" animBg="1"/>
      <p:bldP spid="18" grpId="0"/>
      <p:bldP spid="19" grpId="0"/>
      <p:bldP spid="2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2" descr="In 1982, the reverse inscription on the 2p coin was changed from ..."/>
          <p:cNvSpPr/>
          <p:nvPr/>
        </p:nvSpPr>
        <p:spPr>
          <a:xfrm>
            <a:off x="612775" y="3127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DEBE5DE1-2AF4-41AC-8D0E-528038CE33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Part 3 – Key teaching aspects</a:t>
            </a:r>
          </a:p>
        </p:txBody>
      </p:sp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3CDAD6D6-B282-4337-A940-CCCBB23E6928}"/>
              </a:ext>
            </a:extLst>
          </p:cNvPr>
          <p:cNvSpPr txBox="1">
            <a:spLocks/>
          </p:cNvSpPr>
          <p:nvPr/>
        </p:nvSpPr>
        <p:spPr>
          <a:xfrm>
            <a:off x="522288" y="1304925"/>
            <a:ext cx="8164512" cy="424815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585858"/>
              </a:buClr>
              <a:buFont typeface="Arial" panose="020B0604020202020204" pitchFamily="34" charset="0"/>
              <a:buChar char="•"/>
              <a:defRPr sz="24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85858"/>
              </a:buClr>
              <a:buFont typeface="Arial" panose="020B0604020202020204" pitchFamily="34" charset="0"/>
              <a:buChar char="•"/>
              <a:defRPr sz="20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85858"/>
              </a:buClr>
              <a:buFont typeface="Arial" panose="020B0604020202020204" pitchFamily="34" charset="0"/>
              <a:buChar char="•"/>
              <a:defRPr sz="18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85858"/>
              </a:buClr>
              <a:buFont typeface="Arial" panose="020B0604020202020204" pitchFamily="34" charset="0"/>
              <a:buChar char="•"/>
              <a:defRPr sz="16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85858"/>
              </a:buClr>
              <a:buFont typeface="Arial" panose="020B0604020202020204" pitchFamily="34" charset="0"/>
              <a:buChar char="•"/>
              <a:defRPr sz="16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dirty="0"/>
              <a:t>Misconception – Misuse of the formula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dirty="0"/>
              <a:t>What happens?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28106" y="2763372"/>
            <a:ext cx="5905561" cy="1131972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28106" y="4349540"/>
            <a:ext cx="4916662" cy="113535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582401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153628">
        <p14:reveal/>
      </p:transition>
    </mc:Choice>
    <mc:Fallback xmlns="">
      <p:transition spd="slow" advTm="153628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2" descr="In 1982, the reverse inscription on the 2p coin was changed from ..."/>
          <p:cNvSpPr/>
          <p:nvPr/>
        </p:nvSpPr>
        <p:spPr>
          <a:xfrm>
            <a:off x="612775" y="3127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DEBE5DE1-2AF4-41AC-8D0E-528038CE33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Part 3 – Key teaching aspects</a:t>
            </a:r>
          </a:p>
        </p:txBody>
      </p:sp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3CDAD6D6-B282-4337-A940-CCCBB23E6928}"/>
              </a:ext>
            </a:extLst>
          </p:cNvPr>
          <p:cNvSpPr txBox="1">
            <a:spLocks/>
          </p:cNvSpPr>
          <p:nvPr/>
        </p:nvSpPr>
        <p:spPr>
          <a:xfrm>
            <a:off x="522288" y="1304925"/>
            <a:ext cx="8164512" cy="424815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585858"/>
              </a:buClr>
              <a:buFont typeface="Arial" panose="020B0604020202020204" pitchFamily="34" charset="0"/>
              <a:buChar char="•"/>
              <a:defRPr sz="24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85858"/>
              </a:buClr>
              <a:buFont typeface="Arial" panose="020B0604020202020204" pitchFamily="34" charset="0"/>
              <a:buChar char="•"/>
              <a:defRPr sz="20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85858"/>
              </a:buClr>
              <a:buFont typeface="Arial" panose="020B0604020202020204" pitchFamily="34" charset="0"/>
              <a:buChar char="•"/>
              <a:defRPr sz="18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85858"/>
              </a:buClr>
              <a:buFont typeface="Arial" panose="020B0604020202020204" pitchFamily="34" charset="0"/>
              <a:buChar char="•"/>
              <a:defRPr sz="16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85858"/>
              </a:buClr>
              <a:buFont typeface="Arial" panose="020B0604020202020204" pitchFamily="34" charset="0"/>
              <a:buChar char="•"/>
              <a:defRPr sz="16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dirty="0"/>
              <a:t>Misconceptions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dirty="0"/>
              <a:t>Why do they happen?</a:t>
            </a:r>
          </a:p>
          <a:p>
            <a:pPr lvl="1"/>
            <a:endParaRPr lang="en-GB" dirty="0"/>
          </a:p>
          <a:p>
            <a:pPr lvl="1"/>
            <a:r>
              <a:rPr lang="en-GB" dirty="0"/>
              <a:t>Over-reliance on a formula</a:t>
            </a:r>
          </a:p>
          <a:p>
            <a:pPr lvl="1"/>
            <a:endParaRPr lang="en-GB" dirty="0"/>
          </a:p>
          <a:p>
            <a:pPr lvl="1"/>
            <a:r>
              <a:rPr lang="en-GB" dirty="0"/>
              <a:t>Encouraged by memory hooks…</a:t>
            </a:r>
          </a:p>
          <a:p>
            <a:pPr lvl="2"/>
            <a:r>
              <a:rPr lang="en-GB" dirty="0"/>
              <a:t>Dave Mitchell’s ‘Circle Song 2’ on YouTube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72417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153628">
        <p14:reveal/>
      </p:transition>
    </mc:Choice>
    <mc:Fallback xmlns="">
      <p:transition spd="slow" advTm="153628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ular Callout 3"/>
          <p:cNvSpPr/>
          <p:nvPr/>
        </p:nvSpPr>
        <p:spPr>
          <a:xfrm>
            <a:off x="759281" y="4944155"/>
            <a:ext cx="7796893" cy="860652"/>
          </a:xfrm>
          <a:prstGeom prst="wedgeRectCallout">
            <a:avLst>
              <a:gd name="adj1" fmla="val -57692"/>
              <a:gd name="adj2" fmla="val 88279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5" name="Circle Song 2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link="rId2">
                  <p14:trim st="46371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357315" y="514350"/>
            <a:ext cx="6600823" cy="4400549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152650" y="5059645"/>
            <a:ext cx="3295650" cy="70485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680607" y="5286118"/>
            <a:ext cx="2667000" cy="476250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025423" y="5012360"/>
            <a:ext cx="3533775" cy="685800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556102" y="5186445"/>
            <a:ext cx="3990975" cy="219075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569709" y="5364445"/>
            <a:ext cx="2276475" cy="381000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025423" y="5012360"/>
            <a:ext cx="3438525" cy="685800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579914" y="5233006"/>
            <a:ext cx="2705100" cy="180975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589099" y="5408155"/>
            <a:ext cx="2476500" cy="171450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907721" y="5018693"/>
            <a:ext cx="3600450" cy="609600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503589" y="5031410"/>
            <a:ext cx="5086350" cy="647700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2108427" y="5250145"/>
            <a:ext cx="704850" cy="161925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2838449" y="5233557"/>
            <a:ext cx="552450" cy="161925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3395663" y="5212422"/>
            <a:ext cx="2038350" cy="190500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2085976" y="5405520"/>
            <a:ext cx="3867150" cy="161925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5978979" y="5394800"/>
            <a:ext cx="552450" cy="161925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6535511" y="5374310"/>
            <a:ext cx="114300" cy="209550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2468338" y="5231095"/>
            <a:ext cx="3762375" cy="361950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6251803" y="5223350"/>
            <a:ext cx="276225" cy="171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8893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xit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" presetClass="exit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xit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2" presetClass="exit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2" presetClass="exit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" presetClass="exit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2" presetClass="exit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2" presetClass="exit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1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" presetClass="exit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3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2" presetClass="exit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7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2" presetClass="exit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1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1" fill="hold">
                      <p:stCondLst>
                        <p:cond delay="0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54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155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2" descr="In 1982, the reverse inscription on the 2p coin was changed from ..."/>
          <p:cNvSpPr/>
          <p:nvPr/>
        </p:nvSpPr>
        <p:spPr>
          <a:xfrm>
            <a:off x="612775" y="3127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DEBE5DE1-2AF4-41AC-8D0E-528038CE33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Part 3 – Key teaching aspects</a:t>
            </a:r>
          </a:p>
        </p:txBody>
      </p:sp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3CDAD6D6-B282-4337-A940-CCCBB23E6928}"/>
              </a:ext>
            </a:extLst>
          </p:cNvPr>
          <p:cNvSpPr txBox="1">
            <a:spLocks/>
          </p:cNvSpPr>
          <p:nvPr/>
        </p:nvSpPr>
        <p:spPr>
          <a:xfrm>
            <a:off x="522288" y="1304925"/>
            <a:ext cx="8164512" cy="424815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585858"/>
              </a:buClr>
              <a:buFont typeface="Arial" panose="020B0604020202020204" pitchFamily="34" charset="0"/>
              <a:buChar char="•"/>
              <a:defRPr sz="24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85858"/>
              </a:buClr>
              <a:buFont typeface="Arial" panose="020B0604020202020204" pitchFamily="34" charset="0"/>
              <a:buChar char="•"/>
              <a:defRPr sz="20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85858"/>
              </a:buClr>
              <a:buFont typeface="Arial" panose="020B0604020202020204" pitchFamily="34" charset="0"/>
              <a:buChar char="•"/>
              <a:defRPr sz="18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85858"/>
              </a:buClr>
              <a:buFont typeface="Arial" panose="020B0604020202020204" pitchFamily="34" charset="0"/>
              <a:buChar char="•"/>
              <a:defRPr sz="16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85858"/>
              </a:buClr>
              <a:buFont typeface="Arial" panose="020B0604020202020204" pitchFamily="34" charset="0"/>
              <a:buChar char="•"/>
              <a:defRPr sz="16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dirty="0"/>
              <a:t>Misconception – Confusing area and circumference</a:t>
            </a:r>
          </a:p>
          <a:p>
            <a:pPr marL="0" indent="0">
              <a:buNone/>
            </a:pPr>
            <a:endParaRPr lang="en-GB" dirty="0"/>
          </a:p>
          <a:p>
            <a:pPr marL="457200" lvl="1" indent="0">
              <a:buNone/>
            </a:pPr>
            <a:r>
              <a:rPr lang="en-GB" dirty="0"/>
              <a:t>Alternatives:</a:t>
            </a:r>
          </a:p>
          <a:p>
            <a:pPr marL="457200" lvl="1" indent="0">
              <a:buNone/>
            </a:pPr>
            <a:r>
              <a:rPr lang="en-GB" dirty="0"/>
              <a:t>	Dimensional Analysis:</a:t>
            </a:r>
          </a:p>
          <a:p>
            <a:pPr marL="457200" lvl="1" indent="0">
              <a:buNone/>
            </a:pPr>
            <a:endParaRPr lang="en-GB" dirty="0"/>
          </a:p>
          <a:p>
            <a:pPr lvl="1"/>
            <a:endParaRPr lang="en-GB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4486" y="2931597"/>
            <a:ext cx="6959230" cy="3595052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5875" y="2856011"/>
            <a:ext cx="6895222" cy="374622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424438" y="25212"/>
            <a:ext cx="471956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Question examples taken from: </a:t>
            </a:r>
            <a:r>
              <a:rPr lang="en-GB" dirty="0">
                <a:hlinkClick r:id="rId6"/>
              </a:rPr>
              <a:t>https://corbettmaths.com/</a:t>
            </a:r>
            <a:endParaRPr lang="en-GB" dirty="0"/>
          </a:p>
          <a:p>
            <a:endParaRPr lang="en-GB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89986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153628">
        <p14:reveal/>
      </p:transition>
    </mc:Choice>
    <mc:Fallback xmlns="">
      <p:transition spd="slow" advTm="153628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2" descr="In 1982, the reverse inscription on the 2p coin was changed from ..."/>
          <p:cNvSpPr/>
          <p:nvPr/>
        </p:nvSpPr>
        <p:spPr>
          <a:xfrm>
            <a:off x="612775" y="3127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DEBE5DE1-2AF4-41AC-8D0E-528038CE33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Part 4 – Why is this important?</a:t>
            </a:r>
          </a:p>
        </p:txBody>
      </p:sp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3CDAD6D6-B282-4337-A940-CCCBB23E6928}"/>
              </a:ext>
            </a:extLst>
          </p:cNvPr>
          <p:cNvSpPr txBox="1">
            <a:spLocks/>
          </p:cNvSpPr>
          <p:nvPr/>
        </p:nvSpPr>
        <p:spPr>
          <a:xfrm>
            <a:off x="522288" y="1304925"/>
            <a:ext cx="8164512" cy="499962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585858"/>
              </a:buClr>
              <a:buFont typeface="Arial" panose="020B0604020202020204" pitchFamily="34" charset="0"/>
              <a:buChar char="•"/>
              <a:defRPr sz="24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85858"/>
              </a:buClr>
              <a:buFont typeface="Arial" panose="020B0604020202020204" pitchFamily="34" charset="0"/>
              <a:buChar char="•"/>
              <a:defRPr sz="20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85858"/>
              </a:buClr>
              <a:buFont typeface="Arial" panose="020B0604020202020204" pitchFamily="34" charset="0"/>
              <a:buChar char="•"/>
              <a:defRPr sz="18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85858"/>
              </a:buClr>
              <a:buFont typeface="Arial" panose="020B0604020202020204" pitchFamily="34" charset="0"/>
              <a:buChar char="•"/>
              <a:defRPr sz="16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85858"/>
              </a:buClr>
              <a:buFont typeface="Arial" panose="020B0604020202020204" pitchFamily="34" charset="0"/>
              <a:buChar char="•"/>
              <a:defRPr sz="16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b="1" dirty="0"/>
              <a:t>National Curriculum KS4 programme of study</a:t>
            </a:r>
          </a:p>
          <a:p>
            <a:pPr marL="0" indent="0">
              <a:buNone/>
            </a:pPr>
            <a:endParaRPr lang="en-GB" sz="2000" dirty="0"/>
          </a:p>
          <a:p>
            <a:pPr marL="0" indent="0">
              <a:buNone/>
            </a:pPr>
            <a:r>
              <a:rPr lang="en-GB" sz="2000" dirty="0"/>
              <a:t>calculate arc lengths, angles and areas of sectors of circles</a:t>
            </a:r>
          </a:p>
          <a:p>
            <a:pPr marL="0" indent="0">
              <a:buNone/>
            </a:pPr>
            <a:endParaRPr lang="en-GB" sz="2000" dirty="0"/>
          </a:p>
          <a:p>
            <a:pPr marL="0" indent="0">
              <a:buNone/>
            </a:pPr>
            <a:r>
              <a:rPr lang="en-GB" sz="2000" dirty="0"/>
              <a:t>identify and apply circle definitions and properties, including: centre, radius, chord, diameter, circumference, tangent, arc, sector and segment</a:t>
            </a:r>
            <a:endParaRPr lang="en-GB" sz="1600" dirty="0"/>
          </a:p>
          <a:p>
            <a:pPr marL="0" indent="0">
              <a:buNone/>
            </a:pPr>
            <a:endParaRPr lang="en-GB" sz="400" dirty="0"/>
          </a:p>
          <a:p>
            <a:pPr marL="0" indent="0">
              <a:buNone/>
            </a:pPr>
            <a:r>
              <a:rPr lang="en-GB" sz="1800" dirty="0"/>
              <a:t>{apply and prove the standard circle theorems concerning angles, radii, tangents and chords, and use them to prove related results}</a:t>
            </a:r>
          </a:p>
          <a:p>
            <a:pPr marL="0" indent="0">
              <a:buNone/>
            </a:pPr>
            <a:r>
              <a:rPr lang="en-GB" sz="1800" dirty="0"/>
              <a:t>{recognise and use the equation of a circle with centre at the origin; find the equation of a tangent to a circle at a given point}</a:t>
            </a:r>
          </a:p>
          <a:p>
            <a:pPr marL="0" indent="0">
              <a:buNone/>
            </a:pPr>
            <a:endParaRPr lang="en-GB" sz="18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140538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153628">
        <p14:reveal/>
      </p:transition>
    </mc:Choice>
    <mc:Fallback xmlns="">
      <p:transition spd="slow" advTm="153628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2" descr="In 1982, the reverse inscription on the 2p coin was changed from ..."/>
          <p:cNvSpPr/>
          <p:nvPr/>
        </p:nvSpPr>
        <p:spPr>
          <a:xfrm>
            <a:off x="612775" y="3127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DEBE5DE1-2AF4-41AC-8D0E-528038CE33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Part 1 – The big idea</a:t>
            </a:r>
          </a:p>
        </p:txBody>
      </p:sp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3CDAD6D6-B282-4337-A940-CCCBB23E6928}"/>
              </a:ext>
            </a:extLst>
          </p:cNvPr>
          <p:cNvSpPr txBox="1">
            <a:spLocks/>
          </p:cNvSpPr>
          <p:nvPr/>
        </p:nvSpPr>
        <p:spPr>
          <a:xfrm>
            <a:off x="522288" y="1304925"/>
            <a:ext cx="8164512" cy="424815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585858"/>
              </a:buClr>
              <a:buFont typeface="Arial" panose="020B0604020202020204" pitchFamily="34" charset="0"/>
              <a:buChar char="•"/>
              <a:defRPr sz="24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85858"/>
              </a:buClr>
              <a:buFont typeface="Arial" panose="020B0604020202020204" pitchFamily="34" charset="0"/>
              <a:buChar char="•"/>
              <a:defRPr sz="20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85858"/>
              </a:buClr>
              <a:buFont typeface="Arial" panose="020B0604020202020204" pitchFamily="34" charset="0"/>
              <a:buChar char="•"/>
              <a:defRPr sz="18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85858"/>
              </a:buClr>
              <a:buFont typeface="Arial" panose="020B0604020202020204" pitchFamily="34" charset="0"/>
              <a:buChar char="•"/>
              <a:defRPr sz="16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85858"/>
              </a:buClr>
              <a:buFont typeface="Arial" panose="020B0604020202020204" pitchFamily="34" charset="0"/>
              <a:buChar char="•"/>
              <a:defRPr sz="16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dirty="0"/>
              <a:t>What do students need to know?</a:t>
            </a:r>
          </a:p>
          <a:p>
            <a:pPr marL="0" indent="0" fontAlgn="base">
              <a:buNone/>
            </a:pPr>
            <a:endParaRPr lang="en-GB" dirty="0"/>
          </a:p>
          <a:p>
            <a:pPr marL="0" indent="0" fontAlgn="base">
              <a:buNone/>
            </a:pPr>
            <a:r>
              <a:rPr lang="en-GB" b="1" dirty="0"/>
              <a:t>Circumference and Area</a:t>
            </a:r>
          </a:p>
          <a:p>
            <a:pPr marL="0" indent="0" fontAlgn="base">
              <a:buNone/>
            </a:pPr>
            <a:endParaRPr lang="en-GB" dirty="0"/>
          </a:p>
          <a:p>
            <a:pPr marL="0" indent="0" fontAlgn="base">
              <a:buNone/>
            </a:pPr>
            <a:r>
              <a:rPr lang="en-GB" dirty="0"/>
              <a:t>Challenges and misconceptions</a:t>
            </a:r>
          </a:p>
          <a:p>
            <a:pPr fontAlgn="base"/>
            <a:r>
              <a:rPr lang="en-GB" dirty="0"/>
              <a:t>What is </a:t>
            </a:r>
            <a:r>
              <a:rPr lang="el-GR" dirty="0"/>
              <a:t>π</a:t>
            </a:r>
            <a:r>
              <a:rPr lang="en-GB" dirty="0"/>
              <a:t> (pi)?</a:t>
            </a:r>
          </a:p>
          <a:p>
            <a:pPr fontAlgn="base"/>
            <a:r>
              <a:rPr lang="en-GB" dirty="0"/>
              <a:t>Confusing formulae</a:t>
            </a:r>
          </a:p>
          <a:p>
            <a:pPr fontAlgn="base"/>
            <a:r>
              <a:rPr lang="en-GB" dirty="0"/>
              <a:t>Application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29359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153628">
        <p14:reveal/>
      </p:transition>
    </mc:Choice>
    <mc:Fallback xmlns="">
      <p:transition spd="slow" advTm="153628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2" descr="In 1982, the reverse inscription on the 2p coin was changed from ..."/>
          <p:cNvSpPr/>
          <p:nvPr/>
        </p:nvSpPr>
        <p:spPr>
          <a:xfrm>
            <a:off x="612775" y="3127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DEBE5DE1-2AF4-41AC-8D0E-528038CE33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Part 2 – Prerequisites</a:t>
            </a:r>
          </a:p>
        </p:txBody>
      </p:sp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3CDAD6D6-B282-4337-A940-CCCBB23E6928}"/>
              </a:ext>
            </a:extLst>
          </p:cNvPr>
          <p:cNvSpPr txBox="1">
            <a:spLocks/>
          </p:cNvSpPr>
          <p:nvPr/>
        </p:nvSpPr>
        <p:spPr>
          <a:xfrm>
            <a:off x="522288" y="1304925"/>
            <a:ext cx="8164512" cy="424815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585858"/>
              </a:buClr>
              <a:buFont typeface="Arial" panose="020B0604020202020204" pitchFamily="34" charset="0"/>
              <a:buChar char="•"/>
              <a:defRPr sz="24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85858"/>
              </a:buClr>
              <a:buFont typeface="Arial" panose="020B0604020202020204" pitchFamily="34" charset="0"/>
              <a:buChar char="•"/>
              <a:defRPr sz="20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85858"/>
              </a:buClr>
              <a:buFont typeface="Arial" panose="020B0604020202020204" pitchFamily="34" charset="0"/>
              <a:buChar char="•"/>
              <a:defRPr sz="18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85858"/>
              </a:buClr>
              <a:buFont typeface="Arial" panose="020B0604020202020204" pitchFamily="34" charset="0"/>
              <a:buChar char="•"/>
              <a:defRPr sz="16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85858"/>
              </a:buClr>
              <a:buFont typeface="Arial" panose="020B0604020202020204" pitchFamily="34" charset="0"/>
              <a:buChar char="•"/>
              <a:defRPr sz="16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/>
            <a:r>
              <a:rPr lang="en-GB" b="1" dirty="0"/>
              <a:t>National Curriculum Year 6 programme of study</a:t>
            </a:r>
          </a:p>
          <a:p>
            <a:pPr fontAlgn="base"/>
            <a:endParaRPr lang="en-GB" b="1" dirty="0"/>
          </a:p>
          <a:p>
            <a:pPr fontAlgn="base"/>
            <a:r>
              <a:rPr lang="en-GB" b="1" dirty="0"/>
              <a:t>Geometry – properties of shapes</a:t>
            </a:r>
          </a:p>
          <a:p>
            <a:endParaRPr lang="en-GB" dirty="0"/>
          </a:p>
          <a:p>
            <a:r>
              <a:rPr lang="en-GB" dirty="0"/>
              <a:t>illustrate and name parts of circles, including radius, diameter and circumference and know that the diameter is twice the radius</a:t>
            </a:r>
          </a:p>
          <a:p>
            <a:pPr marL="0" indent="0">
              <a:buNone/>
            </a:pPr>
            <a:endParaRPr lang="en-GB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67691" y="4066414"/>
            <a:ext cx="2653976" cy="262432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22925" y="4927832"/>
            <a:ext cx="1682773" cy="90148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112578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153628">
        <p14:reveal/>
      </p:transition>
    </mc:Choice>
    <mc:Fallback xmlns="">
      <p:transition spd="slow" advTm="153628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2" descr="In 1982, the reverse inscription on the 2p coin was changed from ..."/>
          <p:cNvSpPr/>
          <p:nvPr/>
        </p:nvSpPr>
        <p:spPr>
          <a:xfrm>
            <a:off x="612775" y="3127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DEBE5DE1-2AF4-41AC-8D0E-528038CE33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Part 3 – Key teaching aspects</a:t>
            </a:r>
          </a:p>
        </p:txBody>
      </p:sp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3CDAD6D6-B282-4337-A940-CCCBB23E6928}"/>
              </a:ext>
            </a:extLst>
          </p:cNvPr>
          <p:cNvSpPr txBox="1">
            <a:spLocks/>
          </p:cNvSpPr>
          <p:nvPr/>
        </p:nvSpPr>
        <p:spPr>
          <a:xfrm>
            <a:off x="522288" y="1304925"/>
            <a:ext cx="8164512" cy="424815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585858"/>
              </a:buClr>
              <a:buFont typeface="Arial" panose="020B0604020202020204" pitchFamily="34" charset="0"/>
              <a:buChar char="•"/>
              <a:defRPr sz="24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85858"/>
              </a:buClr>
              <a:buFont typeface="Arial" panose="020B0604020202020204" pitchFamily="34" charset="0"/>
              <a:buChar char="•"/>
              <a:defRPr sz="20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85858"/>
              </a:buClr>
              <a:buFont typeface="Arial" panose="020B0604020202020204" pitchFamily="34" charset="0"/>
              <a:buChar char="•"/>
              <a:defRPr sz="18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85858"/>
              </a:buClr>
              <a:buFont typeface="Arial" panose="020B0604020202020204" pitchFamily="34" charset="0"/>
              <a:buChar char="•"/>
              <a:defRPr sz="16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85858"/>
              </a:buClr>
              <a:buFont typeface="Arial" panose="020B0604020202020204" pitchFamily="34" charset="0"/>
              <a:buChar char="•"/>
              <a:defRPr sz="16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dirty="0"/>
              <a:t>Properties - Dynamic Geometry Software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dirty="0"/>
              <a:t>Using </a:t>
            </a:r>
            <a:r>
              <a:rPr lang="en-GB" dirty="0" err="1"/>
              <a:t>Geogebra</a:t>
            </a:r>
            <a:r>
              <a:rPr lang="en-GB" dirty="0"/>
              <a:t> or Geometer’s Sketchpad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25070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153628">
        <p14:reveal/>
      </p:transition>
    </mc:Choice>
    <mc:Fallback xmlns="">
      <p:transition spd="slow" advTm="153628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2" descr="In 1982, the reverse inscription on the 2p coin was changed from ..."/>
          <p:cNvSpPr/>
          <p:nvPr/>
        </p:nvSpPr>
        <p:spPr>
          <a:xfrm>
            <a:off x="612775" y="3127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DEBE5DE1-2AF4-41AC-8D0E-528038CE33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Part 3 – Key teaching aspects</a:t>
            </a:r>
          </a:p>
        </p:txBody>
      </p:sp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3CDAD6D6-B282-4337-A940-CCCBB23E6928}"/>
              </a:ext>
            </a:extLst>
          </p:cNvPr>
          <p:cNvSpPr txBox="1">
            <a:spLocks/>
          </p:cNvSpPr>
          <p:nvPr/>
        </p:nvSpPr>
        <p:spPr>
          <a:xfrm>
            <a:off x="522288" y="1304925"/>
            <a:ext cx="8164512" cy="424815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585858"/>
              </a:buClr>
              <a:buFont typeface="Arial" panose="020B0604020202020204" pitchFamily="34" charset="0"/>
              <a:buChar char="•"/>
              <a:defRPr sz="24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85858"/>
              </a:buClr>
              <a:buFont typeface="Arial" panose="020B0604020202020204" pitchFamily="34" charset="0"/>
              <a:buChar char="•"/>
              <a:defRPr sz="20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85858"/>
              </a:buClr>
              <a:buFont typeface="Arial" panose="020B0604020202020204" pitchFamily="34" charset="0"/>
              <a:buChar char="•"/>
              <a:defRPr sz="18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85858"/>
              </a:buClr>
              <a:buFont typeface="Arial" panose="020B0604020202020204" pitchFamily="34" charset="0"/>
              <a:buChar char="•"/>
              <a:defRPr sz="16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85858"/>
              </a:buClr>
              <a:buFont typeface="Arial" panose="020B0604020202020204" pitchFamily="34" charset="0"/>
              <a:buChar char="•"/>
              <a:defRPr sz="16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dirty="0"/>
              <a:t>Circumference - What is Pi?</a:t>
            </a:r>
            <a:endParaRPr lang="en-GB" i="1" dirty="0"/>
          </a:p>
          <a:p>
            <a:pPr marL="0" indent="0">
              <a:buNone/>
            </a:pPr>
            <a:endParaRPr lang="en-GB" i="1" dirty="0"/>
          </a:p>
          <a:p>
            <a:r>
              <a:rPr lang="en-GB" i="1" dirty="0"/>
              <a:t>How do we measure the length of a curve?</a:t>
            </a:r>
          </a:p>
          <a:p>
            <a:endParaRPr lang="en-GB" i="1" dirty="0"/>
          </a:p>
          <a:p>
            <a:pPr lvl="1"/>
            <a:r>
              <a:rPr lang="en-GB" i="1" dirty="0"/>
              <a:t>String and card</a:t>
            </a:r>
          </a:p>
          <a:p>
            <a:pPr lvl="1"/>
            <a:endParaRPr lang="en-GB" i="1" dirty="0"/>
          </a:p>
          <a:p>
            <a:pPr lvl="1"/>
            <a:r>
              <a:rPr lang="en-GB" i="1" dirty="0"/>
              <a:t>Drawn circle and string</a:t>
            </a:r>
          </a:p>
          <a:p>
            <a:pPr lvl="1"/>
            <a:endParaRPr lang="en-GB" i="1" dirty="0"/>
          </a:p>
          <a:p>
            <a:pPr lvl="1"/>
            <a:r>
              <a:rPr lang="en-GB" i="1" dirty="0"/>
              <a:t>Masking tape (roll out to measure)</a:t>
            </a:r>
          </a:p>
          <a:p>
            <a:pPr marL="0" indent="0">
              <a:buNone/>
            </a:pPr>
            <a:endParaRPr lang="en-GB" i="1" dirty="0"/>
          </a:p>
          <a:p>
            <a:pPr marL="0" indent="0">
              <a:buNone/>
            </a:pPr>
            <a:endParaRPr lang="en-GB" i="1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96412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153628">
        <p14:reveal/>
      </p:transition>
    </mc:Choice>
    <mc:Fallback xmlns="">
      <p:transition spd="slow" advTm="153628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2" descr="In 1982, the reverse inscription on the 2p coin was changed from ..."/>
          <p:cNvSpPr/>
          <p:nvPr/>
        </p:nvSpPr>
        <p:spPr>
          <a:xfrm>
            <a:off x="612775" y="3127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DEBE5DE1-2AF4-41AC-8D0E-528038CE33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Part 3 – Key teaching aspects</a:t>
            </a:r>
          </a:p>
        </p:txBody>
      </p:sp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3CDAD6D6-B282-4337-A940-CCCBB23E6928}"/>
              </a:ext>
            </a:extLst>
          </p:cNvPr>
          <p:cNvSpPr txBox="1">
            <a:spLocks/>
          </p:cNvSpPr>
          <p:nvPr/>
        </p:nvSpPr>
        <p:spPr>
          <a:xfrm>
            <a:off x="522288" y="1304925"/>
            <a:ext cx="8164512" cy="424815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585858"/>
              </a:buClr>
              <a:buFont typeface="Arial" panose="020B0604020202020204" pitchFamily="34" charset="0"/>
              <a:buChar char="•"/>
              <a:defRPr sz="24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85858"/>
              </a:buClr>
              <a:buFont typeface="Arial" panose="020B0604020202020204" pitchFamily="34" charset="0"/>
              <a:buChar char="•"/>
              <a:defRPr sz="20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85858"/>
              </a:buClr>
              <a:buFont typeface="Arial" panose="020B0604020202020204" pitchFamily="34" charset="0"/>
              <a:buChar char="•"/>
              <a:defRPr sz="18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85858"/>
              </a:buClr>
              <a:buFont typeface="Arial" panose="020B0604020202020204" pitchFamily="34" charset="0"/>
              <a:buChar char="•"/>
              <a:defRPr sz="16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85858"/>
              </a:buClr>
              <a:buFont typeface="Arial" panose="020B0604020202020204" pitchFamily="34" charset="0"/>
              <a:buChar char="•"/>
              <a:defRPr sz="16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dirty="0"/>
              <a:t>Circumference – What is Pi?</a:t>
            </a:r>
          </a:p>
          <a:p>
            <a:pPr marL="0" indent="0">
              <a:buNone/>
            </a:pPr>
            <a:endParaRPr lang="en-GB" i="1" dirty="0"/>
          </a:p>
          <a:p>
            <a:pPr marL="0" indent="0">
              <a:buNone/>
            </a:pPr>
            <a:r>
              <a:rPr lang="en-GB" i="1" dirty="0"/>
              <a:t>Class Discovery</a:t>
            </a:r>
          </a:p>
          <a:p>
            <a:pPr marL="0" indent="0">
              <a:buNone/>
            </a:pPr>
            <a:endParaRPr lang="en-GB" i="1" dirty="0"/>
          </a:p>
          <a:p>
            <a:pPr marL="0" indent="0">
              <a:buNone/>
            </a:pPr>
            <a:endParaRPr lang="en-GB" i="1" dirty="0"/>
          </a:p>
          <a:p>
            <a:pPr marL="0" indent="0">
              <a:buNone/>
            </a:pPr>
            <a:endParaRPr lang="en-GB" i="1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398129"/>
              </p:ext>
            </p:extLst>
          </p:nvPr>
        </p:nvGraphicFramePr>
        <p:xfrm>
          <a:off x="917575" y="2882900"/>
          <a:ext cx="6096000" cy="2225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GB" dirty="0"/>
                        <a:t>Circumference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Diameter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Ratio (C</a:t>
                      </a:r>
                      <a:r>
                        <a:rPr lang="en-GB" baseline="0" dirty="0"/>
                        <a:t> ÷ d)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/>
                        <a:t>18.6 cm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6 cm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3.1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/>
                        <a:t>15 cm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4.8 cm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3.125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/>
                        <a:t>22.4 cm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7 cm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3.2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/>
                        <a:t>15.9 cm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5 cm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3.18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/>
                        <a:t>…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…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…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1572519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153628">
        <p14:reveal/>
      </p:transition>
    </mc:Choice>
    <mc:Fallback xmlns="">
      <p:transition spd="slow" advTm="153628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2" descr="In 1982, the reverse inscription on the 2p coin was changed from ..."/>
          <p:cNvSpPr/>
          <p:nvPr/>
        </p:nvSpPr>
        <p:spPr>
          <a:xfrm>
            <a:off x="612775" y="3127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DEBE5DE1-2AF4-41AC-8D0E-528038CE33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Part 3 – Key teaching aspects</a:t>
            </a:r>
          </a:p>
        </p:txBody>
      </p:sp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3CDAD6D6-B282-4337-A940-CCCBB23E6928}"/>
              </a:ext>
            </a:extLst>
          </p:cNvPr>
          <p:cNvSpPr txBox="1">
            <a:spLocks/>
          </p:cNvSpPr>
          <p:nvPr/>
        </p:nvSpPr>
        <p:spPr>
          <a:xfrm>
            <a:off x="522288" y="1304925"/>
            <a:ext cx="8164512" cy="424815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585858"/>
              </a:buClr>
              <a:buFont typeface="Arial" panose="020B0604020202020204" pitchFamily="34" charset="0"/>
              <a:buChar char="•"/>
              <a:defRPr sz="24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85858"/>
              </a:buClr>
              <a:buFont typeface="Arial" panose="020B0604020202020204" pitchFamily="34" charset="0"/>
              <a:buChar char="•"/>
              <a:defRPr sz="20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85858"/>
              </a:buClr>
              <a:buFont typeface="Arial" panose="020B0604020202020204" pitchFamily="34" charset="0"/>
              <a:buChar char="•"/>
              <a:defRPr sz="18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85858"/>
              </a:buClr>
              <a:buFont typeface="Arial" panose="020B0604020202020204" pitchFamily="34" charset="0"/>
              <a:buChar char="•"/>
              <a:defRPr sz="16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85858"/>
              </a:buClr>
              <a:buFont typeface="Arial" panose="020B0604020202020204" pitchFamily="34" charset="0"/>
              <a:buChar char="•"/>
              <a:defRPr sz="16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dirty="0"/>
              <a:t>Circumference - What is Pi?</a:t>
            </a:r>
          </a:p>
          <a:p>
            <a:pPr marL="0" indent="0">
              <a:buNone/>
            </a:pPr>
            <a:endParaRPr lang="en-GB" i="1" dirty="0"/>
          </a:p>
          <a:p>
            <a:pPr marL="0" indent="0">
              <a:buNone/>
            </a:pPr>
            <a:r>
              <a:rPr lang="en-GB" i="1" dirty="0"/>
              <a:t>Constant Relationship</a:t>
            </a:r>
          </a:p>
          <a:p>
            <a:pPr marL="0" indent="0">
              <a:buNone/>
            </a:pPr>
            <a:endParaRPr lang="en-GB" i="1" dirty="0"/>
          </a:p>
          <a:p>
            <a:pPr marL="0" indent="0">
              <a:buNone/>
            </a:pPr>
            <a:endParaRPr lang="en-GB" i="1" dirty="0"/>
          </a:p>
          <a:p>
            <a:pPr marL="0" indent="0">
              <a:buNone/>
            </a:pPr>
            <a:endParaRPr lang="en-GB" i="1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6652" y="3037410"/>
            <a:ext cx="5155820" cy="304061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38081" y="2992359"/>
            <a:ext cx="5092962" cy="313071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84926" y="2950882"/>
            <a:ext cx="5146117" cy="312713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12365" y="2950882"/>
            <a:ext cx="5218678" cy="332347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38081" y="3046543"/>
            <a:ext cx="5151659" cy="259305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0260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153628">
        <p14:reveal/>
      </p:transition>
    </mc:Choice>
    <mc:Fallback xmlns="">
      <p:transition spd="slow" advTm="153628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2" descr="In 1982, the reverse inscription on the 2p coin was changed from ..."/>
          <p:cNvSpPr/>
          <p:nvPr/>
        </p:nvSpPr>
        <p:spPr>
          <a:xfrm>
            <a:off x="612775" y="3127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DEBE5DE1-2AF4-41AC-8D0E-528038CE33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Part 3 – Key teaching aspects</a:t>
            </a:r>
          </a:p>
        </p:txBody>
      </p:sp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3CDAD6D6-B282-4337-A940-CCCBB23E6928}"/>
              </a:ext>
            </a:extLst>
          </p:cNvPr>
          <p:cNvSpPr txBox="1">
            <a:spLocks/>
          </p:cNvSpPr>
          <p:nvPr/>
        </p:nvSpPr>
        <p:spPr>
          <a:xfrm>
            <a:off x="754300" y="992758"/>
            <a:ext cx="8164512" cy="424815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585858"/>
              </a:buClr>
              <a:buFont typeface="Arial" panose="020B0604020202020204" pitchFamily="34" charset="0"/>
              <a:buChar char="•"/>
              <a:defRPr sz="24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85858"/>
              </a:buClr>
              <a:buFont typeface="Arial" panose="020B0604020202020204" pitchFamily="34" charset="0"/>
              <a:buChar char="•"/>
              <a:defRPr sz="20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85858"/>
              </a:buClr>
              <a:buFont typeface="Arial" panose="020B0604020202020204" pitchFamily="34" charset="0"/>
              <a:buChar char="•"/>
              <a:defRPr sz="18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85858"/>
              </a:buClr>
              <a:buFont typeface="Arial" panose="020B0604020202020204" pitchFamily="34" charset="0"/>
              <a:buChar char="•"/>
              <a:defRPr sz="16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85858"/>
              </a:buClr>
              <a:buFont typeface="Arial" panose="020B0604020202020204" pitchFamily="34" charset="0"/>
              <a:buChar char="•"/>
              <a:defRPr sz="16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dirty="0"/>
              <a:t>Circumference – Questions</a:t>
            </a:r>
          </a:p>
          <a:p>
            <a:pPr marL="0" indent="0">
              <a:buNone/>
            </a:pPr>
            <a:endParaRPr lang="en-GB" i="1" dirty="0"/>
          </a:p>
          <a:p>
            <a:pPr marL="0" indent="0">
              <a:buNone/>
            </a:pPr>
            <a:endParaRPr lang="en-GB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2000" y="1579065"/>
            <a:ext cx="1495946" cy="451148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30886" y="1579021"/>
            <a:ext cx="1526419" cy="451091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837080" y="1655585"/>
            <a:ext cx="1649026" cy="434407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711433" y="1619145"/>
            <a:ext cx="1389516" cy="434593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3822192" y="21177"/>
            <a:ext cx="551383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>
                <a:hlinkClick r:id="rId8"/>
              </a:rPr>
              <a:t>https://variationtheory.com/2018/03/20/circumference-of-a-circle/</a:t>
            </a:r>
            <a:endParaRPr lang="en-GB" dirty="0"/>
          </a:p>
          <a:p>
            <a:endParaRPr lang="en-GB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10464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153628">
        <p14:reveal/>
      </p:transition>
    </mc:Choice>
    <mc:Fallback xmlns="">
      <p:transition spd="slow" advTm="153628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2.9|1.7|1.1|1.1|1.5|1|11.8|1|1.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2.9|1.7|1.1|1.1|1.5|1|11.8|1|1.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2.9|1.7|1.1|1.1|1.5|1|11.8|1|1.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2.9|1.7|1.1|1.1|1.5|1|11.8|1|1.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2.9|1.7|1.1|1.1|1.5|1|11.8|1|1.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2.9|1.7|1.1|1.1|1.5|1|11.8|1|1.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2.9|1.7|1.1|1.1|1.5|1|11.8|1|1.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2.9|1.7|1.1|1.1|1.5|1|11.8|1|1.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2.9|1.7|1.1|1.1|1.5|1|11.8|1|1.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2.9|1.7|1.1|1.1|1.5|1|11.8|1|1.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2.9|1.7|1.1|1.1|1.5|1|11.8|1|1.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2.9|1.7|1.1|1.1|1.5|1|11.8|1|1.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2.9|1.7|1.1|1.1|1.5|1|11.8|1|1.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2.9|1.7|1.1|1.1|1.5|1|11.8|1|1.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2.9|1.7|1.1|1.1|1.5|1|11.8|1|1.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2.9|1.7|1.1|1.1|1.5|1|11.8|1|1.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2.9|1.7|1.1|1.1|1.5|1|11.8|1|1.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2.9|1.7|1.1|1.1|1.5|1|11.8|1|1.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2.9|1.7|1.1|1.1|1.5|1|11.8|1|1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2.9|1.7|1.1|1.1|1.5|1|11.8|1|1.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2.9|1.7|1.1|1.1|1.5|1|11.8|1|1.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2.9|1.7|1.1|1.1|1.5|1|11.8|1|1.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2.9|1.7|1.1|1.1|1.5|1|11.8|1|1.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2.9|1.7|1.1|1.1|1.5|1|11.8|1|1.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2.9|1.7|1.1|1.1|1.5|1|11.8|1|1.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2.9|1.7|1.1|1.1|1.5|1|11.8|1|1.1"/>
</p:tagLst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74AF5EC72D8DB4BBD68844986FCC4F3" ma:contentTypeVersion="10" ma:contentTypeDescription="Create a new document." ma:contentTypeScope="" ma:versionID="56daa28109d0c9ebe9cc30e7b0cf1625">
  <xsd:schema xmlns:xsd="http://www.w3.org/2001/XMLSchema" xmlns:xs="http://www.w3.org/2001/XMLSchema" xmlns:p="http://schemas.microsoft.com/office/2006/metadata/properties" xmlns:ns3="4682f752-cf74-438a-bebb-9c890ba775ba" targetNamespace="http://schemas.microsoft.com/office/2006/metadata/properties" ma:root="true" ma:fieldsID="f23371f4aef352ff593220449162b12d" ns3:_="">
    <xsd:import namespace="4682f752-cf74-438a-bebb-9c890ba775b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682f752-cf74-438a-bebb-9c890ba775b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OCR" ma:index="12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MediaServiceLocation" ma:internalName="MediaServiceLocatio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CD9F0419-7B35-4AB9-ACCD-057834334317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7F1F9975-6DAF-4A61-9A31-54C7EE237A40}">
  <ds:schemaRefs>
    <ds:schemaRef ds:uri="http://purl.org/dc/elements/1.1/"/>
    <ds:schemaRef ds:uri="http://schemas.microsoft.com/office/2006/metadata/properties"/>
    <ds:schemaRef ds:uri="4682f752-cf74-438a-bebb-9c890ba775ba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B0B8820A-A648-4003-9D31-D3BCDF489B1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682f752-cf74-438a-bebb-9c890ba775b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5677</TotalTime>
  <Words>931</Words>
  <Application>Microsoft Office PowerPoint</Application>
  <PresentationFormat>On-screen Show (4:3)</PresentationFormat>
  <Paragraphs>208</Paragraphs>
  <Slides>27</Slides>
  <Notes>27</Notes>
  <HiddenSlides>0</HiddenSlides>
  <MMClips>1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2" baseType="lpstr">
      <vt:lpstr>Courier New</vt:lpstr>
      <vt:lpstr>Arial</vt:lpstr>
      <vt:lpstr>Calibri Light</vt:lpstr>
      <vt:lpstr>Calibri</vt:lpstr>
      <vt:lpstr>Custom Design</vt:lpstr>
      <vt:lpstr>Part 1 – The big idea</vt:lpstr>
      <vt:lpstr>Part 1 – The big idea</vt:lpstr>
      <vt:lpstr>Part 1 – The big idea</vt:lpstr>
      <vt:lpstr>Part 2 – Prerequisites</vt:lpstr>
      <vt:lpstr>Part 3 – Key teaching aspects</vt:lpstr>
      <vt:lpstr>Part 3 – Key teaching aspects</vt:lpstr>
      <vt:lpstr>Part 3 – Key teaching aspects</vt:lpstr>
      <vt:lpstr>Part 3 – Key teaching aspects</vt:lpstr>
      <vt:lpstr>Part 3 – Key teaching aspects</vt:lpstr>
      <vt:lpstr>Part 3 – Key teaching aspects</vt:lpstr>
      <vt:lpstr>Part 3 – Key teaching aspects</vt:lpstr>
      <vt:lpstr>Part 3 – Key teaching aspects</vt:lpstr>
      <vt:lpstr>Part 3 – Key teaching aspects</vt:lpstr>
      <vt:lpstr>Part 3 – Key teaching aspects</vt:lpstr>
      <vt:lpstr>Part 3 – Key teaching aspects</vt:lpstr>
      <vt:lpstr>Part 3 – Key teaching aspects</vt:lpstr>
      <vt:lpstr>Part 3 – Key teaching aspects</vt:lpstr>
      <vt:lpstr>Part 3 – Key teaching aspects</vt:lpstr>
      <vt:lpstr>Part 3 – Key teaching aspects</vt:lpstr>
      <vt:lpstr>Part 3 – Key teaching aspects</vt:lpstr>
      <vt:lpstr>Part 3 – Key teaching aspects</vt:lpstr>
      <vt:lpstr>Part 3 – Key teaching aspects</vt:lpstr>
      <vt:lpstr>Part 3 – Key teaching aspects</vt:lpstr>
      <vt:lpstr>Part 3 – Key teaching aspects</vt:lpstr>
      <vt:lpstr>PowerPoint Presentation</vt:lpstr>
      <vt:lpstr>Part 3 – Key teaching aspects</vt:lpstr>
      <vt:lpstr>Part 4 – Why is this important?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Primary maths lessons during school closures</dc:title>
  <dc:creator>Debbie Morgan</dc:creator>
  <cp:lastModifiedBy>Bethanie Goodliff</cp:lastModifiedBy>
  <cp:revision>96</cp:revision>
  <dcterms:created xsi:type="dcterms:W3CDTF">2020-04-15T07:07:39Z</dcterms:created>
  <dcterms:modified xsi:type="dcterms:W3CDTF">2021-02-03T08:30:11Z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0x010100B74AF5EC72D8DB4BBD68844986FCC4F3</vt:lpwstr>
  </property>
</Properties>
</file>